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8288000" cy="1028858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jcYt1nZcKG6Mwp2ZndtZGoat+q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1710" y="42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/>
              <a:buNone/>
              <a:defRPr sz="9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2pPr>
            <a:lvl3pPr lvl="2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3pPr>
            <a:lvl4pPr lvl="3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4pPr>
            <a:lvl5pPr lvl="4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5pPr>
            <a:lvl6pPr lvl="5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6pPr>
            <a:lvl7pPr lvl="6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7pPr>
            <a:lvl8pPr lvl="7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8pPr>
            <a:lvl9pPr lvl="8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5879993" y="-1883832"/>
            <a:ext cx="6528015" cy="1577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10699474" y="2935649"/>
            <a:ext cx="8719103" cy="3943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2698474" y="-893401"/>
            <a:ext cx="8719103" cy="11601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/>
              <a:buNone/>
              <a:defRPr sz="9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888888"/>
              </a:buClr>
              <a:buSzPts val="3600"/>
              <a:buNone/>
              <a:defRPr sz="36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3000"/>
              <a:buNone/>
              <a:defRPr sz="3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 sz="27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1257300" y="2738860"/>
            <a:ext cx="7772400" cy="652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9258300" y="2738860"/>
            <a:ext cx="7772400" cy="652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/>
            </a:lvl1pPr>
            <a:lvl2pPr marL="914400" lvl="1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/>
            </a:lvl2pPr>
            <a:lvl3pPr marL="1371600" lvl="2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3pPr>
            <a:lvl4pPr marL="1828800" lvl="3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4pPr>
            <a:lvl5pPr marL="2286000" lvl="4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1259683" y="3758193"/>
            <a:ext cx="7736681" cy="5527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9258300" y="2522134"/>
            <a:ext cx="7774782" cy="1236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/>
            </a:lvl1pPr>
            <a:lvl2pPr marL="914400" lvl="1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/>
            </a:lvl2pPr>
            <a:lvl3pPr marL="1371600" lvl="2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3pPr>
            <a:lvl4pPr marL="1828800" lvl="3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4pPr>
            <a:lvl5pPr marL="2286000" lvl="4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9258300" y="3758193"/>
            <a:ext cx="7774782" cy="5527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7774782" y="1481367"/>
            <a:ext cx="9258300" cy="731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5334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1pPr>
            <a:lvl2pPr marL="914400" lvl="1" indent="-4953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200"/>
              <a:buChar char="•"/>
              <a:defRPr sz="4200"/>
            </a:lvl2pPr>
            <a:lvl3pPr marL="1371600" lvl="2" indent="-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/>
            </a:lvl3pPr>
            <a:lvl4pPr marL="1828800" lvl="3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4pPr>
            <a:lvl5pPr marL="2286000" lvl="4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5pPr>
            <a:lvl6pPr marL="2743200" lvl="5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6pPr>
            <a:lvl7pPr marL="3200400" lvl="6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7pPr>
            <a:lvl8pPr marL="3657600" lvl="7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8pPr>
            <a:lvl9pPr marL="4114800" lvl="8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1259683" y="3086576"/>
            <a:ext cx="5898356" cy="5718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marL="914400" lvl="1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marL="1371600" lvl="2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marL="1828800" lvl="3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marL="2286000" lvl="4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7774782" y="1481367"/>
            <a:ext cx="9258300" cy="7311566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259683" y="3086576"/>
            <a:ext cx="5898356" cy="5718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marL="914400" lvl="1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marL="1371600" lvl="2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marL="1828800" lvl="3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marL="2286000" lvl="4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9530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•"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572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191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reativecommons.org/licenses/by-nc-nd/3.0/" TargetMode="External"/><Relationship Id="rId5" Type="http://schemas.openxmlformats.org/officeDocument/2006/relationships/hyperlink" Target="https://enfermeriabuenosaires.com/estadios-en-el-cancer-de-endometrio/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2303173" y="4147455"/>
            <a:ext cx="5421916" cy="225263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7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6264993" y="5007984"/>
            <a:ext cx="5265862" cy="48387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412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7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12327883" y="2056265"/>
            <a:ext cx="5265862" cy="48387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412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7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6191565" y="2045720"/>
            <a:ext cx="5380500" cy="4839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412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7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689500" y="2056265"/>
            <a:ext cx="5265862" cy="48387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412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7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0" y="68523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7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0" y="714594"/>
            <a:ext cx="14877021" cy="892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COMPLEMENTAÇÃO RADIOTERAPICA DE DOSE PARAMETRIAL NO TRATAMENTO DO TUMOR DE COLO DE ÚTERO IIB</a:t>
            </a:r>
            <a:r>
              <a:rPr lang="pt-BR" sz="18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8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28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0" y="1163764"/>
            <a:ext cx="5652637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W.P.Bellotto</a:t>
            </a:r>
            <a:r>
              <a:rPr lang="pt-BR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lang="pt-BR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M.yeda</a:t>
            </a:r>
            <a:r>
              <a:rPr lang="pt-BR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A.C.A. </a:t>
            </a:r>
            <a:r>
              <a:rPr lang="pt-BR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Pellizzon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rgbClr val="38562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7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7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613274" y="2601690"/>
            <a:ext cx="5463000" cy="6463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radioterapia radical do câncer de colo de útero em  estágio localmente avançado (EC IB3 ou superior, FIGO 2018), consiste em radioterapia externa, quimioterapia e braquiterapia concomitantes. A braquiterapia pode ou  não abranger toda extensão tumoral, com especial atenção para o(s) paramétrio(s). A combinação de implantes </a:t>
            </a:r>
            <a:r>
              <a:rPr lang="pt-BR" sz="1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parametriais</a:t>
            </a:r>
            <a:r>
              <a:rPr lang="pt-BR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intracavitários e intersticiais que permite adequar as doses ao paramétrio e melhorar a cobertura do alvo, é ainda restrita a poucos centros.</a:t>
            </a: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Estudos mostraram que, infelizmente, a maioria dos centros ainda utiliza a Braquiterapia com prescrição de doses ao ponto A, que  podem apresentar variações de cobertura ( HR-CTV D90)   entre 60% e 150% da dose,  ficando o  ponto B (teórica cobertura </a:t>
            </a:r>
            <a:r>
              <a:rPr lang="pt-BR" sz="1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parametrial</a:t>
            </a:r>
            <a:r>
              <a:rPr lang="pt-BR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com variação de dose ainda mais ampla no ponto B, e raramente citada na literatura.</a:t>
            </a:r>
            <a:endParaRPr sz="1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pt-BR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Como controle local e as toxicidades são </a:t>
            </a:r>
            <a:r>
              <a:rPr lang="pt-BR" sz="1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irelacionados</a:t>
            </a:r>
            <a:r>
              <a:rPr lang="pt-BR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dose por fração, é importante, ainda conhecer a EQD2 para diferentes esquemas de prescrição de dose para braquiterapia HDR .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7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6220928" y="2096811"/>
            <a:ext cx="5436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OBJETIVO</a:t>
            </a:r>
            <a:endParaRPr/>
          </a:p>
        </p:txBody>
      </p:sp>
      <p:sp>
        <p:nvSpPr>
          <p:cNvPr id="97" name="Google Shape;97;p1"/>
          <p:cNvSpPr txBox="1"/>
          <p:nvPr/>
        </p:nvSpPr>
        <p:spPr>
          <a:xfrm>
            <a:off x="6128124" y="2726464"/>
            <a:ext cx="5529104" cy="2015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Times New Roman"/>
              <a:buNone/>
            </a:pPr>
            <a:r>
              <a:rPr lang="pt-BR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Analisar o impacto da complementação </a:t>
            </a:r>
            <a:r>
              <a:rPr lang="pt-BR" sz="1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parametrial</a:t>
            </a:r>
            <a:r>
              <a:rPr lang="pt-BR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em pacientes diagnosticadas com CCU EC IIB e seu  impacto no controle local da doença, sobrevida global  sobrevida livre de doença e  toxicidade associada em pacientes que foram tratadas no serviço de radioterapia do AC Camargo </a:t>
            </a:r>
            <a:r>
              <a:rPr lang="pt-BR" sz="1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Cancer</a:t>
            </a:r>
            <a:r>
              <a:rPr lang="pt-BR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Center.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7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6011948" y="5007984"/>
            <a:ext cx="543618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MÉTODOS</a:t>
            </a:r>
            <a:endParaRPr/>
          </a:p>
        </p:txBody>
      </p:sp>
      <p:sp>
        <p:nvSpPr>
          <p:cNvPr id="99" name="Google Shape;99;p1"/>
          <p:cNvSpPr txBox="1"/>
          <p:nvPr/>
        </p:nvSpPr>
        <p:spPr>
          <a:xfrm>
            <a:off x="6224436" y="5834040"/>
            <a:ext cx="5459784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Analisar de forma retrospectiva os casos de câncer de colo de útero IIB tratados no AC Camargo </a:t>
            </a:r>
            <a:r>
              <a:rPr lang="pt-BR" sz="1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Cancer</a:t>
            </a:r>
            <a:r>
              <a:rPr lang="pt-BR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Center entre 2007 à 2017</a:t>
            </a:r>
            <a:endParaRPr sz="1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12303173" y="2078469"/>
            <a:ext cx="543618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RESULTADOS PARCIAIS </a:t>
            </a:r>
            <a:endParaRPr/>
          </a:p>
        </p:txBody>
      </p:sp>
      <p:sp>
        <p:nvSpPr>
          <p:cNvPr id="101" name="Google Shape;101;p1"/>
          <p:cNvSpPr txBox="1"/>
          <p:nvPr/>
        </p:nvSpPr>
        <p:spPr>
          <a:xfrm>
            <a:off x="12327883" y="2601690"/>
            <a:ext cx="5436300" cy="2031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Foram coletados na base de dados do hospital AC Camargo </a:t>
            </a:r>
            <a:r>
              <a:rPr lang="pt-BR" sz="1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Cancer</a:t>
            </a:r>
            <a:r>
              <a:rPr lang="pt-BR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Center </a:t>
            </a:r>
            <a:r>
              <a:rPr lang="pt-BR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180 pacientes diagnosticadas com CCU EC IIB. </a:t>
            </a: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108 </a:t>
            </a:r>
            <a:r>
              <a:rPr lang="pt-BR" sz="1800" dirty="0" err="1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pacienrtes</a:t>
            </a:r>
            <a:r>
              <a:rPr lang="pt-BR" sz="1800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 que  fizeram complementação  </a:t>
            </a:r>
            <a:r>
              <a:rPr lang="pt-BR" sz="1800" dirty="0" err="1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parametrial</a:t>
            </a:r>
            <a:r>
              <a:rPr lang="pt-BR" sz="1800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72 pacientes que não realizaram a complementação </a:t>
            </a:r>
            <a:r>
              <a:rPr lang="pt-BR" sz="1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parametrial</a:t>
            </a:r>
            <a:endParaRPr dirty="0"/>
          </a:p>
        </p:txBody>
      </p:sp>
      <p:sp>
        <p:nvSpPr>
          <p:cNvPr id="102" name="Google Shape;102;p1"/>
          <p:cNvSpPr/>
          <p:nvPr/>
        </p:nvSpPr>
        <p:spPr>
          <a:xfrm>
            <a:off x="12381200" y="8569741"/>
            <a:ext cx="5265862" cy="1190746"/>
          </a:xfrm>
          <a:prstGeom prst="roundRect">
            <a:avLst>
              <a:gd name="adj" fmla="val 16667"/>
            </a:avLst>
          </a:prstGeom>
          <a:noFill/>
          <a:ln w="412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7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12459430" y="8580843"/>
            <a:ext cx="4975412" cy="144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Referências: </a:t>
            </a:r>
            <a:r>
              <a:rPr lang="pt-BR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Reynolds EA et o al. 2010 ; EA et o al. 2010 ; Cochrane </a:t>
            </a:r>
            <a:r>
              <a:rPr lang="pt-BR" sz="1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Database</a:t>
            </a:r>
            <a:r>
              <a:rPr lang="pt-BR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1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Syst</a:t>
            </a:r>
            <a:r>
              <a:rPr lang="pt-BR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1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Rev</a:t>
            </a:r>
            <a:r>
              <a:rPr lang="pt-BR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2010 ;  (</a:t>
            </a:r>
            <a:r>
              <a:rPr lang="pt-BR" sz="1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Dimopoulos</a:t>
            </a:r>
            <a:r>
              <a:rPr lang="pt-BR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JC et al. 2006; (</a:t>
            </a:r>
            <a:r>
              <a:rPr lang="pt-BR" sz="1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Kirisits</a:t>
            </a:r>
            <a:r>
              <a:rPr lang="pt-BR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C, Lang S et al. 2006 ; </a:t>
            </a:r>
            <a:r>
              <a:rPr lang="pt-BR" sz="1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Nomden</a:t>
            </a:r>
            <a:r>
              <a:rPr lang="pt-BR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CN et. al 2012) ; </a:t>
            </a:r>
            <a:r>
              <a:rPr lang="pt-BR" sz="1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Tanderup</a:t>
            </a:r>
            <a:r>
              <a:rPr lang="pt-BR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et al. 2010 ; Rao BS, Das P et al.  2017</a:t>
            </a:r>
            <a:r>
              <a:rPr lang="pt-BR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7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Encontro de Ciência e Inovação 2023</a:t>
            </a:r>
            <a:endParaRPr/>
          </a:p>
        </p:txBody>
      </p:sp>
      <p:pic>
        <p:nvPicPr>
          <p:cNvPr id="105" name="Google Shape;105;p1" descr="C:\Users\25496\Downloads\ACC - Assinaturas versão horizontal_RGB (2)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108795" y="4828075"/>
            <a:ext cx="3853325" cy="2239745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"/>
          <p:cNvSpPr txBox="1"/>
          <p:nvPr/>
        </p:nvSpPr>
        <p:spPr>
          <a:xfrm>
            <a:off x="-10644861" y="1945300"/>
            <a:ext cx="133283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Esta Foto</a:t>
            </a: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Autor Desconhecido está licenciado em </a:t>
            </a:r>
            <a:r>
              <a:rPr lang="pt-BR" sz="9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BY-NC-ND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3333407" y="9018269"/>
            <a:ext cx="52569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407</Words>
  <Application>Microsoft Office PowerPoint</Application>
  <PresentationFormat>Personalizar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amanda neves Neves Campos</dc:creator>
  <cp:lastModifiedBy>Dra. Walkiria Bellotto</cp:lastModifiedBy>
  <cp:revision>1</cp:revision>
  <dcterms:created xsi:type="dcterms:W3CDTF">2018-02-05T15:36:18Z</dcterms:created>
  <dcterms:modified xsi:type="dcterms:W3CDTF">2022-12-19T22:51:35Z</dcterms:modified>
</cp:coreProperties>
</file>