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cYt1nZcKG6Mwp2ZndtZGoat+q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710" y="4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5879993" y="-1883832"/>
            <a:ext cx="6528015" cy="157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0699474" y="2935649"/>
            <a:ext cx="8719103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2698474" y="-893401"/>
            <a:ext cx="8719103" cy="1160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257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9258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259683" y="3758193"/>
            <a:ext cx="7736681" cy="5527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9258300" y="2522134"/>
            <a:ext cx="7774782" cy="1236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9258300" y="3758193"/>
            <a:ext cx="7774782" cy="5527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1600" lvl="2" indent="-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s://enfermeriabuenosaires.com/estadios-en-el-cancer-de-endometrio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264993" y="5007984"/>
            <a:ext cx="5265862" cy="483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2327883" y="2056265"/>
            <a:ext cx="5265862" cy="483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191565" y="2045720"/>
            <a:ext cx="5380500" cy="4839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89500" y="2056265"/>
            <a:ext cx="5265862" cy="483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68523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0" y="714594"/>
            <a:ext cx="14877021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COMPLEMENTAÇÃO RADIOTERAPICA DE DOSE PARAMETRIAL NO TRATAMENTO DO TUMOR DE COLO DE ÚTERO IIB</a:t>
            </a:r>
            <a:r>
              <a:rPr lang="pt-BR" sz="1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0" y="1163764"/>
            <a:ext cx="565263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W.P.Bellotto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pt-BR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M.yeda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A.C.A. </a:t>
            </a:r>
            <a:r>
              <a:rPr lang="pt-BR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Pellizzon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613274" y="2601690"/>
            <a:ext cx="5463000" cy="646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radioterapia radical do câncer de colo de útero em  estágio localmente avançado (EC IB3 ou superior, FIGO 2018), consiste em radioterapia externa, quimioterapia e braquiterapia concomitantes. A braquiterapia pode ou  não abranger toda extensão tumoral, com especial atenção para o(s) paramétrio(s). A combinação de implantes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parametriais</a:t>
            </a: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intracavitários e intersticiais que permite adequar as doses ao paramétrio e melhorar a cobertura do alvo, é ainda restrita a poucos centros.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Estudos mostraram que, infelizmente, a maioria dos centros ainda utiliza a Braquiterapia com prescrição de doses ao ponto A, que  podem apresentar variações de cobertura ( HR-CTV D90)   entre 60% e 150% da dose,  ficando o  ponto B (teórica cobertura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parametrial</a:t>
            </a: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com variação de dose ainda mais ampla no ponto B, e raramente citada na literatura.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Como controle local e as toxicidades são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irelacionados</a:t>
            </a: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dose por fração, é importante, ainda conhecer a EQD2 para diferentes esquemas de prescrição de dose para braquiterapia HDR 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220928" y="2096811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6128124" y="2726464"/>
            <a:ext cx="5529104" cy="2015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Times New Roman"/>
              <a:buNone/>
            </a:pP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Analisar o impacto da complementação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parametrial</a:t>
            </a: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em pacientes diagnosticadas com CCU EC IIB e seu  impacto no controle local da doença, sobrevida global  sobrevida livre de doença e  toxicidade associada em pacientes que foram tratadas no serviço de radioterapia do AC Camargo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Cancer</a:t>
            </a: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Center.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011948" y="5007984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6224436" y="5834040"/>
            <a:ext cx="545978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Analisar de forma retrospectiva os casos de câncer de colo de útero IIB tratados no AC Camargo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Cancer</a:t>
            </a: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Center entre 2007 à 2017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 PARCIAIS 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12327883" y="2601690"/>
            <a:ext cx="5436300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Foram coletados na base de dados do hospital AC Camargo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Cancer</a:t>
            </a: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Center </a:t>
            </a: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180 pacientes diagnosticadas com CCU EC IIB.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108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pacienrtes</a:t>
            </a:r>
            <a:r>
              <a:rPr lang="pt-BR" sz="18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que  fizeram complementação 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parametrial</a:t>
            </a:r>
            <a:r>
              <a:rPr lang="pt-BR" sz="18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72 pacientes que não realizaram a complementação </a:t>
            </a:r>
            <a:r>
              <a:rPr lang="pt-BR" sz="1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parametrial</a:t>
            </a:r>
            <a:endParaRPr dirty="0"/>
          </a:p>
        </p:txBody>
      </p:sp>
      <p:sp>
        <p:nvSpPr>
          <p:cNvPr id="102" name="Google Shape;102;p1"/>
          <p:cNvSpPr/>
          <p:nvPr/>
        </p:nvSpPr>
        <p:spPr>
          <a:xfrm>
            <a:off x="12381200" y="8569741"/>
            <a:ext cx="5265862" cy="1190746"/>
          </a:xfrm>
          <a:prstGeom prst="roundRect">
            <a:avLst>
              <a:gd name="adj" fmla="val 16667"/>
            </a:avLst>
          </a:prstGeom>
          <a:noFill/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2459430" y="8580843"/>
            <a:ext cx="497541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Referências: </a:t>
            </a:r>
            <a:r>
              <a:rPr lang="pt-BR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Reynolds EA et o al. 2010 ; EA et o al. 2010 ; Cochrane </a:t>
            </a:r>
            <a:r>
              <a:rPr lang="pt-BR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Database</a:t>
            </a:r>
            <a:r>
              <a:rPr lang="pt-BR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</a:t>
            </a:r>
            <a:r>
              <a:rPr lang="pt-BR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</a:t>
            </a:r>
            <a:r>
              <a:rPr lang="pt-BR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2010 ;  (</a:t>
            </a:r>
            <a:r>
              <a:rPr lang="pt-BR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Dimopoulos</a:t>
            </a:r>
            <a:r>
              <a:rPr lang="pt-BR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JC et al. 2006; (</a:t>
            </a:r>
            <a:r>
              <a:rPr lang="pt-BR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Kirisits</a:t>
            </a:r>
            <a:r>
              <a:rPr lang="pt-BR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C, Lang S et al. 2006 ; </a:t>
            </a:r>
            <a:r>
              <a:rPr lang="pt-BR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Nomden</a:t>
            </a:r>
            <a:r>
              <a:rPr lang="pt-BR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CN et. al 2012) ; </a:t>
            </a:r>
            <a:r>
              <a:rPr lang="pt-BR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Tanderup</a:t>
            </a:r>
            <a:r>
              <a:rPr lang="pt-BR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al. 2010 ; Rao BS, Das P et al.  2017</a:t>
            </a: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Encontro de Ciência e Inovação 2023</a:t>
            </a:r>
            <a:endParaRPr/>
          </a:p>
        </p:txBody>
      </p:sp>
      <p:pic>
        <p:nvPicPr>
          <p:cNvPr id="105" name="Google Shape;105;p1" descr="C:\Users\25496\Downloads\ACC - Assinaturas versão horizontal_RGB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108795" y="4828075"/>
            <a:ext cx="3853325" cy="223974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-10644861" y="1945300"/>
            <a:ext cx="133283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Autor Desconhecido está licenciado em </a:t>
            </a:r>
            <a:r>
              <a:rPr lang="pt-BR" sz="9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333407" y="9018269"/>
            <a:ext cx="5256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 neves Neves Campos</dc:creator>
  <cp:lastModifiedBy>Dra. Walkiria Bellotto</cp:lastModifiedBy>
  <cp:revision>1</cp:revision>
  <dcterms:created xsi:type="dcterms:W3CDTF">2018-02-05T15:36:18Z</dcterms:created>
  <dcterms:modified xsi:type="dcterms:W3CDTF">2022-12-19T22:51:35Z</dcterms:modified>
</cp:coreProperties>
</file>