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74"/>
    <p:restoredTop sz="96357" autoAdjust="0"/>
  </p:normalViewPr>
  <p:slideViewPr>
    <p:cSldViewPr snapToGrid="0" snapToObjects="1">
      <p:cViewPr varScale="1">
        <p:scale>
          <a:sx n="58" d="100"/>
          <a:sy n="58" d="100"/>
        </p:scale>
        <p:origin x="-672" y="-102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E7E43D3D-B451-126C-3338-D97EACEE99FF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1988614" y="6479866"/>
            <a:ext cx="2155332" cy="1372073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D7410CA3-6DD5-3A44-9A27-89A5D91BB08F}"/>
              </a:ext>
            </a:extLst>
          </p:cNvPr>
          <p:cNvSpPr/>
          <p:nvPr/>
        </p:nvSpPr>
        <p:spPr>
          <a:xfrm>
            <a:off x="12303173" y="4147455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xmlns="" id="{5F2BD0F1-005A-0044-A8AB-560F9375413B}"/>
              </a:ext>
            </a:extLst>
          </p:cNvPr>
          <p:cNvSpPr/>
          <p:nvPr/>
        </p:nvSpPr>
        <p:spPr>
          <a:xfrm>
            <a:off x="6471626" y="4695638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xmlns="" id="{A5E64E54-F3DF-614D-AB54-FE5A3AEF7AA0}"/>
              </a:ext>
            </a:extLst>
          </p:cNvPr>
          <p:cNvSpPr/>
          <p:nvPr/>
        </p:nvSpPr>
        <p:spPr>
          <a:xfrm>
            <a:off x="12327883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xmlns="" id="{A4D1C169-D6E1-FD4B-A45E-96E67FB1FAC8}"/>
              </a:ext>
            </a:extLst>
          </p:cNvPr>
          <p:cNvSpPr/>
          <p:nvPr/>
        </p:nvSpPr>
        <p:spPr>
          <a:xfrm>
            <a:off x="6471626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xmlns="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6FBF4F5-4DA9-A54C-8992-944303BBFA52}"/>
              </a:ext>
            </a:extLst>
          </p:cNvPr>
          <p:cNvSpPr txBox="1"/>
          <p:nvPr/>
        </p:nvSpPr>
        <p:spPr>
          <a:xfrm>
            <a:off x="640080" y="871102"/>
            <a:ext cx="15432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Validação</a:t>
            </a:r>
            <a:r>
              <a:rPr lang="en-US" sz="1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18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</a:t>
            </a:r>
            <a:r>
              <a:rPr lang="en-US" sz="1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18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separação</a:t>
            </a:r>
            <a:r>
              <a:rPr lang="en-US" sz="1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e </a:t>
            </a:r>
            <a:r>
              <a:rPr lang="en-US" sz="18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análise</a:t>
            </a:r>
            <a:r>
              <a:rPr lang="en-US" sz="1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18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vesículas</a:t>
            </a:r>
            <a:r>
              <a:rPr lang="en-US" sz="1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extracelulares</a:t>
            </a:r>
            <a:r>
              <a:rPr lang="en-US" sz="1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humanas</a:t>
            </a:r>
            <a:r>
              <a:rPr lang="en-US" sz="1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oriundas</a:t>
            </a:r>
            <a:r>
              <a:rPr lang="en-US" sz="1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18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camundongos</a:t>
            </a:r>
            <a:r>
              <a:rPr lang="en-US" sz="1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imunodeficientes</a:t>
            </a:r>
            <a:r>
              <a:rPr lang="en-US" sz="1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com carcinoma de </a:t>
            </a:r>
            <a:r>
              <a:rPr lang="en-US" sz="18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células</a:t>
            </a:r>
            <a:r>
              <a:rPr lang="en-US" sz="1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renais</a:t>
            </a:r>
            <a:r>
              <a:rPr lang="en-US" sz="1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. </a:t>
            </a:r>
            <a:endParaRPr lang="pt-BR" sz="18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A1A24BD-BD89-144A-A301-A8058FB68A3A}"/>
              </a:ext>
            </a:extLst>
          </p:cNvPr>
          <p:cNvSpPr txBox="1"/>
          <p:nvPr/>
        </p:nvSpPr>
        <p:spPr>
          <a:xfrm>
            <a:off x="640080" y="1257162"/>
            <a:ext cx="9312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Calibri" charset="0"/>
                <a:ea typeface="Calibri" charset="0"/>
                <a:cs typeface="Calibri" charset="0"/>
              </a:rPr>
              <a:t>Zampetti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, V. R.; </a:t>
            </a:r>
            <a:r>
              <a:rPr lang="en-US" sz="2400" dirty="0" err="1">
                <a:latin typeface="Calibri" charset="0"/>
                <a:ea typeface="Calibri" charset="0"/>
                <a:cs typeface="Calibri" charset="0"/>
              </a:rPr>
              <a:t>Estevam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, E. C.; Ikegami, A.; Martins, V. R.; Dos Santos, T. G.</a:t>
            </a:r>
            <a:endParaRPr lang="pt-BR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/>
              <a:t>O Carcinoma de célula renal (CCR) representa cerca de 90% de todas as malignidades renais e suas causas até o momento não estão estabelecidas. Por outro lado, sabe-se que as vesículas extracelulares (</a:t>
            </a:r>
            <a:r>
              <a:rPr lang="pt-BR" sz="1700" dirty="0" err="1"/>
              <a:t>VEs</a:t>
            </a:r>
            <a:r>
              <a:rPr lang="pt-BR" sz="1700" dirty="0"/>
              <a:t>) são capazes de mediar processos como coagulação, resposta imune e o estabelecimento de nichos </a:t>
            </a:r>
            <a:r>
              <a:rPr lang="pt-BR" sz="1700" dirty="0" err="1"/>
              <a:t>pré</a:t>
            </a:r>
            <a:r>
              <a:rPr lang="pt-BR" sz="1700" dirty="0"/>
              <a:t>-metastáticos têm atraído atenção para sua importância como marcadores de resposta ao tratamento. A incidência mundial e as formas de tratamento para o CCR estão representadas na figura 1.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B6CA608A-2DC5-9041-9E97-EBBF8BECB85E}"/>
              </a:ext>
            </a:extLst>
          </p:cNvPr>
          <p:cNvSpPr txBox="1"/>
          <p:nvPr/>
        </p:nvSpPr>
        <p:spPr>
          <a:xfrm>
            <a:off x="6446916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414ECDDF-475F-AA4A-87B3-CF665B158A65}"/>
              </a:ext>
            </a:extLst>
          </p:cNvPr>
          <p:cNvSpPr txBox="1"/>
          <p:nvPr/>
        </p:nvSpPr>
        <p:spPr>
          <a:xfrm>
            <a:off x="6372787" y="2601689"/>
            <a:ext cx="5436187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700" dirty="0">
                <a:ea typeface="Calibri" charset="0"/>
                <a:cs typeface="Calibri" charset="0"/>
              </a:rPr>
              <a:t>O </a:t>
            </a:r>
            <a:r>
              <a:rPr lang="en-US" sz="1700" dirty="0" err="1">
                <a:ea typeface="Calibri" charset="0"/>
                <a:cs typeface="Calibri" charset="0"/>
              </a:rPr>
              <a:t>objetivo</a:t>
            </a:r>
            <a:r>
              <a:rPr lang="en-US" sz="1700" dirty="0"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ea typeface="Calibri" charset="0"/>
                <a:cs typeface="Calibri" charset="0"/>
              </a:rPr>
              <a:t>geral</a:t>
            </a:r>
            <a:r>
              <a:rPr lang="en-US" sz="1700" dirty="0"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ea typeface="Calibri" charset="0"/>
                <a:cs typeface="Calibri" charset="0"/>
              </a:rPr>
              <a:t>deste</a:t>
            </a:r>
            <a:r>
              <a:rPr lang="en-US" sz="1700" dirty="0"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ea typeface="Calibri" charset="0"/>
                <a:cs typeface="Calibri" charset="0"/>
              </a:rPr>
              <a:t>estudo</a:t>
            </a:r>
            <a:r>
              <a:rPr lang="en-US" sz="1700" dirty="0"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ea typeface="Calibri" charset="0"/>
                <a:cs typeface="Calibri" charset="0"/>
              </a:rPr>
              <a:t>foi</a:t>
            </a:r>
            <a:r>
              <a:rPr lang="en-US" sz="1700" dirty="0"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ea typeface="Calibri" charset="0"/>
                <a:cs typeface="Calibri" charset="0"/>
              </a:rPr>
              <a:t>expandir</a:t>
            </a:r>
            <a:r>
              <a:rPr lang="en-US" sz="1700" dirty="0">
                <a:ea typeface="Calibri" charset="0"/>
                <a:cs typeface="Calibri" charset="0"/>
              </a:rPr>
              <a:t> o </a:t>
            </a:r>
            <a:r>
              <a:rPr lang="en-US" sz="1700" dirty="0" err="1">
                <a:ea typeface="Calibri" charset="0"/>
                <a:cs typeface="Calibri" charset="0"/>
              </a:rPr>
              <a:t>número</a:t>
            </a:r>
            <a:r>
              <a:rPr lang="en-US" sz="1700" dirty="0"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ea typeface="Calibri" charset="0"/>
                <a:cs typeface="Calibri" charset="0"/>
              </a:rPr>
              <a:t>amostral</a:t>
            </a:r>
            <a:r>
              <a:rPr lang="en-US" sz="1700" dirty="0">
                <a:ea typeface="Calibri" charset="0"/>
                <a:cs typeface="Calibri" charset="0"/>
              </a:rPr>
              <a:t> de </a:t>
            </a:r>
            <a:r>
              <a:rPr lang="en-US" sz="1700" dirty="0" err="1">
                <a:ea typeface="Calibri" charset="0"/>
                <a:cs typeface="Calibri" charset="0"/>
              </a:rPr>
              <a:t>linhagens</a:t>
            </a:r>
            <a:r>
              <a:rPr lang="en-US" sz="1700" dirty="0"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ea typeface="Calibri" charset="0"/>
                <a:cs typeface="Calibri" charset="0"/>
              </a:rPr>
              <a:t>celulares</a:t>
            </a:r>
            <a:r>
              <a:rPr lang="en-US" sz="1700" dirty="0"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ea typeface="Calibri" charset="0"/>
                <a:cs typeface="Calibri" charset="0"/>
              </a:rPr>
              <a:t>estabelecidas</a:t>
            </a:r>
            <a:r>
              <a:rPr lang="en-US" sz="1700" dirty="0">
                <a:ea typeface="Calibri" charset="0"/>
                <a:cs typeface="Calibri" charset="0"/>
              </a:rPr>
              <a:t> a </a:t>
            </a:r>
            <a:r>
              <a:rPr lang="en-US" sz="1700" dirty="0" err="1">
                <a:ea typeface="Calibri" charset="0"/>
                <a:cs typeface="Calibri" charset="0"/>
              </a:rPr>
              <a:t>partir</a:t>
            </a:r>
            <a:r>
              <a:rPr lang="en-US" sz="1700" dirty="0">
                <a:ea typeface="Calibri" charset="0"/>
                <a:cs typeface="Calibri" charset="0"/>
              </a:rPr>
              <a:t> de </a:t>
            </a:r>
            <a:r>
              <a:rPr lang="en-US" sz="1700" dirty="0" err="1">
                <a:ea typeface="Calibri" charset="0"/>
                <a:cs typeface="Calibri" charset="0"/>
              </a:rPr>
              <a:t>fragmentos</a:t>
            </a:r>
            <a:r>
              <a:rPr lang="en-US" sz="1700" dirty="0">
                <a:ea typeface="Calibri" charset="0"/>
                <a:cs typeface="Calibri" charset="0"/>
              </a:rPr>
              <a:t> de </a:t>
            </a:r>
            <a:r>
              <a:rPr lang="en-US" sz="1700" dirty="0" err="1">
                <a:ea typeface="Calibri" charset="0"/>
                <a:cs typeface="Calibri" charset="0"/>
              </a:rPr>
              <a:t>camundongos</a:t>
            </a:r>
            <a:r>
              <a:rPr lang="en-US" sz="1700" dirty="0">
                <a:ea typeface="Calibri" charset="0"/>
                <a:cs typeface="Calibri" charset="0"/>
              </a:rPr>
              <a:t> com PDX de CCR </a:t>
            </a:r>
            <a:r>
              <a:rPr lang="pt-BR" sz="1700" dirty="0"/>
              <a:t>permitindo uma análise estatística adequada e padronizar em nosso laboratório a metodologia para validar os biomarcadores de células e </a:t>
            </a:r>
            <a:r>
              <a:rPr lang="pt-BR" sz="1700" dirty="0" err="1"/>
              <a:t>VEs</a:t>
            </a:r>
            <a:r>
              <a:rPr lang="pt-BR" sz="1700" dirty="0"/>
              <a:t> encontrados pelo nosso grupo em projeto anterior.</a:t>
            </a:r>
            <a:endParaRPr lang="pt-BR" sz="1700" dirty="0">
              <a:ea typeface="Calibri" charset="0"/>
              <a:cs typeface="Calibri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89EB4AE-6623-BC4D-8A59-FAB159F3CD26}"/>
              </a:ext>
            </a:extLst>
          </p:cNvPr>
          <p:cNvSpPr txBox="1"/>
          <p:nvPr/>
        </p:nvSpPr>
        <p:spPr>
          <a:xfrm>
            <a:off x="6446916" y="4720877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80911BC6-C929-C743-8A55-B63E6304E3CF}"/>
              </a:ext>
            </a:extLst>
          </p:cNvPr>
          <p:cNvSpPr txBox="1"/>
          <p:nvPr/>
        </p:nvSpPr>
        <p:spPr>
          <a:xfrm>
            <a:off x="12303173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B14C257E-FAC8-9842-9590-26985410A87C}"/>
              </a:ext>
            </a:extLst>
          </p:cNvPr>
          <p:cNvSpPr txBox="1"/>
          <p:nvPr/>
        </p:nvSpPr>
        <p:spPr>
          <a:xfrm>
            <a:off x="12229043" y="2601689"/>
            <a:ext cx="543618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/>
              <a:t>Foi possível validar o protocolo para isolamento de </a:t>
            </a:r>
            <a:r>
              <a:rPr lang="pt-BR" sz="1700" dirty="0" err="1"/>
              <a:t>VEs</a:t>
            </a:r>
            <a:r>
              <a:rPr lang="pt-BR" sz="1700" dirty="0"/>
              <a:t> das linhagens CCR26, </a:t>
            </a:r>
            <a:r>
              <a:rPr lang="pt-BR" sz="1700" dirty="0" err="1"/>
              <a:t>CaKi</a:t>
            </a:r>
            <a:r>
              <a:rPr lang="pt-BR" sz="1700" dirty="0"/>
              <a:t> e ACHN. O tamanho das </a:t>
            </a:r>
            <a:r>
              <a:rPr lang="pt-BR" sz="1700" dirty="0" err="1"/>
              <a:t>VEs</a:t>
            </a:r>
            <a:r>
              <a:rPr lang="pt-BR" sz="1700" dirty="0"/>
              <a:t> das respectivas linhagens está representado nas figuras 2B e 3. Por outro lado, não foi possível estabelecer a quantidade necessária de </a:t>
            </a:r>
            <a:r>
              <a:rPr lang="pt-BR" sz="1700" dirty="0" err="1"/>
              <a:t>VEs</a:t>
            </a:r>
            <a:r>
              <a:rPr lang="pt-BR" sz="1700" dirty="0"/>
              <a:t> para a análise de espectrometria de massa.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xmlns="" id="{811B4335-7FB6-0649-84FD-BD02F8A00755}"/>
              </a:ext>
            </a:extLst>
          </p:cNvPr>
          <p:cNvSpPr/>
          <p:nvPr/>
        </p:nvSpPr>
        <p:spPr>
          <a:xfrm>
            <a:off x="12381200" y="8757198"/>
            <a:ext cx="5265862" cy="1190746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0D6EBE1A-8008-FA46-896B-260C146290A8}"/>
              </a:ext>
            </a:extLst>
          </p:cNvPr>
          <p:cNvSpPr txBox="1"/>
          <p:nvPr/>
        </p:nvSpPr>
        <p:spPr>
          <a:xfrm>
            <a:off x="12459430" y="8929147"/>
            <a:ext cx="49754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400" b="1" dirty="0">
                <a:latin typeface="Calibri" charset="0"/>
                <a:ea typeface="Calibri" charset="0"/>
                <a:cs typeface="Calibri" charset="0"/>
              </a:rPr>
              <a:t>:  </a:t>
            </a:r>
            <a:r>
              <a:rPr lang="pt-BR" sz="1200" dirty="0"/>
              <a:t>ESTEVAM, E. C., MARTINS, V. R. Caracterização de vesículas extracelulares derivadas de plasma de camundongos portadores de carcinoma de células renais humana. Relatório Final Referente à bolsa de </a:t>
            </a:r>
            <a:r>
              <a:rPr lang="pt-BR" sz="1200" dirty="0" err="1"/>
              <a:t>Pós-doutrado</a:t>
            </a:r>
            <a:r>
              <a:rPr lang="pt-BR" sz="1200" dirty="0"/>
              <a:t> no Brasil, Processo FAPESP 2017/18249-6, 2021</a:t>
            </a:r>
            <a:r>
              <a:rPr lang="en-US" sz="1200" dirty="0"/>
              <a:t>.</a:t>
            </a:r>
          </a:p>
          <a:p>
            <a:endParaRPr lang="pt-BR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m 1" descr="Diagrama&#10;&#10;Descrição gerada automaticamente">
            <a:extLst>
              <a:ext uri="{FF2B5EF4-FFF2-40B4-BE49-F238E27FC236}">
                <a16:creationId xmlns:a16="http://schemas.microsoft.com/office/drawing/2014/main" xmlns="" id="{6E63AFBD-6D2B-59DB-6C11-36F4D5D839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3564" y="5125837"/>
            <a:ext cx="5949218" cy="3346435"/>
          </a:xfrm>
          <a:prstGeom prst="rect">
            <a:avLst/>
          </a:prstGeom>
        </p:spPr>
      </p:pic>
      <p:sp>
        <p:nvSpPr>
          <p:cNvPr id="3" name="TextBox 14">
            <a:extLst>
              <a:ext uri="{FF2B5EF4-FFF2-40B4-BE49-F238E27FC236}">
                <a16:creationId xmlns:a16="http://schemas.microsoft.com/office/drawing/2014/main" xmlns="" id="{E64D921E-9C41-0C03-9EDA-C84589772B51}"/>
              </a:ext>
            </a:extLst>
          </p:cNvPr>
          <p:cNvSpPr txBox="1"/>
          <p:nvPr/>
        </p:nvSpPr>
        <p:spPr>
          <a:xfrm>
            <a:off x="604193" y="8194074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Figura 1: </a:t>
            </a:r>
            <a:r>
              <a:rPr lang="pt-BR" sz="1200" dirty="0"/>
              <a:t>incidência mundial do Carcinoma de Célula Renal (CCR) e tratamentos de acordo com o tamanho do tumor.</a:t>
            </a:r>
            <a:endParaRPr lang="pt-BR" sz="120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67" name="Imagem 66">
            <a:extLst>
              <a:ext uri="{FF2B5EF4-FFF2-40B4-BE49-F238E27FC236}">
                <a16:creationId xmlns:a16="http://schemas.microsoft.com/office/drawing/2014/main" xmlns="" id="{60F89B44-C45A-97A9-C9F2-877265C49D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51216" y="4321954"/>
            <a:ext cx="1680529" cy="1208338"/>
          </a:xfrm>
          <a:prstGeom prst="rect">
            <a:avLst/>
          </a:prstGeom>
        </p:spPr>
      </p:pic>
      <p:pic>
        <p:nvPicPr>
          <p:cNvPr id="69" name="Imagem 68">
            <a:extLst>
              <a:ext uri="{FF2B5EF4-FFF2-40B4-BE49-F238E27FC236}">
                <a16:creationId xmlns:a16="http://schemas.microsoft.com/office/drawing/2014/main" xmlns="" id="{914BABC5-D5FD-647A-AB3B-868338C378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010438" y="4295023"/>
            <a:ext cx="2248201" cy="1256683"/>
          </a:xfrm>
          <a:prstGeom prst="rect">
            <a:avLst/>
          </a:prstGeom>
        </p:spPr>
      </p:pic>
      <p:sp>
        <p:nvSpPr>
          <p:cNvPr id="70" name="CaixaDeTexto 69">
            <a:extLst>
              <a:ext uri="{FF2B5EF4-FFF2-40B4-BE49-F238E27FC236}">
                <a16:creationId xmlns:a16="http://schemas.microsoft.com/office/drawing/2014/main" xmlns="" id="{DEC05CE2-E2F8-61A4-8685-8402640C59D6}"/>
              </a:ext>
            </a:extLst>
          </p:cNvPr>
          <p:cNvSpPr txBox="1"/>
          <p:nvPr/>
        </p:nvSpPr>
        <p:spPr>
          <a:xfrm>
            <a:off x="14248558" y="5215139"/>
            <a:ext cx="3937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/>
              <a:t>A</a:t>
            </a:r>
          </a:p>
        </p:txBody>
      </p:sp>
      <p:sp>
        <p:nvSpPr>
          <p:cNvPr id="71" name="CaixaDeTexto 70">
            <a:extLst>
              <a:ext uri="{FF2B5EF4-FFF2-40B4-BE49-F238E27FC236}">
                <a16:creationId xmlns:a16="http://schemas.microsoft.com/office/drawing/2014/main" xmlns="" id="{BE54E297-7DEE-D5AD-D105-C3E2117DA41A}"/>
              </a:ext>
            </a:extLst>
          </p:cNvPr>
          <p:cNvSpPr txBox="1"/>
          <p:nvPr/>
        </p:nvSpPr>
        <p:spPr>
          <a:xfrm>
            <a:off x="17288257" y="5215139"/>
            <a:ext cx="3937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/>
              <a:t>B</a:t>
            </a:r>
          </a:p>
        </p:txBody>
      </p:sp>
      <p:sp>
        <p:nvSpPr>
          <p:cNvPr id="72" name="TextBox 14">
            <a:extLst>
              <a:ext uri="{FF2B5EF4-FFF2-40B4-BE49-F238E27FC236}">
                <a16:creationId xmlns:a16="http://schemas.microsoft.com/office/drawing/2014/main" xmlns="" id="{73C4F602-2956-6CC0-0DB8-6882012544D4}"/>
              </a:ext>
            </a:extLst>
          </p:cNvPr>
          <p:cNvSpPr txBox="1"/>
          <p:nvPr/>
        </p:nvSpPr>
        <p:spPr>
          <a:xfrm>
            <a:off x="12188873" y="5656237"/>
            <a:ext cx="5436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Figura 2: </a:t>
            </a:r>
            <a:r>
              <a:rPr lang="pt-BR" sz="1200" dirty="0"/>
              <a:t>células da linhagem CCR26 imortalizadas </a:t>
            </a:r>
            <a:r>
              <a:rPr lang="pt-BR" sz="1200" b="1" dirty="0"/>
              <a:t>(A)</a:t>
            </a:r>
            <a:r>
              <a:rPr lang="pt-BR" sz="1200" dirty="0"/>
              <a:t>; e tamanho médio das vesículas extracelulares das respectivas linhagens de acordo com a quantidade de células cultivadas </a:t>
            </a:r>
            <a:r>
              <a:rPr lang="pt-BR" sz="1200" b="1" dirty="0"/>
              <a:t>(B)</a:t>
            </a:r>
            <a:r>
              <a:rPr lang="pt-BR" sz="1200" dirty="0"/>
              <a:t>.</a:t>
            </a:r>
            <a:endParaRPr lang="pt-BR" sz="120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74" name="Imagem 73" descr="Diagrama&#10;&#10;Descrição gerada automaticamente">
            <a:extLst>
              <a:ext uri="{FF2B5EF4-FFF2-40B4-BE49-F238E27FC236}">
                <a16:creationId xmlns:a16="http://schemas.microsoft.com/office/drawing/2014/main" xmlns="" id="{4E06871A-1003-A112-4728-F08EE02A571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64003" y="5352673"/>
            <a:ext cx="4653753" cy="4791795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69530EA5-01AE-0032-A4A9-0E212374DA78}"/>
              </a:ext>
            </a:extLst>
          </p:cNvPr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13974457" y="6508794"/>
            <a:ext cx="2155332" cy="1372073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DABAAA54-6806-515A-CCC7-A4CFCE2B93C4}"/>
              </a:ext>
            </a:extLst>
          </p:cNvPr>
          <p:cNvPicPr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15999427" y="6513314"/>
            <a:ext cx="2155332" cy="1372073"/>
          </a:xfrm>
          <a:prstGeom prst="rect">
            <a:avLst/>
          </a:prstGeom>
        </p:spPr>
      </p:pic>
      <p:sp>
        <p:nvSpPr>
          <p:cNvPr id="7" name="TextBox 14">
            <a:extLst>
              <a:ext uri="{FF2B5EF4-FFF2-40B4-BE49-F238E27FC236}">
                <a16:creationId xmlns:a16="http://schemas.microsoft.com/office/drawing/2014/main" xmlns="" id="{B436E211-0D7F-C839-A68D-672427024414}"/>
              </a:ext>
            </a:extLst>
          </p:cNvPr>
          <p:cNvSpPr txBox="1"/>
          <p:nvPr/>
        </p:nvSpPr>
        <p:spPr>
          <a:xfrm>
            <a:off x="12157558" y="7960897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Figura 3: </a:t>
            </a:r>
            <a:r>
              <a:rPr lang="pt-BR" sz="1200" dirty="0"/>
              <a:t>gráficos de quantificação e caracterização de vesículas extracelulares das linhagens de Carcinoma de Célula Renal CCR26, </a:t>
            </a:r>
            <a:r>
              <a:rPr lang="pt-BR" sz="1200" dirty="0" err="1"/>
              <a:t>CaKi</a:t>
            </a:r>
            <a:r>
              <a:rPr lang="pt-BR" sz="1200" dirty="0"/>
              <a:t> e ACHN, respectivamente.</a:t>
            </a:r>
            <a:endParaRPr lang="pt-BR" sz="12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824B916D-21EC-A387-79EB-0642FB6C6FBD}"/>
              </a:ext>
            </a:extLst>
          </p:cNvPr>
          <p:cNvSpPr txBox="1"/>
          <p:nvPr/>
        </p:nvSpPr>
        <p:spPr>
          <a:xfrm>
            <a:off x="13169127" y="6572360"/>
            <a:ext cx="7236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/>
              <a:t>CCR26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BB7A0B5A-0E17-4ACA-D7C2-FDDCEE9012A0}"/>
              </a:ext>
            </a:extLst>
          </p:cNvPr>
          <p:cNvSpPr txBox="1"/>
          <p:nvPr/>
        </p:nvSpPr>
        <p:spPr>
          <a:xfrm>
            <a:off x="15324459" y="6572041"/>
            <a:ext cx="7236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err="1"/>
              <a:t>CaKi</a:t>
            </a:r>
            <a:endParaRPr lang="pt-BR" sz="1200" b="1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803DD4BC-8484-A33D-7374-050239439B65}"/>
              </a:ext>
            </a:extLst>
          </p:cNvPr>
          <p:cNvSpPr txBox="1"/>
          <p:nvPr/>
        </p:nvSpPr>
        <p:spPr>
          <a:xfrm>
            <a:off x="17392009" y="6558998"/>
            <a:ext cx="7236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/>
              <a:t>ACHN</a:t>
            </a:r>
          </a:p>
        </p:txBody>
      </p:sp>
    </p:spTree>
    <p:extLst>
      <p:ext uri="{BB962C8B-B14F-4D97-AF65-F5344CB8AC3E}">
        <p14:creationId xmlns:p14="http://schemas.microsoft.com/office/powerpoint/2010/main" xmlns="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513</TotalTime>
  <Words>387</Words>
  <Application>Microsoft Office PowerPoint</Application>
  <PresentationFormat>Personalizar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AL50997928808</cp:lastModifiedBy>
  <cp:revision>64</cp:revision>
  <dcterms:created xsi:type="dcterms:W3CDTF">2018-02-05T15:36:18Z</dcterms:created>
  <dcterms:modified xsi:type="dcterms:W3CDTF">2023-01-18T13:17:18Z</dcterms:modified>
</cp:coreProperties>
</file>