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 varScale="1">
        <p:scale>
          <a:sx n="52" d="100"/>
          <a:sy n="52" d="100"/>
        </p:scale>
        <p:origin x="773" y="7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icius Bernardo Boscariol" userId="4a9266d98db2a7a3" providerId="LiveId" clId="{1D7BBF16-9F8C-4263-9BF5-0FA1C3EA2868}"/>
    <pc:docChg chg="modSld">
      <pc:chgData name="Vinicius Bernardo Boscariol" userId="4a9266d98db2a7a3" providerId="LiveId" clId="{1D7BBF16-9F8C-4263-9BF5-0FA1C3EA2868}" dt="2023-01-16T22:07:21.305" v="6" actId="1037"/>
      <pc:docMkLst>
        <pc:docMk/>
      </pc:docMkLst>
      <pc:sldChg chg="modSp mod">
        <pc:chgData name="Vinicius Bernardo Boscariol" userId="4a9266d98db2a7a3" providerId="LiveId" clId="{1D7BBF16-9F8C-4263-9BF5-0FA1C3EA2868}" dt="2023-01-16T22:07:21.305" v="6" actId="1037"/>
        <pc:sldMkLst>
          <pc:docMk/>
          <pc:sldMk cId="342200773" sldId="256"/>
        </pc:sldMkLst>
        <pc:spChg chg="mod">
          <ac:chgData name="Vinicius Bernardo Boscariol" userId="4a9266d98db2a7a3" providerId="LiveId" clId="{1D7BBF16-9F8C-4263-9BF5-0FA1C3EA2868}" dt="2023-01-16T22:07:21.305" v="6" actId="1037"/>
          <ac:spMkLst>
            <pc:docMk/>
            <pc:sldMk cId="342200773" sldId="256"/>
            <ac:spMk id="44" creationId="{811B4335-7FB6-0649-84FD-BD02F8A00755}"/>
          </ac:spMkLst>
        </pc:spChg>
        <pc:spChg chg="mod">
          <ac:chgData name="Vinicius Bernardo Boscariol" userId="4a9266d98db2a7a3" providerId="LiveId" clId="{1D7BBF16-9F8C-4263-9BF5-0FA1C3EA2868}" dt="2023-01-16T22:07:13.473" v="1" actId="1076"/>
          <ac:spMkLst>
            <pc:docMk/>
            <pc:sldMk cId="342200773" sldId="256"/>
            <ac:spMk id="45" creationId="{0D6EBE1A-8008-FA46-896B-260C146290A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60381" y="7431103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89500" y="4719242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-41485" y="765449"/>
            <a:ext cx="16248679" cy="417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COMPARAÇÃO DA RESPOSTA AO TRATAMENTO EM LINHAS SUBSEQUENTES AO T-DM1 EM PACIENTES COM CÂNCER DE MAMA HER2 POSITIVO METASTÁTICO</a:t>
            </a:r>
            <a:endParaRPr lang="pt-BR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-23231" y="1255811"/>
            <a:ext cx="6198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V. B. BOSCARIOL; M. G. CESCA, S. M. SANCHES</a:t>
            </a:r>
            <a:endParaRPr lang="en-US" sz="2000" b="1" i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No Brasil e no mundo, o câncer de mama (CM) é a neoplasia mais frequente em mulheres. Aproximadamente 15% são BC HER2-positivo. No cenário metastático, o tratamento de primeira linha com </a:t>
            </a:r>
            <a:r>
              <a:rPr lang="pt-BR" sz="1600" dirty="0" err="1">
                <a:latin typeface="Calibri" charset="0"/>
                <a:ea typeface="Calibri" charset="0"/>
                <a:cs typeface="Calibri" charset="0"/>
              </a:rPr>
              <a:t>pertuzumabe</a:t>
            </a:r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pt-BR" sz="1600" dirty="0" err="1">
                <a:latin typeface="Calibri" charset="0"/>
                <a:ea typeface="Calibri" charset="0"/>
                <a:cs typeface="Calibri" charset="0"/>
              </a:rPr>
              <a:t>trastuzumabe</a:t>
            </a:r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 e </a:t>
            </a:r>
            <a:r>
              <a:rPr lang="pt-BR" sz="1600" dirty="0" err="1">
                <a:latin typeface="Calibri" charset="0"/>
                <a:ea typeface="Calibri" charset="0"/>
                <a:cs typeface="Calibri" charset="0"/>
              </a:rPr>
              <a:t>taxano</a:t>
            </a:r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 é consolidado pelo estudo CLEOPATRA e o de segunda linha, até recentemente, com </a:t>
            </a:r>
            <a:r>
              <a:rPr lang="pt-BR" sz="1600" dirty="0" err="1">
                <a:latin typeface="Calibri" charset="0"/>
                <a:ea typeface="Calibri" charset="0"/>
                <a:cs typeface="Calibri" charset="0"/>
              </a:rPr>
              <a:t>trastuzumabe-emtansina</a:t>
            </a:r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 (T-DM1) pelo estudo EMILIA. O sequenciamento pós-uso do T-DM1 carece de informações consistentes.¹ ² ³ </a:t>
            </a:r>
            <a:r>
              <a:rPr lang="pt-BR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t-BR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25150" y="4741447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90659" y="5286740"/>
            <a:ext cx="543618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O objetivo principal foi comparar a taxa de resposta das linhas subsequentes ao T-DM1 em pacientes com CM metastático HER2-positivo. Os desfechos secundários foram a comparação da sobrevida global (SG), sobrevida livre de progressão (SLP), tempo até a falha do tratamento (TFT) e dos eventos adversos graves (EAG) dos tratamentos subsequentes ao T-DM1. Os mesmos resultados em comparação com o tratamento subsequente ao T-DM1 também foram avaliados.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575218" y="7472857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90659" y="7956727"/>
            <a:ext cx="54361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Estudo retrospectivo de centro único incluiu 67 pacientes com CM metastático HER2-positivo que receberam tratamento T-DM1 entre agosto de 2013 a dezembro de 2021. Apenas 38 pacientes receberam linhas subsequentes de tratamento, com um acompanhamento médio de 21 meses. Os tratamentos subsequentes ao T-DM1 foram divididos em 3 grupos: Grupo 1 = </a:t>
            </a:r>
            <a:r>
              <a:rPr lang="pt-BR" sz="1600" dirty="0" err="1">
                <a:latin typeface="Calibri" charset="0"/>
                <a:ea typeface="Calibri" charset="0"/>
                <a:cs typeface="Calibri" charset="0"/>
              </a:rPr>
              <a:t>lapatinibe</a:t>
            </a:r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 + </a:t>
            </a:r>
            <a:r>
              <a:rPr lang="pt-BR" sz="1600" dirty="0" err="1">
                <a:latin typeface="Calibri" charset="0"/>
                <a:ea typeface="Calibri" charset="0"/>
                <a:cs typeface="Calibri" charset="0"/>
              </a:rPr>
              <a:t>capecitabina</a:t>
            </a:r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 (21 pacientes); Grupo 2 = </a:t>
            </a:r>
            <a:r>
              <a:rPr lang="pt-BR" sz="1600" dirty="0" err="1">
                <a:latin typeface="Calibri" charset="0"/>
                <a:ea typeface="Calibri" charset="0"/>
                <a:cs typeface="Calibri" charset="0"/>
              </a:rPr>
              <a:t>trastuzumab-deruxtecan</a:t>
            </a:r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 (T-</a:t>
            </a:r>
            <a:r>
              <a:rPr lang="pt-BR" sz="1600" dirty="0" err="1">
                <a:latin typeface="Calibri" charset="0"/>
                <a:ea typeface="Calibri" charset="0"/>
                <a:cs typeface="Calibri" charset="0"/>
              </a:rPr>
              <a:t>Dxd</a:t>
            </a:r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) (5 pacientes) e Grupo 3 = anti-HER2 mais quimioterapia (12 pacientes).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88902" y="2584808"/>
            <a:ext cx="54361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A taxa de resposta com tratamentos subsequentes ao TDM-1 foi de 19% no grupo 1, 60% no grupo 2 e os pacientes do grupo 3 apenas doença estável. Não houve EAG no grupo 2; no grupo 1 e 3 houve EAG em 29% e 25% respectivamente. Em relação ao uso de T-DM1, a SLP mediana foi de 15 meses (8-21), a SG mediana de 47 meses (24-67), a TFT mediana de 10 meses (5-14). No grupo 2 não houve falha, progressão ou óbitos (considerando curto tempo de seguimento). A SLP mediana foi de 6 meses (1-10) no grupo 1 e 13 meses (11-14) no grupo 3. SG foi de 28 meses (3-52) no grupo 1 e 26 meses (0-60) no grupo 3. O TFT foi de 3 meses (1-4) no grupo 1 e 2 meses (7-15) no grupo 3.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C0A4DD6-528F-2440-AA57-6D51861C0F9D}"/>
              </a:ext>
            </a:extLst>
          </p:cNvPr>
          <p:cNvSpPr txBox="1"/>
          <p:nvPr/>
        </p:nvSpPr>
        <p:spPr>
          <a:xfrm>
            <a:off x="12303173" y="5615262"/>
            <a:ext cx="54361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O resultado tende a inferir maior benefício do uso de T-</a:t>
            </a:r>
            <a:r>
              <a:rPr lang="pt-BR" sz="1600" dirty="0" err="1">
                <a:latin typeface="Calibri" charset="0"/>
                <a:ea typeface="Calibri" charset="0"/>
                <a:cs typeface="Calibri" charset="0"/>
              </a:rPr>
              <a:t>Dxd</a:t>
            </a:r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 no tratamento pós-DM1, com melhor perfil de toxicidade. Comparando os grupos 1 e 3, o uso de </a:t>
            </a:r>
            <a:r>
              <a:rPr lang="pt-BR" sz="1600" dirty="0" err="1">
                <a:latin typeface="Calibri" charset="0"/>
                <a:ea typeface="Calibri" charset="0"/>
                <a:cs typeface="Calibri" charset="0"/>
              </a:rPr>
              <a:t>lapatinibe</a:t>
            </a:r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 com </a:t>
            </a:r>
            <a:r>
              <a:rPr lang="pt-BR" sz="1600" dirty="0" err="1">
                <a:latin typeface="Calibri" charset="0"/>
                <a:ea typeface="Calibri" charset="0"/>
                <a:cs typeface="Calibri" charset="0"/>
              </a:rPr>
              <a:t>capecitabina</a:t>
            </a:r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 apresentou taxa de resposta, com SG semelhante. O perfil de toxicidade dos 2 grupos foi semelhante, sendo inferior a 30%.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1747027" y="7757921"/>
            <a:ext cx="6493753" cy="172865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1813479" y="7855361"/>
            <a:ext cx="64745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>
                <a:ea typeface="Calibri" charset="0"/>
                <a:cs typeface="Calibri" charset="0"/>
              </a:rPr>
              <a:t>Referências</a:t>
            </a:r>
            <a:r>
              <a:rPr lang="en-US" sz="1000" b="1" dirty="0">
                <a:ea typeface="Calibri" charset="0"/>
                <a:cs typeface="Calibri" charset="0"/>
              </a:rPr>
              <a:t>:  </a:t>
            </a:r>
            <a:r>
              <a:rPr lang="pt-BR" sz="1000" b="1" kern="0" dirty="0">
                <a:effectLst/>
                <a:cs typeface="Times New Roman" panose="02020603050405020304" pitchFamily="18" charset="0"/>
              </a:rPr>
              <a:t> </a:t>
            </a:r>
            <a:endParaRPr lang="pt-BR" sz="1000" b="1" kern="0" dirty="0">
              <a:effectLst/>
              <a:cs typeface="Calibri" panose="020F0502020204030204" pitchFamily="34" charset="0"/>
            </a:endParaRPr>
          </a:p>
          <a:p>
            <a:pPr indent="-406400" algn="just"/>
            <a:r>
              <a:rPr lang="pt-BR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INCA. Instituto Nacional de Câncer José Alencar Gomes da Silva. Estimativa 2020 : incidência de câncer no Brasil / Instituto Nacional de Câncer José Alencar Gomes da Silva. – Rio de Janeiro : INCA, 2019. </a:t>
            </a:r>
            <a:r>
              <a:rPr lang="en-US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[Internet]. Available from: file:///C:/Users/youhe/Downloads/kdoc_o_00042_01.pdf</a:t>
            </a:r>
            <a:endParaRPr lang="pt-BR" sz="1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06400" algn="just"/>
            <a:r>
              <a:rPr lang="en-US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Harbeck</a:t>
            </a:r>
            <a:r>
              <a:rPr lang="en-US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N, </a:t>
            </a:r>
            <a:r>
              <a:rPr lang="en-US" sz="1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Penault-Llorca</a:t>
            </a:r>
            <a:r>
              <a:rPr lang="en-US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F, Cortes J, Gnant M, </a:t>
            </a:r>
            <a:r>
              <a:rPr lang="en-US" sz="1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Houssami</a:t>
            </a:r>
            <a:r>
              <a:rPr lang="en-US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N, </a:t>
            </a:r>
            <a:r>
              <a:rPr lang="en-US" sz="1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Poortmans</a:t>
            </a:r>
            <a:r>
              <a:rPr lang="en-US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P, et al. Breast cancer. Vol. 5, Nature Reviews Disease Primers. 2019. </a:t>
            </a:r>
            <a:endParaRPr lang="pt-BR" sz="1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06400" algn="just"/>
            <a:r>
              <a:rPr lang="en-US" sz="1000" dirty="0"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Swain</a:t>
            </a:r>
            <a:r>
              <a:rPr lang="pt-BR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SM, </a:t>
            </a:r>
            <a:r>
              <a:rPr lang="pt-BR" sz="1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Baselga</a:t>
            </a:r>
            <a:r>
              <a:rPr lang="pt-BR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J, Kim SB, </a:t>
            </a:r>
            <a:r>
              <a:rPr lang="pt-BR" sz="1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pt-BR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J, </a:t>
            </a:r>
            <a:r>
              <a:rPr lang="pt-BR" sz="1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Semiglazov</a:t>
            </a:r>
            <a:r>
              <a:rPr lang="pt-BR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V, </a:t>
            </a:r>
            <a:r>
              <a:rPr lang="pt-BR" sz="1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Campone</a:t>
            </a:r>
            <a:r>
              <a:rPr lang="pt-BR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M, et al. </a:t>
            </a:r>
            <a:r>
              <a:rPr lang="en-US" sz="1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Pertuzumab</a:t>
            </a:r>
            <a:r>
              <a:rPr lang="en-US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trastuzumab, and docetaxel in HER2-positive metastatic breast cancer. New England Journal of Medicine. 2014;372(8):724–34. </a:t>
            </a:r>
            <a:endParaRPr lang="pt-BR" sz="1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06400" algn="just"/>
            <a:r>
              <a:rPr lang="en-US" sz="1000" dirty="0"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Verma S, Miles D, Gianni L, </a:t>
            </a:r>
            <a:r>
              <a:rPr lang="en-US" sz="1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Krop</a:t>
            </a:r>
            <a:r>
              <a:rPr lang="en-US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IE, </a:t>
            </a:r>
            <a:r>
              <a:rPr lang="en-US" sz="1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Welslau</a:t>
            </a:r>
            <a:r>
              <a:rPr lang="en-US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M, </a:t>
            </a:r>
            <a:r>
              <a:rPr lang="en-US" sz="1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Baselga</a:t>
            </a:r>
            <a:r>
              <a:rPr lang="en-US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J, et al. Trastuzumab emtansine for HER2-positive advanced breast cancer. New England Journal of Medicine. 2012;367(19):1783–91. </a:t>
            </a:r>
            <a:endParaRPr lang="pt-BR" sz="1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8D50EF3-973F-DABD-80D2-FE51DA93A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9248" y="2023091"/>
            <a:ext cx="4495038" cy="209071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F6CBF2C-AAA4-2E62-7EA4-B1C82A036F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568" y="6967181"/>
            <a:ext cx="5521052" cy="3208909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01D82546-531C-EFBC-E425-895A1B8E12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3740" y="4311478"/>
            <a:ext cx="4408299" cy="245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713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Vinicius Bernardo Boscariol</cp:lastModifiedBy>
  <cp:revision>58</cp:revision>
  <dcterms:created xsi:type="dcterms:W3CDTF">2018-02-05T15:36:18Z</dcterms:created>
  <dcterms:modified xsi:type="dcterms:W3CDTF">2023-01-16T22:07:29Z</dcterms:modified>
</cp:coreProperties>
</file>