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1665" y="5534152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156" y="0"/>
                </a:moveTo>
                <a:lnTo>
                  <a:pt x="80644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70"/>
                </a:lnTo>
                <a:lnTo>
                  <a:pt x="5185156" y="483870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1" y="403225"/>
                </a:lnTo>
                <a:lnTo>
                  <a:pt x="5265801" y="80645"/>
                </a:lnTo>
                <a:lnTo>
                  <a:pt x="5259468" y="49238"/>
                </a:lnTo>
                <a:lnTo>
                  <a:pt x="5242194" y="23606"/>
                </a:lnTo>
                <a:lnTo>
                  <a:pt x="5216562" y="6332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71665" y="5534152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32"/>
                </a:lnTo>
                <a:lnTo>
                  <a:pt x="5242194" y="23606"/>
                </a:lnTo>
                <a:lnTo>
                  <a:pt x="5259468" y="49238"/>
                </a:lnTo>
                <a:lnTo>
                  <a:pt x="5265801" y="80645"/>
                </a:lnTo>
                <a:lnTo>
                  <a:pt x="5265801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70"/>
                </a:lnTo>
                <a:lnTo>
                  <a:pt x="80644" y="483870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90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156" y="0"/>
                </a:moveTo>
                <a:lnTo>
                  <a:pt x="80644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70"/>
                </a:lnTo>
                <a:lnTo>
                  <a:pt x="5185156" y="483870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0" y="403225"/>
                </a:lnTo>
                <a:lnTo>
                  <a:pt x="5265800" y="80645"/>
                </a:lnTo>
                <a:lnTo>
                  <a:pt x="5259468" y="49238"/>
                </a:lnTo>
                <a:lnTo>
                  <a:pt x="5242194" y="23606"/>
                </a:lnTo>
                <a:lnTo>
                  <a:pt x="5216562" y="6332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7890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32"/>
                </a:lnTo>
                <a:lnTo>
                  <a:pt x="5242194" y="23606"/>
                </a:lnTo>
                <a:lnTo>
                  <a:pt x="5259468" y="49238"/>
                </a:lnTo>
                <a:lnTo>
                  <a:pt x="5265800" y="80645"/>
                </a:lnTo>
                <a:lnTo>
                  <a:pt x="5265800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70"/>
                </a:lnTo>
                <a:lnTo>
                  <a:pt x="80644" y="483870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7166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156" y="0"/>
                </a:moveTo>
                <a:lnTo>
                  <a:pt x="80644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631"/>
                </a:lnTo>
                <a:lnTo>
                  <a:pt x="23606" y="460263"/>
                </a:lnTo>
                <a:lnTo>
                  <a:pt x="49238" y="477537"/>
                </a:lnTo>
                <a:lnTo>
                  <a:pt x="80644" y="483870"/>
                </a:lnTo>
                <a:lnTo>
                  <a:pt x="5185156" y="483870"/>
                </a:lnTo>
                <a:lnTo>
                  <a:pt x="5216562" y="477537"/>
                </a:lnTo>
                <a:lnTo>
                  <a:pt x="5242194" y="460263"/>
                </a:lnTo>
                <a:lnTo>
                  <a:pt x="5259468" y="434631"/>
                </a:lnTo>
                <a:lnTo>
                  <a:pt x="5265801" y="403225"/>
                </a:lnTo>
                <a:lnTo>
                  <a:pt x="5265801" y="80645"/>
                </a:lnTo>
                <a:lnTo>
                  <a:pt x="5259468" y="49238"/>
                </a:lnTo>
                <a:lnTo>
                  <a:pt x="5242194" y="23606"/>
                </a:lnTo>
                <a:lnTo>
                  <a:pt x="5216562" y="6332"/>
                </a:lnTo>
                <a:lnTo>
                  <a:pt x="518515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7166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4" y="0"/>
                </a:lnTo>
                <a:lnTo>
                  <a:pt x="5185156" y="0"/>
                </a:lnTo>
                <a:lnTo>
                  <a:pt x="5216562" y="6332"/>
                </a:lnTo>
                <a:lnTo>
                  <a:pt x="5242194" y="23606"/>
                </a:lnTo>
                <a:lnTo>
                  <a:pt x="5259468" y="49238"/>
                </a:lnTo>
                <a:lnTo>
                  <a:pt x="5265801" y="80645"/>
                </a:lnTo>
                <a:lnTo>
                  <a:pt x="5265801" y="403225"/>
                </a:lnTo>
                <a:lnTo>
                  <a:pt x="5259468" y="434631"/>
                </a:lnTo>
                <a:lnTo>
                  <a:pt x="5242194" y="460263"/>
                </a:lnTo>
                <a:lnTo>
                  <a:pt x="5216562" y="477537"/>
                </a:lnTo>
                <a:lnTo>
                  <a:pt x="5185156" y="483870"/>
                </a:lnTo>
                <a:lnTo>
                  <a:pt x="80644" y="483870"/>
                </a:lnTo>
                <a:lnTo>
                  <a:pt x="49238" y="477537"/>
                </a:lnTo>
                <a:lnTo>
                  <a:pt x="23606" y="460263"/>
                </a:lnTo>
                <a:lnTo>
                  <a:pt x="6332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49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70" y="0"/>
                </a:moveTo>
                <a:lnTo>
                  <a:pt x="80645" y="0"/>
                </a:lnTo>
                <a:lnTo>
                  <a:pt x="49254" y="6332"/>
                </a:lnTo>
                <a:lnTo>
                  <a:pt x="23620" y="23606"/>
                </a:lnTo>
                <a:lnTo>
                  <a:pt x="6337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7" y="434631"/>
                </a:lnTo>
                <a:lnTo>
                  <a:pt x="23620" y="460263"/>
                </a:lnTo>
                <a:lnTo>
                  <a:pt x="49254" y="477537"/>
                </a:lnTo>
                <a:lnTo>
                  <a:pt x="80645" y="483870"/>
                </a:lnTo>
                <a:lnTo>
                  <a:pt x="5185270" y="483870"/>
                </a:lnTo>
                <a:lnTo>
                  <a:pt x="5216623" y="477537"/>
                </a:lnTo>
                <a:lnTo>
                  <a:pt x="5242261" y="460263"/>
                </a:lnTo>
                <a:lnTo>
                  <a:pt x="5259565" y="434631"/>
                </a:lnTo>
                <a:lnTo>
                  <a:pt x="5265915" y="403225"/>
                </a:lnTo>
                <a:lnTo>
                  <a:pt x="5265915" y="80645"/>
                </a:lnTo>
                <a:lnTo>
                  <a:pt x="5259565" y="49238"/>
                </a:lnTo>
                <a:lnTo>
                  <a:pt x="5242261" y="23606"/>
                </a:lnTo>
                <a:lnTo>
                  <a:pt x="5216623" y="6332"/>
                </a:lnTo>
                <a:lnTo>
                  <a:pt x="518527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495" y="2056256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5"/>
                </a:moveTo>
                <a:lnTo>
                  <a:pt x="6337" y="49238"/>
                </a:lnTo>
                <a:lnTo>
                  <a:pt x="23620" y="23606"/>
                </a:lnTo>
                <a:lnTo>
                  <a:pt x="49254" y="6332"/>
                </a:lnTo>
                <a:lnTo>
                  <a:pt x="80645" y="0"/>
                </a:lnTo>
                <a:lnTo>
                  <a:pt x="5185270" y="0"/>
                </a:lnTo>
                <a:lnTo>
                  <a:pt x="5216623" y="6332"/>
                </a:lnTo>
                <a:lnTo>
                  <a:pt x="5242261" y="23606"/>
                </a:lnTo>
                <a:lnTo>
                  <a:pt x="5259565" y="49238"/>
                </a:lnTo>
                <a:lnTo>
                  <a:pt x="5265915" y="80645"/>
                </a:lnTo>
                <a:lnTo>
                  <a:pt x="5265915" y="403225"/>
                </a:lnTo>
                <a:lnTo>
                  <a:pt x="5259565" y="434631"/>
                </a:lnTo>
                <a:lnTo>
                  <a:pt x="5242261" y="460263"/>
                </a:lnTo>
                <a:lnTo>
                  <a:pt x="5216623" y="477537"/>
                </a:lnTo>
                <a:lnTo>
                  <a:pt x="5185270" y="483870"/>
                </a:lnTo>
                <a:lnTo>
                  <a:pt x="80645" y="483870"/>
                </a:lnTo>
                <a:lnTo>
                  <a:pt x="49254" y="477537"/>
                </a:lnTo>
                <a:lnTo>
                  <a:pt x="23620" y="460263"/>
                </a:lnTo>
                <a:lnTo>
                  <a:pt x="6337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ancer.org/cancer/melanoma-skin-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88"/>
            <a:ext cx="16497300" cy="1005205"/>
          </a:xfrm>
          <a:prstGeom prst="rect">
            <a:avLst/>
          </a:prstGeom>
          <a:solidFill>
            <a:srgbClr val="00AF50"/>
          </a:solidFill>
        </p:spPr>
        <p:txBody>
          <a:bodyPr wrap="square" lIns="0" tIns="92710" rIns="0" bIns="0" rtlCol="0" vert="horz">
            <a:spAutoFit/>
          </a:bodyPr>
          <a:lstStyle/>
          <a:p>
            <a:pPr marL="731520">
              <a:lnSpc>
                <a:spcPts val="3215"/>
              </a:lnSpc>
              <a:spcBef>
                <a:spcPts val="730"/>
              </a:spcBef>
            </a:pP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AVALIAÇÃO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KI67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95" b="1">
                <a:solidFill>
                  <a:srgbClr val="FFFFFF"/>
                </a:solidFill>
                <a:latin typeface="Calibri"/>
                <a:cs typeface="Calibri"/>
              </a:rPr>
              <a:t>FATOR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PROGNÓSTICO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MELANOMA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CUTÂNEO</a:t>
            </a:r>
            <a:endParaRPr sz="2800">
              <a:latin typeface="Calibri"/>
              <a:cs typeface="Calibri"/>
            </a:endParaRPr>
          </a:p>
          <a:p>
            <a:pPr marL="731520">
              <a:lnSpc>
                <a:spcPts val="2735"/>
              </a:lnSpc>
            </a:pPr>
            <a:r>
              <a:rPr dirty="0" sz="2400" spc="-25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2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v</a:t>
            </a:r>
            <a:r>
              <a:rPr dirty="0" sz="2400" spc="5">
                <a:latin typeface="Calibri"/>
                <a:cs typeface="Calibri"/>
              </a:rPr>
              <a:t>i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Nahime;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elippe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88"/>
            <a:ext cx="1790700" cy="1005205"/>
            <a:chOff x="16497300" y="800988"/>
            <a:chExt cx="1790700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88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80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1325880" y="1004951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88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464819" y="1004951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471673" y="2091943"/>
            <a:ext cx="143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74410" algn="l"/>
                <a:tab pos="10808970" algn="l"/>
              </a:tabLst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	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819" y="2619882"/>
            <a:ext cx="527875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 melanoma, tumor </a:t>
            </a:r>
            <a:r>
              <a:rPr dirty="0" sz="1800" spc="-10">
                <a:latin typeface="Calibri"/>
                <a:cs typeface="Calibri"/>
              </a:rPr>
              <a:t>responsável </a:t>
            </a:r>
            <a:r>
              <a:rPr dirty="0" sz="1800" spc="-5">
                <a:latin typeface="Calibri"/>
                <a:cs typeface="Calibri"/>
              </a:rPr>
              <a:t>por 1% das neoplasias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cutâneas,</a:t>
            </a:r>
            <a:r>
              <a:rPr dirty="0" sz="1800">
                <a:latin typeface="Calibri"/>
                <a:cs typeface="Calibri"/>
              </a:rPr>
              <a:t> é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considerado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>
                <a:latin typeface="Calibri"/>
                <a:cs typeface="Calibri"/>
              </a:rPr>
              <a:t> mais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letais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seu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depende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diversas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variáveis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como,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exemplo, </a:t>
            </a:r>
            <a:r>
              <a:rPr dirty="0" sz="1800" spc="-10">
                <a:latin typeface="Calibri"/>
                <a:cs typeface="Calibri"/>
              </a:rPr>
              <a:t>espessura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presença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ulceração4.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Ki67,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proteína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nuclear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funciona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marcador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819" y="3991736"/>
            <a:ext cx="5280025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atividade </a:t>
            </a:r>
            <a:r>
              <a:rPr dirty="0" sz="1800" spc="-15">
                <a:latin typeface="Calibri"/>
                <a:cs typeface="Calibri"/>
              </a:rPr>
              <a:t>proliferativa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celular,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 </a:t>
            </a:r>
            <a:r>
              <a:rPr dirty="0" sz="1800" spc="-5">
                <a:latin typeface="Calibri"/>
                <a:cs typeface="Calibri"/>
              </a:rPr>
              <a:t>estudada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diversos </a:t>
            </a:r>
            <a:r>
              <a:rPr dirty="0" sz="1800" spc="-5">
                <a:latin typeface="Calibri"/>
                <a:cs typeface="Calibri"/>
              </a:rPr>
              <a:t> tipos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tumores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sólidos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já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estabelecida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-5">
                <a:latin typeface="Calibri"/>
                <a:cs typeface="Calibri"/>
              </a:rPr>
              <a:t> valor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</a:t>
            </a:r>
            <a:r>
              <a:rPr dirty="0" sz="1800" spc="-5">
                <a:latin typeface="Calibri"/>
                <a:cs typeface="Calibri"/>
              </a:rPr>
              <a:t> independente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sobrevida </a:t>
            </a:r>
            <a:r>
              <a:rPr dirty="0" sz="1800">
                <a:latin typeface="Calibri"/>
                <a:cs typeface="Calibri"/>
              </a:rPr>
              <a:t> global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algumas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neoplasias.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Diversos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trabalhos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propuseram</a:t>
            </a:r>
            <a:r>
              <a:rPr dirty="0" sz="1800" spc="-5">
                <a:latin typeface="Calibri"/>
                <a:cs typeface="Calibri"/>
              </a:rPr>
              <a:t> 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relação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Ki67 </a:t>
            </a:r>
            <a:r>
              <a:rPr dirty="0" sz="1800">
                <a:latin typeface="Calibri"/>
                <a:cs typeface="Calibri"/>
              </a:rPr>
              <a:t>no melanoma, </a:t>
            </a:r>
            <a:r>
              <a:rPr dirty="0" sz="1800" spc="-15">
                <a:latin typeface="Calibri"/>
                <a:cs typeface="Calibri"/>
              </a:rPr>
              <a:t>entretanto, </a:t>
            </a:r>
            <a:r>
              <a:rPr dirty="0" sz="1800" spc="5">
                <a:latin typeface="Calibri"/>
                <a:cs typeface="Calibri"/>
              </a:rPr>
              <a:t>os </a:t>
            </a:r>
            <a:r>
              <a:rPr dirty="0" sz="1800" spc="-5">
                <a:latin typeface="Calibri"/>
                <a:cs typeface="Calibri"/>
              </a:rPr>
              <a:t>dados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contraditórios.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2108" y="2619882"/>
            <a:ext cx="528129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Avaliar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associação </a:t>
            </a:r>
            <a:r>
              <a:rPr dirty="0" sz="1800">
                <a:latin typeface="Calibri"/>
                <a:cs typeface="Calibri"/>
              </a:rPr>
              <a:t>e a </a:t>
            </a:r>
            <a:r>
              <a:rPr dirty="0" sz="1800" spc="-10">
                <a:latin typeface="Calibri"/>
                <a:cs typeface="Calibri"/>
              </a:rPr>
              <a:t>correlação entre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expressão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os demais </a:t>
            </a:r>
            <a:r>
              <a:rPr dirty="0" sz="1800" spc="-20">
                <a:latin typeface="Calibri"/>
                <a:cs typeface="Calibri"/>
              </a:rPr>
              <a:t>fatores </a:t>
            </a:r>
            <a:r>
              <a:rPr dirty="0" sz="1800" spc="-10">
                <a:latin typeface="Calibri"/>
                <a:cs typeface="Calibri"/>
              </a:rPr>
              <a:t>prognósticos </a:t>
            </a:r>
            <a:r>
              <a:rPr dirty="0" sz="1800">
                <a:latin typeface="Calibri"/>
                <a:cs typeface="Calibri"/>
              </a:rPr>
              <a:t>já </a:t>
            </a:r>
            <a:r>
              <a:rPr dirty="0" sz="1800" spc="-10">
                <a:latin typeface="Calibri"/>
                <a:cs typeface="Calibri"/>
              </a:rPr>
              <a:t>estabelecidos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melanoma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2108" y="5570346"/>
            <a:ext cx="5277485" cy="9156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7955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  <a:tabLst>
                <a:tab pos="783590" algn="l"/>
                <a:tab pos="2205355" algn="l"/>
                <a:tab pos="2711450" algn="l"/>
                <a:tab pos="3452495" algn="l"/>
                <a:tab pos="4866640" algn="l"/>
              </a:tabLst>
            </a:pP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tudo	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er</a:t>
            </a:r>
            <a:r>
              <a:rPr dirty="0" sz="1800" spc="-25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ac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ona</a:t>
            </a:r>
            <a:r>
              <a:rPr dirty="0" sz="1800">
                <a:latin typeface="Calibri"/>
                <a:cs typeface="Calibri"/>
              </a:rPr>
              <a:t>l	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1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r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	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>
                <a:latin typeface="Calibri"/>
                <a:cs typeface="Calibri"/>
              </a:rPr>
              <a:t>pect</a:t>
            </a:r>
            <a:r>
              <a:rPr dirty="0" sz="1800" spc="-10">
                <a:latin typeface="Calibri"/>
                <a:cs typeface="Calibri"/>
              </a:rPr>
              <a:t>iv</a:t>
            </a:r>
            <a:r>
              <a:rPr dirty="0" sz="1800">
                <a:latin typeface="Calibri"/>
                <a:cs typeface="Calibri"/>
              </a:rPr>
              <a:t>a,	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2108" y="6460616"/>
            <a:ext cx="528066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seleção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pacientes adultos </a:t>
            </a:r>
            <a:r>
              <a:rPr dirty="0" sz="1800" spc="-10">
                <a:latin typeface="Calibri"/>
                <a:cs typeface="Calibri"/>
              </a:rPr>
              <a:t>portadores </a:t>
            </a:r>
            <a:r>
              <a:rPr dirty="0" sz="1800">
                <a:latin typeface="Calibri"/>
                <a:cs typeface="Calibri"/>
              </a:rPr>
              <a:t>de melanoma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cutâneo,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</a:t>
            </a:r>
            <a:r>
              <a:rPr dirty="0" sz="1800" spc="-5">
                <a:latin typeface="Calibri"/>
                <a:cs typeface="Calibri"/>
              </a:rPr>
              <a:t> 2010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2018,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no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Camargo</a:t>
            </a:r>
            <a:r>
              <a:rPr dirty="0" sz="1800" spc="-5">
                <a:latin typeface="Calibri"/>
                <a:cs typeface="Calibri"/>
              </a:rPr>
              <a:t> Cancer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Center,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submetidos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estudo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imunohistoquímico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 spc="-10">
                <a:latin typeface="Calibri"/>
                <a:cs typeface="Calibri"/>
              </a:rPr>
              <a:t>porcentagem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 </a:t>
            </a:r>
            <a:r>
              <a:rPr dirty="0" sz="1800" spc="5">
                <a:latin typeface="Calibri"/>
                <a:cs typeface="Calibri"/>
              </a:rPr>
              <a:t>no </a:t>
            </a:r>
            <a:r>
              <a:rPr dirty="0" sz="1800">
                <a:latin typeface="Calibri"/>
                <a:cs typeface="Calibri"/>
              </a:rPr>
              <a:t>tumor </a:t>
            </a:r>
            <a:r>
              <a:rPr dirty="0" sz="1800" spc="-5">
                <a:latin typeface="Calibri"/>
                <a:cs typeface="Calibri"/>
              </a:rPr>
              <a:t>primário.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análises </a:t>
            </a:r>
            <a:r>
              <a:rPr dirty="0" sz="1800" spc="-15">
                <a:latin typeface="Calibri"/>
                <a:cs typeface="Calibri"/>
              </a:rPr>
              <a:t>estatísticas </a:t>
            </a:r>
            <a:r>
              <a:rPr dirty="0" sz="1800" spc="-20">
                <a:latin typeface="Calibri"/>
                <a:cs typeface="Calibri"/>
              </a:rPr>
              <a:t>foram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realizadas </a:t>
            </a:r>
            <a:r>
              <a:rPr dirty="0" sz="1800" spc="-5">
                <a:latin typeface="Calibri"/>
                <a:cs typeface="Calibri"/>
              </a:rPr>
              <a:t>pelo </a:t>
            </a:r>
            <a:r>
              <a:rPr dirty="0" sz="1800" spc="-5" i="1">
                <a:latin typeface="Calibri"/>
                <a:cs typeface="Calibri"/>
              </a:rPr>
              <a:t>software SPSS </a:t>
            </a:r>
            <a:r>
              <a:rPr dirty="0" sz="1800" spc="-10" i="1">
                <a:latin typeface="Calibri"/>
                <a:cs typeface="Calibri"/>
              </a:rPr>
              <a:t>utilizando </a:t>
            </a:r>
            <a:r>
              <a:rPr dirty="0" sz="1800" i="1">
                <a:latin typeface="Calibri"/>
                <a:cs typeface="Calibri"/>
              </a:rPr>
              <a:t>os </a:t>
            </a:r>
            <a:r>
              <a:rPr dirty="0" sz="1800" spc="-15" i="1">
                <a:latin typeface="Calibri"/>
                <a:cs typeface="Calibri"/>
              </a:rPr>
              <a:t>testes </a:t>
            </a:r>
            <a:r>
              <a:rPr dirty="0" sz="1800" spc="-5" i="1">
                <a:latin typeface="Calibri"/>
                <a:cs typeface="Calibri"/>
              </a:rPr>
              <a:t>de chi- 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quadrado,</a:t>
            </a:r>
            <a:r>
              <a:rPr dirty="0" sz="1800" spc="-5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exato</a:t>
            </a:r>
            <a:r>
              <a:rPr dirty="0" sz="1800" spc="-2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Fischer,</a:t>
            </a:r>
            <a:r>
              <a:rPr dirty="0" sz="1800" spc="-2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T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student,</a:t>
            </a:r>
            <a:r>
              <a:rPr dirty="0" sz="1800" spc="39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Mann- 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Whitney,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e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teste</a:t>
            </a:r>
            <a:r>
              <a:rPr dirty="0" sz="1800" spc="1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spc="15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correlação</a:t>
            </a:r>
            <a:r>
              <a:rPr dirty="0" sz="1800" spc="2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de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Pearson.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08840" y="2619882"/>
            <a:ext cx="5279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7240" algn="l"/>
                <a:tab pos="1779905" algn="l"/>
                <a:tab pos="2303145" algn="l"/>
                <a:tab pos="3369945" algn="l"/>
                <a:tab pos="3659504" algn="l"/>
                <a:tab pos="4184015" algn="l"/>
              </a:tabLst>
            </a:pPr>
            <a:r>
              <a:rPr dirty="0" sz="1800" spc="-25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am	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 spc="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lu</a:t>
            </a:r>
            <a:r>
              <a:rPr dirty="0" sz="1800" spc="5">
                <a:latin typeface="Calibri"/>
                <a:cs typeface="Calibri"/>
              </a:rPr>
              <a:t>í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10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s	</a:t>
            </a:r>
            <a:r>
              <a:rPr dirty="0" sz="1800" spc="-5">
                <a:latin typeface="Calibri"/>
                <a:cs typeface="Calibri"/>
              </a:rPr>
              <a:t>49</a:t>
            </a:r>
            <a:r>
              <a:rPr dirty="0" sz="1800">
                <a:latin typeface="Calibri"/>
                <a:cs typeface="Calibri"/>
              </a:rPr>
              <a:t>5	</a:t>
            </a:r>
            <a:r>
              <a:rPr dirty="0" sz="1800" spc="-5">
                <a:latin typeface="Calibri"/>
                <a:cs typeface="Calibri"/>
              </a:rPr>
              <a:t>p</a:t>
            </a:r>
            <a:r>
              <a:rPr dirty="0" sz="1800" spc="1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es	e	</a:t>
            </a:r>
            <a:r>
              <a:rPr dirty="0" sz="1800" spc="-5">
                <a:latin typeface="Calibri"/>
                <a:cs typeface="Calibri"/>
              </a:rPr>
              <a:t>50</a:t>
            </a:r>
            <a:r>
              <a:rPr dirty="0" sz="1800">
                <a:latin typeface="Calibri"/>
                <a:cs typeface="Calibri"/>
              </a:rPr>
              <a:t>5	me</a:t>
            </a:r>
            <a:r>
              <a:rPr dirty="0" sz="1800" spc="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anomas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90552" y="2894203"/>
            <a:ext cx="5299075" cy="2703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048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cutâneos,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seguimento </a:t>
            </a:r>
            <a:r>
              <a:rPr dirty="0" sz="1800">
                <a:latin typeface="Calibri"/>
                <a:cs typeface="Calibri"/>
              </a:rPr>
              <a:t>mediano de </a:t>
            </a:r>
            <a:r>
              <a:rPr dirty="0" sz="1800" spc="-5">
                <a:latin typeface="Calibri"/>
                <a:cs typeface="Calibri"/>
              </a:rPr>
              <a:t>44 </a:t>
            </a:r>
            <a:r>
              <a:rPr dirty="0" sz="1800">
                <a:latin typeface="Calibri"/>
                <a:cs typeface="Calibri"/>
              </a:rPr>
              <a:t>meses,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espessura </a:t>
            </a:r>
            <a:r>
              <a:rPr dirty="0" sz="1800">
                <a:latin typeface="Calibri"/>
                <a:cs typeface="Calibri"/>
              </a:rPr>
              <a:t>mediana de 1 mm </a:t>
            </a:r>
            <a:r>
              <a:rPr dirty="0" sz="1800" spc="-5">
                <a:latin typeface="Calibri"/>
                <a:cs typeface="Calibri"/>
              </a:rPr>
              <a:t>(0 </a:t>
            </a: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5">
                <a:latin typeface="Calibri"/>
                <a:cs typeface="Calibri"/>
              </a:rPr>
              <a:t>10.5mm).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Ki67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demonstrada</a:t>
            </a:r>
            <a:r>
              <a:rPr dirty="0" sz="1800">
                <a:latin typeface="Calibri"/>
                <a:cs typeface="Calibri"/>
              </a:rPr>
              <a:t> 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porcentagem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10">
                <a:latin typeface="Calibri"/>
                <a:cs typeface="Calibri"/>
              </a:rPr>
              <a:t> estatisticamente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diferente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acordo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crescimento </a:t>
            </a:r>
            <a:r>
              <a:rPr dirty="0" sz="1800" spc="-5">
                <a:latin typeface="Calibri"/>
                <a:cs typeface="Calibri"/>
              </a:rPr>
              <a:t>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-5">
                <a:latin typeface="Calibri"/>
                <a:cs typeface="Calibri"/>
              </a:rPr>
              <a:t>0.0001), presença ou não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ulceração </a:t>
            </a:r>
            <a:r>
              <a:rPr dirty="0" sz="1800" spc="-5">
                <a:latin typeface="Calibri"/>
                <a:cs typeface="Calibri"/>
              </a:rPr>
              <a:t> 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-5">
                <a:latin typeface="Calibri"/>
                <a:cs typeface="Calibri"/>
              </a:rPr>
              <a:t>0.0001)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positividade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linfonodo </a:t>
            </a:r>
            <a:r>
              <a:rPr dirty="0" sz="1800" spc="-5">
                <a:latin typeface="Calibri"/>
                <a:cs typeface="Calibri"/>
              </a:rPr>
              <a:t>sentinela (p </a:t>
            </a:r>
            <a:r>
              <a:rPr dirty="0" sz="1800">
                <a:latin typeface="Calibri"/>
                <a:cs typeface="Calibri"/>
              </a:rPr>
              <a:t>=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0.0001)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tanto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regressão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logística</a:t>
            </a:r>
            <a:r>
              <a:rPr dirty="0" sz="1800" spc="-5">
                <a:latin typeface="Calibri"/>
                <a:cs typeface="Calibri"/>
              </a:rPr>
              <a:t> simples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quanto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múltipla (OR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1.024;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CI </a:t>
            </a:r>
            <a:r>
              <a:rPr dirty="0" sz="1800" spc="-5">
                <a:latin typeface="Calibri"/>
                <a:cs typeface="Calibri"/>
              </a:rPr>
              <a:t>95%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1.011-1.037;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 0.0001).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80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presente</a:t>
            </a:r>
            <a:r>
              <a:rPr dirty="0" sz="1800" spc="8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trabalho</a:t>
            </a:r>
            <a:r>
              <a:rPr dirty="0" sz="1800" spc="8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foi</a:t>
            </a:r>
            <a:r>
              <a:rPr dirty="0" sz="1800" spc="8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desenhado</a:t>
            </a:r>
            <a:r>
              <a:rPr dirty="0" sz="1800" spc="819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8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avaliar</a:t>
            </a:r>
            <a:r>
              <a:rPr dirty="0" sz="1800" spc="8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90552" y="5572125"/>
            <a:ext cx="5280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relação</a:t>
            </a:r>
            <a:r>
              <a:rPr dirty="0" sz="1800" spc="4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4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expressão</a:t>
            </a:r>
            <a:r>
              <a:rPr dirty="0" sz="1800" spc="4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43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</a:t>
            </a:r>
            <a:r>
              <a:rPr dirty="0" sz="1800" spc="4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4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4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demais</a:t>
            </a:r>
            <a:r>
              <a:rPr dirty="0" sz="1800" spc="434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fatores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90552" y="5846826"/>
            <a:ext cx="528066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prognósticos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ligados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melanoma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cutâneo,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resultados </a:t>
            </a:r>
            <a:r>
              <a:rPr dirty="0" sz="1800" spc="-15">
                <a:latin typeface="Calibri"/>
                <a:cs typeface="Calibri"/>
              </a:rPr>
              <a:t>corroboram </a:t>
            </a: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15">
                <a:latin typeface="Calibri"/>
                <a:cs typeface="Calibri"/>
              </a:rPr>
              <a:t>este </a:t>
            </a:r>
            <a:r>
              <a:rPr dirty="0" sz="1800" spc="-10">
                <a:latin typeface="Calibri"/>
                <a:cs typeface="Calibri"/>
              </a:rPr>
              <a:t>marcador </a:t>
            </a:r>
            <a:r>
              <a:rPr dirty="0" sz="1800" spc="-5">
                <a:latin typeface="Calibri"/>
                <a:cs typeface="Calibri"/>
              </a:rPr>
              <a:t>poderia </a:t>
            </a:r>
            <a:r>
              <a:rPr dirty="0" sz="1800">
                <a:latin typeface="Calibri"/>
                <a:cs typeface="Calibri"/>
              </a:rPr>
              <a:t>ser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utilizado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fator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x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381230" y="7079868"/>
            <a:ext cx="5266055" cy="3004185"/>
          </a:xfrm>
          <a:custGeom>
            <a:avLst/>
            <a:gdLst/>
            <a:ahLst/>
            <a:cxnLst/>
            <a:rect l="l" t="t" r="r" b="b"/>
            <a:pathLst>
              <a:path w="5266055" h="3004184">
                <a:moveTo>
                  <a:pt x="0" y="500633"/>
                </a:moveTo>
                <a:lnTo>
                  <a:pt x="2291" y="452421"/>
                </a:lnTo>
                <a:lnTo>
                  <a:pt x="9027" y="405505"/>
                </a:lnTo>
                <a:lnTo>
                  <a:pt x="19997" y="360095"/>
                </a:lnTo>
                <a:lnTo>
                  <a:pt x="34991" y="316401"/>
                </a:lnTo>
                <a:lnTo>
                  <a:pt x="53799" y="274632"/>
                </a:lnTo>
                <a:lnTo>
                  <a:pt x="76212" y="234999"/>
                </a:lnTo>
                <a:lnTo>
                  <a:pt x="102020" y="197712"/>
                </a:lnTo>
                <a:lnTo>
                  <a:pt x="131012" y="162979"/>
                </a:lnTo>
                <a:lnTo>
                  <a:pt x="162979" y="131012"/>
                </a:lnTo>
                <a:lnTo>
                  <a:pt x="197712" y="102020"/>
                </a:lnTo>
                <a:lnTo>
                  <a:pt x="234999" y="76212"/>
                </a:lnTo>
                <a:lnTo>
                  <a:pt x="274632" y="53799"/>
                </a:lnTo>
                <a:lnTo>
                  <a:pt x="316401" y="34991"/>
                </a:lnTo>
                <a:lnTo>
                  <a:pt x="360095" y="19997"/>
                </a:lnTo>
                <a:lnTo>
                  <a:pt x="405505" y="9027"/>
                </a:lnTo>
                <a:lnTo>
                  <a:pt x="452421" y="2291"/>
                </a:lnTo>
                <a:lnTo>
                  <a:pt x="500634" y="0"/>
                </a:lnTo>
                <a:lnTo>
                  <a:pt x="4765166" y="0"/>
                </a:lnTo>
                <a:lnTo>
                  <a:pt x="4813379" y="2291"/>
                </a:lnTo>
                <a:lnTo>
                  <a:pt x="4860295" y="9027"/>
                </a:lnTo>
                <a:lnTo>
                  <a:pt x="4905705" y="19997"/>
                </a:lnTo>
                <a:lnTo>
                  <a:pt x="4949399" y="34991"/>
                </a:lnTo>
                <a:lnTo>
                  <a:pt x="4991168" y="53799"/>
                </a:lnTo>
                <a:lnTo>
                  <a:pt x="5030801" y="76212"/>
                </a:lnTo>
                <a:lnTo>
                  <a:pt x="5068088" y="102020"/>
                </a:lnTo>
                <a:lnTo>
                  <a:pt x="5102821" y="131012"/>
                </a:lnTo>
                <a:lnTo>
                  <a:pt x="5134788" y="162979"/>
                </a:lnTo>
                <a:lnTo>
                  <a:pt x="5163780" y="197712"/>
                </a:lnTo>
                <a:lnTo>
                  <a:pt x="5189588" y="234999"/>
                </a:lnTo>
                <a:lnTo>
                  <a:pt x="5212001" y="274632"/>
                </a:lnTo>
                <a:lnTo>
                  <a:pt x="5230809" y="316401"/>
                </a:lnTo>
                <a:lnTo>
                  <a:pt x="5245803" y="360095"/>
                </a:lnTo>
                <a:lnTo>
                  <a:pt x="5256773" y="405505"/>
                </a:lnTo>
                <a:lnTo>
                  <a:pt x="5263509" y="452421"/>
                </a:lnTo>
                <a:lnTo>
                  <a:pt x="5265801" y="500633"/>
                </a:lnTo>
                <a:lnTo>
                  <a:pt x="5265801" y="2503131"/>
                </a:lnTo>
                <a:lnTo>
                  <a:pt x="5263509" y="2551348"/>
                </a:lnTo>
                <a:lnTo>
                  <a:pt x="5256773" y="2598267"/>
                </a:lnTo>
                <a:lnTo>
                  <a:pt x="5245803" y="2643680"/>
                </a:lnTo>
                <a:lnTo>
                  <a:pt x="5230809" y="2687376"/>
                </a:lnTo>
                <a:lnTo>
                  <a:pt x="5212001" y="2729147"/>
                </a:lnTo>
                <a:lnTo>
                  <a:pt x="5189588" y="2768781"/>
                </a:lnTo>
                <a:lnTo>
                  <a:pt x="5163780" y="2806069"/>
                </a:lnTo>
                <a:lnTo>
                  <a:pt x="5134788" y="2840801"/>
                </a:lnTo>
                <a:lnTo>
                  <a:pt x="5102821" y="2872769"/>
                </a:lnTo>
                <a:lnTo>
                  <a:pt x="5068088" y="2901761"/>
                </a:lnTo>
                <a:lnTo>
                  <a:pt x="5030801" y="2927568"/>
                </a:lnTo>
                <a:lnTo>
                  <a:pt x="4991168" y="2949980"/>
                </a:lnTo>
                <a:lnTo>
                  <a:pt x="4949399" y="2968788"/>
                </a:lnTo>
                <a:lnTo>
                  <a:pt x="4905705" y="2983782"/>
                </a:lnTo>
                <a:lnTo>
                  <a:pt x="4860295" y="2994751"/>
                </a:lnTo>
                <a:lnTo>
                  <a:pt x="4813379" y="3001486"/>
                </a:lnTo>
                <a:lnTo>
                  <a:pt x="4765166" y="3003778"/>
                </a:lnTo>
                <a:lnTo>
                  <a:pt x="500634" y="3003778"/>
                </a:lnTo>
                <a:lnTo>
                  <a:pt x="452421" y="3001486"/>
                </a:lnTo>
                <a:lnTo>
                  <a:pt x="405505" y="2994751"/>
                </a:lnTo>
                <a:lnTo>
                  <a:pt x="360095" y="2983782"/>
                </a:lnTo>
                <a:lnTo>
                  <a:pt x="316401" y="2968788"/>
                </a:lnTo>
                <a:lnTo>
                  <a:pt x="274632" y="2949980"/>
                </a:lnTo>
                <a:lnTo>
                  <a:pt x="234999" y="2927568"/>
                </a:lnTo>
                <a:lnTo>
                  <a:pt x="197712" y="2901761"/>
                </a:lnTo>
                <a:lnTo>
                  <a:pt x="162979" y="2872769"/>
                </a:lnTo>
                <a:lnTo>
                  <a:pt x="131012" y="2840801"/>
                </a:lnTo>
                <a:lnTo>
                  <a:pt x="102020" y="2806069"/>
                </a:lnTo>
                <a:lnTo>
                  <a:pt x="76212" y="2768781"/>
                </a:lnTo>
                <a:lnTo>
                  <a:pt x="53799" y="2729147"/>
                </a:lnTo>
                <a:lnTo>
                  <a:pt x="34991" y="2687376"/>
                </a:lnTo>
                <a:lnTo>
                  <a:pt x="19997" y="2643680"/>
                </a:lnTo>
                <a:lnTo>
                  <a:pt x="9027" y="2598267"/>
                </a:lnTo>
                <a:lnTo>
                  <a:pt x="2291" y="2551348"/>
                </a:lnTo>
                <a:lnTo>
                  <a:pt x="0" y="2503131"/>
                </a:lnTo>
                <a:lnTo>
                  <a:pt x="0" y="50063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39218" y="7428103"/>
            <a:ext cx="4809490" cy="237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86690" algn="l"/>
              </a:tabLst>
            </a:pPr>
            <a:r>
              <a:rPr dirty="0" sz="1400" spc="-5">
                <a:latin typeface="Calibri"/>
                <a:cs typeface="Calibri"/>
              </a:rPr>
              <a:t>Liu </a:t>
            </a:r>
            <a:r>
              <a:rPr dirty="0" sz="1400" spc="35">
                <a:latin typeface="Calibri"/>
                <a:cs typeface="Calibri"/>
              </a:rPr>
              <a:t>Q, </a:t>
            </a:r>
            <a:r>
              <a:rPr dirty="0" sz="1400" spc="-10">
                <a:latin typeface="Calibri"/>
                <a:cs typeface="Calibri"/>
              </a:rPr>
              <a:t>Peng </a:t>
            </a:r>
            <a:r>
              <a:rPr dirty="0" sz="1400" spc="-5">
                <a:latin typeface="Calibri"/>
                <a:cs typeface="Calibri"/>
              </a:rPr>
              <a:t>Z, Shen </a:t>
            </a:r>
            <a:r>
              <a:rPr dirty="0" sz="1400">
                <a:latin typeface="Calibri"/>
                <a:cs typeface="Calibri"/>
              </a:rPr>
              <a:t>L, </a:t>
            </a:r>
            <a:r>
              <a:rPr dirty="0" sz="1400" spc="-5">
                <a:latin typeface="Calibri"/>
                <a:cs typeface="Calibri"/>
              </a:rPr>
              <a:t>Shen L. Prognostic and Clinicopathological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Value </a:t>
            </a:r>
            <a:r>
              <a:rPr dirty="0" sz="1400">
                <a:latin typeface="Calibri"/>
                <a:cs typeface="Calibri"/>
              </a:rPr>
              <a:t>of Ki-67 in </a:t>
            </a:r>
            <a:r>
              <a:rPr dirty="0" sz="1400" spc="-5">
                <a:latin typeface="Calibri"/>
                <a:cs typeface="Calibri"/>
              </a:rPr>
              <a:t>Melanoma: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Meta-Analysis. </a:t>
            </a:r>
            <a:r>
              <a:rPr dirty="0" sz="1400" spc="-10" i="1">
                <a:latin typeface="Calibri"/>
                <a:cs typeface="Calibri"/>
              </a:rPr>
              <a:t>Front </a:t>
            </a:r>
            <a:r>
              <a:rPr dirty="0" sz="1400" spc="-5" i="1">
                <a:latin typeface="Calibri"/>
                <a:cs typeface="Calibri"/>
              </a:rPr>
              <a:t>Oncol. 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2021;11:737760.</a:t>
            </a:r>
            <a:r>
              <a:rPr dirty="0" sz="1400" spc="3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Published</a:t>
            </a:r>
            <a:r>
              <a:rPr dirty="0" sz="1400" spc="2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2021</a:t>
            </a:r>
            <a:r>
              <a:rPr dirty="0" sz="1400" i="1">
                <a:latin typeface="Calibri"/>
                <a:cs typeface="Calibri"/>
              </a:rPr>
              <a:t> Sep</a:t>
            </a:r>
            <a:r>
              <a:rPr dirty="0" sz="1400" spc="-5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8.</a:t>
            </a:r>
            <a:endParaRPr sz="1400">
              <a:latin typeface="Calibri"/>
              <a:cs typeface="Calibri"/>
            </a:endParaRPr>
          </a:p>
          <a:p>
            <a:pPr marL="12700" marR="434975">
              <a:lnSpc>
                <a:spcPct val="100000"/>
              </a:lnSpc>
              <a:buAutoNum type="arabicPeriod"/>
              <a:tabLst>
                <a:tab pos="186690" algn="l"/>
              </a:tabLst>
            </a:pPr>
            <a:r>
              <a:rPr dirty="0" sz="1400" spc="-5">
                <a:latin typeface="Calibri"/>
                <a:cs typeface="Calibri"/>
              </a:rPr>
              <a:t>American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Cancer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Society.</a:t>
            </a:r>
            <a:r>
              <a:rPr dirty="0" sz="1400" spc="-5">
                <a:latin typeface="Calibri"/>
                <a:cs typeface="Calibri"/>
              </a:rPr>
              <a:t> Disponível em: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https://</a:t>
            </a:r>
            <a:r>
              <a:rPr dirty="0" sz="1400" spc="-10">
                <a:latin typeface="Calibri"/>
                <a:cs typeface="Calibri"/>
                <a:hlinkClick r:id="rId2"/>
              </a:rPr>
              <a:t>www.cancer.org/cancer/melanoma-skin-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cancer/about/key-statistics.html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(acesso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04/10/2022)</a:t>
            </a:r>
            <a:endParaRPr sz="1400">
              <a:latin typeface="Calibri"/>
              <a:cs typeface="Calibri"/>
            </a:endParaRPr>
          </a:p>
          <a:p>
            <a:pPr marL="12700" marR="8255">
              <a:lnSpc>
                <a:spcPct val="100000"/>
              </a:lnSpc>
              <a:buAutoNum type="arabicPeriod"/>
              <a:tabLst>
                <a:tab pos="186690" algn="l"/>
              </a:tabLst>
            </a:pPr>
            <a:r>
              <a:rPr dirty="0" sz="1400" spc="-5">
                <a:latin typeface="Calibri"/>
                <a:cs typeface="Calibri"/>
              </a:rPr>
              <a:t>Ministério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Saúde.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Instituto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Nacional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Câncer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 </a:t>
            </a:r>
            <a:r>
              <a:rPr dirty="0" sz="1400" spc="-5">
                <a:latin typeface="Calibri"/>
                <a:cs typeface="Calibri"/>
              </a:rPr>
              <a:t>Alencar </a:t>
            </a:r>
            <a:r>
              <a:rPr dirty="0" sz="1400">
                <a:latin typeface="Calibri"/>
                <a:cs typeface="Calibri"/>
              </a:rPr>
              <a:t> Gomes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Silva.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Estimativa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2020: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incidência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câncer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 Brasil</a:t>
            </a:r>
            <a:r>
              <a:rPr dirty="0" sz="1400">
                <a:latin typeface="Calibri"/>
                <a:cs typeface="Calibri"/>
              </a:rPr>
              <a:t> /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Instituto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Nacional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Câncer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Alencar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Gomes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Silva.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Rio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Janeiro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INCA,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2019.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5204947" y="88391"/>
            <a:ext cx="3083560" cy="640080"/>
            <a:chOff x="15204947" y="88391"/>
            <a:chExt cx="3083560" cy="640080"/>
          </a:xfrm>
        </p:grpSpPr>
        <p:sp>
          <p:nvSpPr>
            <p:cNvPr id="19" name="object 19"/>
            <p:cNvSpPr/>
            <p:nvPr/>
          </p:nvSpPr>
          <p:spPr>
            <a:xfrm>
              <a:off x="15227426" y="112534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65" y="0"/>
                  </a:moveTo>
                  <a:lnTo>
                    <a:pt x="0" y="0"/>
                  </a:lnTo>
                  <a:lnTo>
                    <a:pt x="0" y="615556"/>
                  </a:lnTo>
                  <a:lnTo>
                    <a:pt x="3004565" y="615556"/>
                  </a:lnTo>
                  <a:lnTo>
                    <a:pt x="300456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04947" y="88391"/>
              <a:ext cx="3083052" cy="35966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73855" y="347471"/>
              <a:ext cx="734567" cy="35966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15227427" y="131825"/>
            <a:ext cx="300482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4139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1827" y="9456521"/>
            <a:ext cx="446849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Correlação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índice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outros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fatores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melanoma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cutâneo.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550" y="177701"/>
            <a:ext cx="5166941" cy="467426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0314" y="6312979"/>
            <a:ext cx="5695950" cy="30003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2023-01-16T15:43:04Z</dcterms:created>
  <dcterms:modified xsi:type="dcterms:W3CDTF">2023-01-16T15:43:04Z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2023-01-16T00:00:00Z</vt:filetime>
  </property>
</Properties>
</file>