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77B082-AF65-4308-806B-1453FB54297C}" v="5" dt="2023-01-02T12:24:52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>
        <p:scale>
          <a:sx n="198" d="100"/>
          <a:sy n="198" d="100"/>
        </p:scale>
        <p:origin x="-7656" y="-601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is Bezerra" userId="6db8fa04b914d4b2" providerId="LiveId" clId="{46081919-0686-48F8-A494-162C0C2B4FC9}"/>
    <pc:docChg chg="modSld">
      <pc:chgData name="Thais Bezerra" userId="6db8fa04b914d4b2" providerId="LiveId" clId="{46081919-0686-48F8-A494-162C0C2B4FC9}" dt="2022-12-30T13:35:32.832" v="1" actId="1076"/>
      <pc:docMkLst>
        <pc:docMk/>
      </pc:docMkLst>
      <pc:sldChg chg="modSp mod">
        <pc:chgData name="Thais Bezerra" userId="6db8fa04b914d4b2" providerId="LiveId" clId="{46081919-0686-48F8-A494-162C0C2B4FC9}" dt="2022-12-30T13:35:32.832" v="1" actId="1076"/>
        <pc:sldMkLst>
          <pc:docMk/>
          <pc:sldMk cId="342200773" sldId="256"/>
        </pc:sldMkLst>
        <pc:picChg chg="mod">
          <ac:chgData name="Thais Bezerra" userId="6db8fa04b914d4b2" providerId="LiveId" clId="{46081919-0686-48F8-A494-162C0C2B4FC9}" dt="2022-12-30T13:35:32.832" v="1" actId="1076"/>
          <ac:picMkLst>
            <pc:docMk/>
            <pc:sldMk cId="342200773" sldId="256"/>
            <ac:picMk id="37" creationId="{00000000-0000-0000-0000-000000000000}"/>
          </ac:picMkLst>
        </pc:picChg>
      </pc:sldChg>
    </pc:docChg>
  </pc:docChgLst>
  <pc:docChgLst>
    <pc:chgData name="Thais Bezerra" userId="6db8fa04b914d4b2" providerId="LiveId" clId="{5977B082-AF65-4308-806B-1453FB54297C}"/>
    <pc:docChg chg="undo redo custSel modSld">
      <pc:chgData name="Thais Bezerra" userId="6db8fa04b914d4b2" providerId="LiveId" clId="{5977B082-AF65-4308-806B-1453FB54297C}" dt="2023-01-02T14:07:03.613" v="2003" actId="14100"/>
      <pc:docMkLst>
        <pc:docMk/>
      </pc:docMkLst>
      <pc:sldChg chg="addSp delSp modSp mod">
        <pc:chgData name="Thais Bezerra" userId="6db8fa04b914d4b2" providerId="LiveId" clId="{5977B082-AF65-4308-806B-1453FB54297C}" dt="2023-01-02T14:07:03.613" v="2003" actId="14100"/>
        <pc:sldMkLst>
          <pc:docMk/>
          <pc:sldMk cId="342200773" sldId="256"/>
        </pc:sldMkLst>
        <pc:spChg chg="add mod">
          <ac:chgData name="Thais Bezerra" userId="6db8fa04b914d4b2" providerId="LiveId" clId="{5977B082-AF65-4308-806B-1453FB54297C}" dt="2023-01-02T12:13:12.528" v="582" actId="20577"/>
          <ac:spMkLst>
            <pc:docMk/>
            <pc:sldMk cId="342200773" sldId="256"/>
            <ac:spMk id="7" creationId="{060E7F7C-6214-F2F9-836F-0F65B692D8A3}"/>
          </ac:spMkLst>
        </pc:spChg>
        <pc:spChg chg="add mod">
          <ac:chgData name="Thais Bezerra" userId="6db8fa04b914d4b2" providerId="LiveId" clId="{5977B082-AF65-4308-806B-1453FB54297C}" dt="2023-01-02T14:05:59.052" v="1996" actId="20577"/>
          <ac:spMkLst>
            <pc:docMk/>
            <pc:sldMk cId="342200773" sldId="256"/>
            <ac:spMk id="10" creationId="{A620A712-DC32-C8AD-E8F2-DF2C27E1D207}"/>
          </ac:spMkLst>
        </pc:spChg>
        <pc:spChg chg="mod">
          <ac:chgData name="Thais Bezerra" userId="6db8fa04b914d4b2" providerId="LiveId" clId="{5977B082-AF65-4308-806B-1453FB54297C}" dt="2023-01-02T11:58:59.238" v="31" actId="404"/>
          <ac:spMkLst>
            <pc:docMk/>
            <pc:sldMk cId="342200773" sldId="256"/>
            <ac:spMk id="12" creationId="{36FBF4F5-4DA9-A54C-8992-944303BBFA52}"/>
          </ac:spMkLst>
        </pc:spChg>
        <pc:spChg chg="mod">
          <ac:chgData name="Thais Bezerra" userId="6db8fa04b914d4b2" providerId="LiveId" clId="{5977B082-AF65-4308-806B-1453FB54297C}" dt="2023-01-02T11:59:47.530" v="80" actId="20577"/>
          <ac:spMkLst>
            <pc:docMk/>
            <pc:sldMk cId="342200773" sldId="256"/>
            <ac:spMk id="13" creationId="{AA1A24BD-BD89-144A-A301-A8058FB68A3A}"/>
          </ac:spMkLst>
        </pc:spChg>
        <pc:spChg chg="mod">
          <ac:chgData name="Thais Bezerra" userId="6db8fa04b914d4b2" providerId="LiveId" clId="{5977B082-AF65-4308-806B-1453FB54297C}" dt="2023-01-02T12:09:15.674" v="455" actId="20577"/>
          <ac:spMkLst>
            <pc:docMk/>
            <pc:sldMk cId="342200773" sldId="256"/>
            <ac:spMk id="15" creationId="{A47B7308-5D9B-974F-AB82-CF827144DE32}"/>
          </ac:spMkLst>
        </pc:spChg>
        <pc:spChg chg="mod">
          <ac:chgData name="Thais Bezerra" userId="6db8fa04b914d4b2" providerId="LiveId" clId="{5977B082-AF65-4308-806B-1453FB54297C}" dt="2023-01-02T14:06:32.270" v="1999" actId="14100"/>
          <ac:spMkLst>
            <pc:docMk/>
            <pc:sldMk cId="342200773" sldId="256"/>
            <ac:spMk id="18" creationId="{B6CA608A-2DC5-9041-9E97-EBBF8BECB85E}"/>
          </ac:spMkLst>
        </pc:spChg>
        <pc:spChg chg="mod">
          <ac:chgData name="Thais Bezerra" userId="6db8fa04b914d4b2" providerId="LiveId" clId="{5977B082-AF65-4308-806B-1453FB54297C}" dt="2023-01-02T14:06:36.392" v="2000" actId="14100"/>
          <ac:spMkLst>
            <pc:docMk/>
            <pc:sldMk cId="342200773" sldId="256"/>
            <ac:spMk id="19" creationId="{414ECDDF-475F-AA4A-87B3-CF665B158A65}"/>
          </ac:spMkLst>
        </pc:spChg>
        <pc:spChg chg="mod">
          <ac:chgData name="Thais Bezerra" userId="6db8fa04b914d4b2" providerId="LiveId" clId="{5977B082-AF65-4308-806B-1453FB54297C}" dt="2023-01-02T14:06:44.939" v="2001" actId="14100"/>
          <ac:spMkLst>
            <pc:docMk/>
            <pc:sldMk cId="342200773" sldId="256"/>
            <ac:spMk id="20" creationId="{989EB4AE-6623-BC4D-8A59-FAB159F3CD26}"/>
          </ac:spMkLst>
        </pc:spChg>
        <pc:spChg chg="mod">
          <ac:chgData name="Thais Bezerra" userId="6db8fa04b914d4b2" providerId="LiveId" clId="{5977B082-AF65-4308-806B-1453FB54297C}" dt="2023-01-02T14:06:48.419" v="2002" actId="14100"/>
          <ac:spMkLst>
            <pc:docMk/>
            <pc:sldMk cId="342200773" sldId="256"/>
            <ac:spMk id="21" creationId="{ED535ABC-B6F0-914E-A2CD-EEC99805C25A}"/>
          </ac:spMkLst>
        </pc:spChg>
        <pc:spChg chg="mod">
          <ac:chgData name="Thais Bezerra" userId="6db8fa04b914d4b2" providerId="LiveId" clId="{5977B082-AF65-4308-806B-1453FB54297C}" dt="2023-01-02T14:06:32.270" v="1999" actId="14100"/>
          <ac:spMkLst>
            <pc:docMk/>
            <pc:sldMk cId="342200773" sldId="256"/>
            <ac:spMk id="27" creationId="{A4D1C169-D6E1-FD4B-A45E-96E67FB1FAC8}"/>
          </ac:spMkLst>
        </pc:spChg>
        <pc:spChg chg="mod">
          <ac:chgData name="Thais Bezerra" userId="6db8fa04b914d4b2" providerId="LiveId" clId="{5977B082-AF65-4308-806B-1453FB54297C}" dt="2023-01-02T14:07:03.613" v="2003" actId="14100"/>
          <ac:spMkLst>
            <pc:docMk/>
            <pc:sldMk cId="342200773" sldId="256"/>
            <ac:spMk id="28" creationId="{5F2BD0F1-005A-0044-A8AB-560F9375413B}"/>
          </ac:spMkLst>
        </pc:spChg>
        <pc:spChg chg="mod">
          <ac:chgData name="Thais Bezerra" userId="6db8fa04b914d4b2" providerId="LiveId" clId="{5977B082-AF65-4308-806B-1453FB54297C}" dt="2023-01-02T12:24:49.208" v="954" actId="1036"/>
          <ac:spMkLst>
            <pc:docMk/>
            <pc:sldMk cId="342200773" sldId="256"/>
            <ac:spMk id="32" creationId="{80911BC6-C929-C743-8A55-B63E6304E3CF}"/>
          </ac:spMkLst>
        </pc:spChg>
        <pc:spChg chg="mod">
          <ac:chgData name="Thais Bezerra" userId="6db8fa04b914d4b2" providerId="LiveId" clId="{5977B082-AF65-4308-806B-1453FB54297C}" dt="2023-01-02T12:24:49.208" v="954" actId="1036"/>
          <ac:spMkLst>
            <pc:docMk/>
            <pc:sldMk cId="342200773" sldId="256"/>
            <ac:spMk id="33" creationId="{B14C257E-FAC8-9842-9590-26985410A87C}"/>
          </ac:spMkLst>
        </pc:spChg>
        <pc:spChg chg="mod">
          <ac:chgData name="Thais Bezerra" userId="6db8fa04b914d4b2" providerId="LiveId" clId="{5977B082-AF65-4308-806B-1453FB54297C}" dt="2023-01-02T12:24:49.208" v="954" actId="1036"/>
          <ac:spMkLst>
            <pc:docMk/>
            <pc:sldMk cId="342200773" sldId="256"/>
            <ac:spMk id="34" creationId="{A5E64E54-F3DF-614D-AB54-FE5A3AEF7AA0}"/>
          </ac:spMkLst>
        </pc:spChg>
        <pc:spChg chg="del">
          <ac:chgData name="Thais Bezerra" userId="6db8fa04b914d4b2" providerId="LiveId" clId="{5977B082-AF65-4308-806B-1453FB54297C}" dt="2023-01-02T12:05:35.667" v="222" actId="478"/>
          <ac:spMkLst>
            <pc:docMk/>
            <pc:sldMk cId="342200773" sldId="256"/>
            <ac:spMk id="35" creationId="{00000000-0000-0000-0000-000000000000}"/>
          </ac:spMkLst>
        </pc:spChg>
        <pc:spChg chg="del">
          <ac:chgData name="Thais Bezerra" userId="6db8fa04b914d4b2" providerId="LiveId" clId="{5977B082-AF65-4308-806B-1453FB54297C}" dt="2023-01-02T12:23:33.289" v="804" actId="478"/>
          <ac:spMkLst>
            <pc:docMk/>
            <pc:sldMk cId="342200773" sldId="256"/>
            <ac:spMk id="36" creationId="{00000000-0000-0000-0000-000000000000}"/>
          </ac:spMkLst>
        </pc:spChg>
        <pc:spChg chg="del">
          <ac:chgData name="Thais Bezerra" userId="6db8fa04b914d4b2" providerId="LiveId" clId="{5977B082-AF65-4308-806B-1453FB54297C}" dt="2023-01-02T12:23:37.352" v="805" actId="478"/>
          <ac:spMkLst>
            <pc:docMk/>
            <pc:sldMk cId="342200773" sldId="256"/>
            <ac:spMk id="41" creationId="{BC0A4DD6-528F-2440-AA57-6D51861C0F9D}"/>
          </ac:spMkLst>
        </pc:spChg>
        <pc:spChg chg="mod">
          <ac:chgData name="Thais Bezerra" userId="6db8fa04b914d4b2" providerId="LiveId" clId="{5977B082-AF65-4308-806B-1453FB54297C}" dt="2023-01-02T12:23:51.548" v="807" actId="14100"/>
          <ac:spMkLst>
            <pc:docMk/>
            <pc:sldMk cId="342200773" sldId="256"/>
            <ac:spMk id="44" creationId="{811B4335-7FB6-0649-84FD-BD02F8A00755}"/>
          </ac:spMkLst>
        </pc:spChg>
        <pc:spChg chg="mod">
          <ac:chgData name="Thais Bezerra" userId="6db8fa04b914d4b2" providerId="LiveId" clId="{5977B082-AF65-4308-806B-1453FB54297C}" dt="2023-01-02T12:23:47.549" v="806" actId="1076"/>
          <ac:spMkLst>
            <pc:docMk/>
            <pc:sldMk cId="342200773" sldId="256"/>
            <ac:spMk id="45" creationId="{0D6EBE1A-8008-FA46-896B-260C146290A8}"/>
          </ac:spMkLst>
        </pc:spChg>
        <pc:spChg chg="del">
          <ac:chgData name="Thais Bezerra" userId="6db8fa04b914d4b2" providerId="LiveId" clId="{5977B082-AF65-4308-806B-1453FB54297C}" dt="2023-01-02T11:53:38.304" v="0" actId="478"/>
          <ac:spMkLst>
            <pc:docMk/>
            <pc:sldMk cId="342200773" sldId="256"/>
            <ac:spMk id="50" creationId="{00000000-0000-0000-0000-000000000000}"/>
          </ac:spMkLst>
        </pc:spChg>
        <pc:spChg chg="del">
          <ac:chgData name="Thais Bezerra" userId="6db8fa04b914d4b2" providerId="LiveId" clId="{5977B082-AF65-4308-806B-1453FB54297C}" dt="2023-01-02T12:24:23.662" v="838" actId="478"/>
          <ac:spMkLst>
            <pc:docMk/>
            <pc:sldMk cId="342200773" sldId="256"/>
            <ac:spMk id="55" creationId="{D7410CA3-6DD5-3A44-9A27-89A5D91BB08F}"/>
          </ac:spMkLst>
        </pc:spChg>
        <pc:picChg chg="add del mod">
          <ac:chgData name="Thais Bezerra" userId="6db8fa04b914d4b2" providerId="LiveId" clId="{5977B082-AF65-4308-806B-1453FB54297C}" dt="2023-01-02T11:55:09.827" v="8" actId="478"/>
          <ac:picMkLst>
            <pc:docMk/>
            <pc:sldMk cId="342200773" sldId="256"/>
            <ac:picMk id="3" creationId="{E5B5E2A7-1407-3C5F-DC40-FF0AD800A5DF}"/>
          </ac:picMkLst>
        </pc:picChg>
        <pc:picChg chg="add del mod">
          <ac:chgData name="Thais Bezerra" userId="6db8fa04b914d4b2" providerId="LiveId" clId="{5977B082-AF65-4308-806B-1453FB54297C}" dt="2023-01-02T12:12:08.753" v="495" actId="478"/>
          <ac:picMkLst>
            <pc:docMk/>
            <pc:sldMk cId="342200773" sldId="256"/>
            <ac:picMk id="5" creationId="{18BB3AD8-5618-FA31-73DC-7CD81F9C6396}"/>
          </ac:picMkLst>
        </pc:picChg>
        <pc:picChg chg="add del mod">
          <ac:chgData name="Thais Bezerra" userId="6db8fa04b914d4b2" providerId="LiveId" clId="{5977B082-AF65-4308-806B-1453FB54297C}" dt="2023-01-02T11:56:07.443" v="15" actId="478"/>
          <ac:picMkLst>
            <pc:docMk/>
            <pc:sldMk cId="342200773" sldId="256"/>
            <ac:picMk id="6" creationId="{968E7BF0-7B25-7479-99CF-4DC0EFAE9465}"/>
          </ac:picMkLst>
        </pc:picChg>
        <pc:picChg chg="add mod">
          <ac:chgData name="Thais Bezerra" userId="6db8fa04b914d4b2" providerId="LiveId" clId="{5977B082-AF65-4308-806B-1453FB54297C}" dt="2023-01-02T12:12:18.479" v="499" actId="14100"/>
          <ac:picMkLst>
            <pc:docMk/>
            <pc:sldMk cId="342200773" sldId="256"/>
            <ac:picMk id="9" creationId="{A42F2BB8-B4EF-8498-CCF6-E85197AB400A}"/>
          </ac:picMkLst>
        </pc:picChg>
        <pc:picChg chg="mod">
          <ac:chgData name="Thais Bezerra" userId="6db8fa04b914d4b2" providerId="LiveId" clId="{5977B082-AF65-4308-806B-1453FB54297C}" dt="2023-01-02T11:55:40.289" v="13" actId="14100"/>
          <ac:picMkLst>
            <pc:docMk/>
            <pc:sldMk cId="342200773" sldId="256"/>
            <ac:picMk id="3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D1C07-70CE-4661-AD37-139286C52938}" type="datetimeFigureOut">
              <a:rPr lang="pt-BR" smtClean="0"/>
              <a:t>02/01/2023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4D986-9C3F-4B4A-8FCC-AEF8415395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00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4D986-9C3F-4B4A-8FCC-AEF8415395B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52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02/01/2023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5" y="6562538"/>
            <a:ext cx="5436187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540908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5" y="5028065"/>
            <a:ext cx="5436187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5857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Achados da Ressonância Magnética dos Carcinomas Mamários Invasivos com diferentes níveis de </a:t>
            </a:r>
            <a:r>
              <a:rPr lang="pt-BR" sz="24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superexpressão</a:t>
            </a:r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HER-2.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4606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A. G. V. </a:t>
            </a:r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Bittencourt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; T. M. S. Bezerra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Globalmente, o câncer de mama é a forma mais comum de neoplasia maligna entre as mulheres, além de ser a principal causa de morte por câncer neste grupo  (GHONCHEH; POURNAMDAR; SALEHINIYA, 2016). Nesse contexto, 20-30% dos casos de câncer de mama apresentam expressão aumentada do gene HER-2/ERBB2 ou da sua proteína associada, fatores demonstrados como relevantes para estimativa de prognóstico e para seleção de tratamento, como terapias-alvo (HAGEMANN, 2016). A avaliação da expressão de HER-2 é realizada através de técnicas de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imunohistoquímica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(IHC) ou através da expansão gênica via hibridização in situ (FISH). A classificação destes achados é realizada de acordo com as recomendações da American Society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of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Clinical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Oncology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College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of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American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Pathologists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(ASCO/CAP), descrita na Figura 1 (WOLFF;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et al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., 2018). Entretanto, os materiais coletados para análise patológica são usualmente amostras únicas e, portanto, potencialmente sujeitas a viés de seleção em uma amostra potencialmente heterogênea quanto aos níveis de expressão de HER-2. Essa heterogeneidade é capaz de afetar tanto o prognóstico quanto a resposta ao tratamento com terapia-alvo (RYE; TRINH; SAETERSDAL; NEBDAL et al., 2018). Nesse contexto, métodos não-invasivos auxiliados por técnicas diagnósticas assistidas por computador para avaliação de expressão de HER-2 são interessantes para realizar escolhas de tratamento mais eficientes no contexto do câncer de mama, como imagens de ressonância magnética (RM).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5" y="50502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5573489"/>
            <a:ext cx="556579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O objetivo desse trabalho é verificar se é possível diferenciar os níveis de expressão de HER-2 a partir dos achados de RM.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6587777"/>
            <a:ext cx="5565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2787" y="7110997"/>
            <a:ext cx="551031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Os pacientes serão selecionados a partir de banco de dados já estabelecido na Plataforma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REDCap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, cujos dados são devidamente anonimizados. Para o resultado anatomopatológico foram considerados dados histológicos e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imunohistoquímicos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obtidos a partir dos relatórios do Departamento de Anatomia Patológica da instituição. As imagens dos exames de RM das mamas serão salvas em formato DICOM e as análises estatísticas serão realizadas através do programa Python 3, conforme o procedimento proposto a seguir.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543128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5954507"/>
            <a:ext cx="54361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desenvolvimento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6436500"/>
            <a:ext cx="5265862" cy="3323987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73108" y="6591867"/>
            <a:ext cx="49754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 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GHONCHEH, M.; POURNAMDAR, Z.; SALEHINIYA, H. Incidence and Mortality and Epidemiology of Breast Cancer in the World. Asian Pac J Cancer </a:t>
            </a:r>
            <a:r>
              <a:rPr lang="en-US" sz="1400" dirty="0" err="1">
                <a:latin typeface="Calibri" charset="0"/>
                <a:ea typeface="Calibri" charset="0"/>
                <a:cs typeface="Calibri" charset="0"/>
              </a:rPr>
              <a:t>Prev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, 17, n. S3, p. 43-46, 2016.</a:t>
            </a:r>
          </a:p>
          <a:p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HAGEMANN, I. S. Molecular Testing in Breast Cancer: A Guide to Current Practices. Arch </a:t>
            </a:r>
            <a:r>
              <a:rPr lang="en-US" sz="1400" dirty="0" err="1">
                <a:latin typeface="Calibri" charset="0"/>
                <a:ea typeface="Calibri" charset="0"/>
                <a:cs typeface="Calibri" charset="0"/>
              </a:rPr>
              <a:t>Pathol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 Lab Med, 140, n. 8, p. 815-824, Aug 2016.</a:t>
            </a:r>
          </a:p>
          <a:p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RYE, I. H.; TRINH, A.; SAETERSDAL, A. B.; NEBDAL, D. </a:t>
            </a:r>
            <a:r>
              <a:rPr lang="pt-BR" sz="1400" i="1" dirty="0">
                <a:latin typeface="Calibri" charset="0"/>
                <a:ea typeface="Calibri" charset="0"/>
                <a:cs typeface="Calibri" charset="0"/>
              </a:rPr>
              <a:t>et al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Intratumor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heterogeneity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defines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treatment-resistant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HER2+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breast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tumors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. Mol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Oncol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, 12, n. 11, p. 1838-1855, 11 2018.</a:t>
            </a:r>
          </a:p>
          <a:p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WOLFF, A. C.; HAMMOND, M. E. H.; ALLISON, K. H.; HARVEY, B. E. </a:t>
            </a:r>
            <a:r>
              <a:rPr lang="pt-BR" sz="1400" i="1" dirty="0">
                <a:latin typeface="Calibri" charset="0"/>
                <a:ea typeface="Calibri" charset="0"/>
                <a:cs typeface="Calibri" charset="0"/>
              </a:rPr>
              <a:t>et al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Human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Epidermal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Growth Factor Receptor 2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Testing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in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Breast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Cancer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: American Society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of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Clinical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Oncology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/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College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of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American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Pathologists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Clinical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Practice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Guideline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Focused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 Update. J Clin </a:t>
            </a:r>
            <a:r>
              <a:rPr lang="pt-BR" sz="1400" dirty="0" err="1">
                <a:latin typeface="Calibri" charset="0"/>
                <a:ea typeface="Calibri" charset="0"/>
                <a:cs typeface="Calibri" charset="0"/>
              </a:rPr>
              <a:t>Oncol</a:t>
            </a:r>
            <a:r>
              <a:rPr lang="pt-BR" sz="1400" dirty="0">
                <a:latin typeface="Calibri" charset="0"/>
                <a:ea typeface="Calibri" charset="0"/>
                <a:cs typeface="Calibri" charset="0"/>
              </a:rPr>
              <a:t>, 36, n. 20, p. 2105-2122, 07 10 2018.</a:t>
            </a:r>
          </a:p>
          <a:p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372"/>
            <a:ext cx="4954659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18">
            <a:extLst>
              <a:ext uri="{FF2B5EF4-FFF2-40B4-BE49-F238E27FC236}">
                <a16:creationId xmlns:a16="http://schemas.microsoft.com/office/drawing/2014/main" id="{060E7F7C-6214-F2F9-836F-0F65B692D8A3}"/>
              </a:ext>
            </a:extLst>
          </p:cNvPr>
          <p:cNvSpPr txBox="1"/>
          <p:nvPr/>
        </p:nvSpPr>
        <p:spPr>
          <a:xfrm>
            <a:off x="6446915" y="2078832"/>
            <a:ext cx="54361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b="1" dirty="0">
                <a:latin typeface="Calibri" charset="0"/>
                <a:ea typeface="Calibri" charset="0"/>
                <a:cs typeface="Calibri" charset="0"/>
              </a:rPr>
              <a:t>Figura 1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: classificação anatomopatológica em relação à expressão de HER-2 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42F2BB8-B4EF-8498-CCF6-E85197AB40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6916" y="2646261"/>
            <a:ext cx="5491662" cy="2252637"/>
          </a:xfrm>
          <a:prstGeom prst="rect">
            <a:avLst/>
          </a:prstGeom>
        </p:spPr>
      </p:pic>
      <p:sp>
        <p:nvSpPr>
          <p:cNvPr id="10" name="TextBox 32">
            <a:extLst>
              <a:ext uri="{FF2B5EF4-FFF2-40B4-BE49-F238E27FC236}">
                <a16:creationId xmlns:a16="http://schemas.microsoft.com/office/drawing/2014/main" id="{A620A712-DC32-C8AD-E8F2-DF2C27E1D207}"/>
              </a:ext>
            </a:extLst>
          </p:cNvPr>
          <p:cNvSpPr txBox="1"/>
          <p:nvPr/>
        </p:nvSpPr>
        <p:spPr>
          <a:xfrm>
            <a:off x="12386284" y="2121228"/>
            <a:ext cx="520746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Metodologia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análise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proposta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: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Pré-processamento das imagens: extração e classificação automática das lesões e normalização das imagens. Preparação do conjunto de dados: utilização de técnicas de 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data </a:t>
            </a:r>
            <a:r>
              <a:rPr lang="pt-BR" sz="1700" i="1" dirty="0" err="1">
                <a:latin typeface="Calibri" charset="0"/>
                <a:ea typeface="Calibri" charset="0"/>
                <a:cs typeface="Calibri" charset="0"/>
              </a:rPr>
              <a:t>augmentation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Construção dos modelos: treinamento de diferentes modelos de aprendizado de máquina, com foco inicial em técnicas de </a:t>
            </a:r>
            <a:r>
              <a:rPr lang="pt-BR" sz="1700" i="1" dirty="0" err="1">
                <a:latin typeface="Calibri" charset="0"/>
                <a:ea typeface="Calibri" charset="0"/>
                <a:cs typeface="Calibri" charset="0"/>
              </a:rPr>
              <a:t>Deep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 Learning,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como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Convolutional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Neural Networks (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CNN’s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) e </a:t>
            </a:r>
            <a:r>
              <a:rPr lang="pt-BR" sz="1700" i="1" dirty="0" err="1">
                <a:latin typeface="Calibri" charset="0"/>
                <a:ea typeface="Calibri" charset="0"/>
                <a:cs typeface="Calibri" charset="0"/>
              </a:rPr>
              <a:t>Transfer</a:t>
            </a:r>
            <a:r>
              <a:rPr lang="pt-BR" sz="1700" i="1" dirty="0">
                <a:latin typeface="Calibri" charset="0"/>
                <a:ea typeface="Calibri" charset="0"/>
                <a:cs typeface="Calibri" charset="0"/>
              </a:rPr>
              <a:t> Learning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Avaliação dos modelos: verificação da taxa de sucesso através de diversas métricas (AUC, acurácia, sensibilidade, entre outras) </a:t>
            </a:r>
            <a:endParaRPr lang="en-US" sz="17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709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Thais Bezerra</cp:lastModifiedBy>
  <cp:revision>57</cp:revision>
  <dcterms:created xsi:type="dcterms:W3CDTF">2018-02-05T15:36:18Z</dcterms:created>
  <dcterms:modified xsi:type="dcterms:W3CDTF">2023-01-02T14:07:04Z</dcterms:modified>
</cp:coreProperties>
</file>