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1" userDrawn="1">
          <p15:clr>
            <a:srgbClr val="A4A3A4"/>
          </p15:clr>
        </p15:guide>
        <p15:guide id="2" pos="57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5994"/>
  </p:normalViewPr>
  <p:slideViewPr>
    <p:cSldViewPr snapToGrid="0" snapToObjects="1">
      <p:cViewPr>
        <p:scale>
          <a:sx n="70" d="100"/>
          <a:sy n="70" d="100"/>
        </p:scale>
        <p:origin x="690" y="6"/>
      </p:cViewPr>
      <p:guideLst>
        <p:guide orient="horz" pos="3241"/>
        <p:guide pos="57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329282" y="5609762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MÉTODOS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6111891" y="2089498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RESULTADOS E CONCLUSÃO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329282" y="4379162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OBJETIVOS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329282" y="2039942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INTRODUÇÃO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640080" y="871102"/>
            <a:ext cx="12560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ANÁLISE DO PERFIL MICROBIANO DE LESÕES ORAIS POTENCIALMENTE MALIGNAS. </a:t>
            </a:r>
            <a:endParaRPr lang="pt-BR" sz="28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640080" y="1257162"/>
            <a:ext cx="15716738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>
                <a:latin typeface="Calibri" charset="0"/>
                <a:ea typeface="Calibri" charset="0"/>
                <a:cs typeface="Calibri" charset="0"/>
              </a:rPr>
              <a:t>T. P. Gusmão; T. F. Bartelli; A. </a:t>
            </a:r>
            <a:r>
              <a:rPr lang="en-US" sz="2300" dirty="0" err="1">
                <a:latin typeface="Calibri" charset="0"/>
                <a:ea typeface="Calibri" charset="0"/>
                <a:cs typeface="Calibri" charset="0"/>
              </a:rPr>
              <a:t>Defelicibus</a:t>
            </a:r>
            <a:r>
              <a:rPr lang="en-US" sz="2300" dirty="0">
                <a:latin typeface="Calibri" charset="0"/>
                <a:ea typeface="Calibri" charset="0"/>
                <a:cs typeface="Calibri" charset="0"/>
              </a:rPr>
              <a:t>; G. P. Branco; L. B. Santos; G. C. Jaguar; I. T. da Silva; D. N. Nunes; E. Dias-Neto; F. A. Alves</a:t>
            </a:r>
            <a:endParaRPr lang="pt-BR" sz="23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244119" y="2651766"/>
            <a:ext cx="543618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 lesões orais potencialmente malignas são alterações que exibem maior risco de transformação maligna em comparação com a mucosa saudável. Apesar de sua relevância, a literatura ainda não definiu o papel da microbiota na etiologia e no processo de malignização dessas lesões. 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244119" y="4908163"/>
            <a:ext cx="543618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Avaliar as populações bacterianas do microbioma oral em pacientes com lesões orais potencialmente malignas. 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244119" y="6145030"/>
            <a:ext cx="5436187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latin typeface="Calibri" panose="020F0502020204030204" pitchFamily="34" charset="0"/>
                <a:ea typeface="Times New Roman" panose="02020603050405020304" pitchFamily="18" charset="0"/>
              </a:rPr>
              <a:t>Este estudo teve aprovação no comitê e ética e pesquisa (</a:t>
            </a:r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2358/17). O instrumento de coleta de dados adaptado e previamente validado em estudo realizado pelo mesmo grupo de pesquisa (SIPAR 25000.055.167/2015-23 - projeto este que financiou o estudo da microbiota aqui apresentado). Realizamos coletas de </a:t>
            </a:r>
            <a:r>
              <a:rPr lang="pt-BR" sz="17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swabs</a:t>
            </a:r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orais em pacientes portadores de leucoplasia, eritroplasia, líquen plano, lesão liquenóide oral e também controles saudáveis, atendidos pelo departamento de estomatologia do A.C. Camargo Cancer Center.  Participaram do estudo 60 indivíduos, no período de coleta de 2018 à 2020, sendo 39 do grupo caso e 21 do grupo controle. Um total de 60 amostras tiveram a região V3-V4 do gene 16S rRNA amplificada e sequenciada. 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6030842" y="2651766"/>
            <a:ext cx="5436187" cy="7679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Dentre os diagnósticos, observamos a maioria dos indivíduos com líquen plano oral/lesão liquenóide oral (13/39), seguidos de leucoplasia homogênea (10/39), eritroleucoplasia (8/39), leucoplasia verrucosa proliferativa (6/39) ou eritroplasia (2/39). No total, identificamos 9 filos, 15 classes, 24 ordens, 47 famílias e 67 gêneros bacterianos. Identificamos também uma maior quantidade de genomas bacterianos por genomas humanos nas amostras do grupo caso, no entanto, a diversidade e composição bacteriana foram semelhantes entre casos e controles. O gênero mais abundante foi </a:t>
            </a:r>
            <a:r>
              <a:rPr lang="pt-BR" sz="17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Streptococcus</a:t>
            </a:r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em ambos os grupos, com menor frequência nos casos. Encontramos ainda alta abundância dos gêneros </a:t>
            </a:r>
            <a:r>
              <a:rPr lang="pt-BR" sz="17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Granulicatella</a:t>
            </a:r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 </a:t>
            </a:r>
            <a:r>
              <a:rPr lang="pt-BR" sz="17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Blautia</a:t>
            </a:r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nos indivíduos com lesões orais e menor abundância de </a:t>
            </a:r>
            <a:r>
              <a:rPr lang="pt-BR" sz="17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Methylobacterium</a:t>
            </a:r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pt-BR" sz="17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Lautropia</a:t>
            </a:r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 </a:t>
            </a:r>
            <a:r>
              <a:rPr lang="pt-BR" sz="17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Oribacterium</a:t>
            </a:r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Observamos também que a abundância de </a:t>
            </a:r>
            <a:r>
              <a:rPr lang="pt-BR" sz="17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Granulicatella </a:t>
            </a:r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 </a:t>
            </a:r>
            <a:r>
              <a:rPr lang="pt-BR" sz="17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Bergeyella</a:t>
            </a:r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foi maior nas lesões com displasia epitelial. Ao inferirmos as vias metabólicas derivadas das bactérias identificadas nas amostras, observamos também similaridade entre os grupos caso e controle, e apenas duas vias preditas apresentaram abundância com diferenças estatisticamente significativas entre ambos. Dessa maneira, nossos resultados sugerem que distúrbios orais potencialmente malignos podem estar associados a uma disbiose do microbioma oral, e que alguns gêneros bacterianos podem ser potenciais biomarcadores ou agentes importantes neste processo biológico. 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  <a:p>
            <a:pPr algn="just"/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043648" y="8913867"/>
            <a:ext cx="5265862" cy="1305044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188873" y="8954811"/>
            <a:ext cx="4975412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pPr algn="just"/>
            <a:r>
              <a:rPr lang="en-US" sz="900" dirty="0">
                <a:effectLst/>
                <a:ea typeface="Arial" panose="020B0604020202020204" pitchFamily="34" charset="0"/>
              </a:rPr>
              <a:t>Amer A, Galvin S, Healy CM, Moran GP. The microbiome of potentially malignant oral leukoplakia exhibits enrichment for Fusobacterium, Leptotrichia, Campylobacter, and Rothia Species. Frontiers in Microbiology. 2017, 8, 2391.</a:t>
            </a:r>
          </a:p>
          <a:p>
            <a:pPr algn="just"/>
            <a:r>
              <a:rPr lang="en-US" sz="900" dirty="0" err="1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Decsi</a:t>
            </a:r>
            <a:r>
              <a:rPr lang="en-US" sz="900" dirty="0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 G, </a:t>
            </a:r>
            <a:r>
              <a:rPr lang="en-US" sz="900" dirty="0" err="1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Soki</a:t>
            </a:r>
            <a:r>
              <a:rPr lang="en-US" sz="900" dirty="0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 J, Pap B, Dobra G, </a:t>
            </a:r>
            <a:r>
              <a:rPr lang="en-US" sz="900" dirty="0" err="1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Harmati</a:t>
            </a:r>
            <a:r>
              <a:rPr lang="en-US" sz="900" dirty="0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 M, </a:t>
            </a:r>
            <a:r>
              <a:rPr lang="en-US" sz="900" dirty="0" err="1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Kormondi</a:t>
            </a:r>
            <a:r>
              <a:rPr lang="en-US" sz="900" dirty="0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 S, </a:t>
            </a:r>
            <a:r>
              <a:rPr lang="en-US" sz="900" dirty="0" err="1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Pankotai</a:t>
            </a:r>
            <a:r>
              <a:rPr lang="en-US" sz="900" dirty="0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 T, </a:t>
            </a:r>
            <a:r>
              <a:rPr lang="en-US" sz="900" dirty="0" err="1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Braunitzer</a:t>
            </a:r>
            <a:r>
              <a:rPr lang="en-US" sz="900" dirty="0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 G, </a:t>
            </a:r>
            <a:r>
              <a:rPr lang="en-US" sz="900" dirty="0" err="1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Minarovits</a:t>
            </a:r>
            <a:r>
              <a:rPr lang="en-US" sz="900" dirty="0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 J, </a:t>
            </a:r>
            <a:r>
              <a:rPr lang="en-US" sz="900" dirty="0" err="1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Sonkodi</a:t>
            </a:r>
            <a:r>
              <a:rPr lang="en-US" sz="900" dirty="0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 I, Urban E, Nemeth IB, Nagy K, </a:t>
            </a:r>
            <a:r>
              <a:rPr lang="en-US" sz="900" dirty="0" err="1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Buzas</a:t>
            </a:r>
            <a:r>
              <a:rPr lang="en-US" sz="900" dirty="0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 K. Chicken or the Egg: Microbial Alterations in Biopsy Samples of Patients with Oral Potentially Malignant Disorders. </a:t>
            </a:r>
            <a:r>
              <a:rPr lang="en-US" sz="900" dirty="0" err="1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Pathol</a:t>
            </a:r>
            <a:r>
              <a:rPr lang="en-US" sz="900" dirty="0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 Oncol Res. 2019 Jul;25(3):1023-1033. </a:t>
            </a:r>
            <a:endParaRPr lang="pt-BR" sz="900" dirty="0">
              <a:effectLst/>
              <a:ea typeface="Times New Roman" panose="02020603050405020304" pitchFamily="18" charset="0"/>
            </a:endParaRPr>
          </a:p>
          <a:p>
            <a:pPr algn="just"/>
            <a:endParaRPr lang="pt-BR" sz="900" dirty="0">
              <a:effectLst/>
              <a:ea typeface="Times New Roman" panose="02020603050405020304" pitchFamily="18" charset="0"/>
            </a:endParaRPr>
          </a:p>
          <a:p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27.png">
            <a:extLst>
              <a:ext uri="{FF2B5EF4-FFF2-40B4-BE49-F238E27FC236}">
                <a16:creationId xmlns:a16="http://schemas.microsoft.com/office/drawing/2014/main" id="{BD030E61-3CA8-F16D-8673-510A06B4D58E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1492172" y="2539235"/>
            <a:ext cx="2779770" cy="1887054"/>
          </a:xfrm>
          <a:prstGeom prst="rect">
            <a:avLst/>
          </a:prstGeom>
          <a:ln/>
        </p:spPr>
      </p:pic>
      <p:pic>
        <p:nvPicPr>
          <p:cNvPr id="7" name="image3.png">
            <a:extLst>
              <a:ext uri="{FF2B5EF4-FFF2-40B4-BE49-F238E27FC236}">
                <a16:creationId xmlns:a16="http://schemas.microsoft.com/office/drawing/2014/main" id="{6B0E6977-1CAA-1EA0-E589-AFDB6F00575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297085" y="2704845"/>
            <a:ext cx="3799097" cy="1608914"/>
          </a:xfrm>
          <a:prstGeom prst="rect">
            <a:avLst/>
          </a:prstGeom>
          <a:ln/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DB2B6B94-4A21-BEC6-952E-3E8DC1D3BEF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8873" y="4633789"/>
            <a:ext cx="5436187" cy="2036289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6F410CA5-BF97-E8F5-CA83-8343819FDB4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0903" y="6670078"/>
            <a:ext cx="6637097" cy="1805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342</TotalTime>
  <Words>605</Words>
  <Application>Microsoft Office PowerPoint</Application>
  <PresentationFormat>Personalizar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Teresa Gusmão</cp:lastModifiedBy>
  <cp:revision>59</cp:revision>
  <dcterms:created xsi:type="dcterms:W3CDTF">2018-02-05T15:36:18Z</dcterms:created>
  <dcterms:modified xsi:type="dcterms:W3CDTF">2023-01-18T21:41:00Z</dcterms:modified>
</cp:coreProperties>
</file>