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>
        <p:scale>
          <a:sx n="89" d="100"/>
          <a:sy n="89" d="100"/>
        </p:scale>
        <p:origin x="-708" y="-114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27/12/2022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palliative-sedation/abstract/18" TargetMode="External"/><Relationship Id="rId2" Type="http://schemas.openxmlformats.org/officeDocument/2006/relationships/hyperlink" Target="https://www.uptodate.com/contents/palliative-sedation/abstract/1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46956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318109" y="781319"/>
            <a:ext cx="161791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Uso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sedação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paliativa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pacientes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faleceram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progressão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doença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no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setor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oncologia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pediátrica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um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centro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especializado</a:t>
            </a:r>
            <a:r>
              <a:rPr lang="en-US" sz="2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entre 2020 e 2022</a:t>
            </a:r>
            <a:r>
              <a:rPr lang="pt-BR" sz="2200" dirty="0" smtClean="0">
                <a:solidFill>
                  <a:schemeClr val="bg1"/>
                </a:solidFill>
              </a:rPr>
              <a:t>/1.</a:t>
            </a:r>
          </a:p>
          <a:p>
            <a:endParaRPr lang="pt-BR" sz="2800" dirty="0" smtClean="0">
              <a:solidFill>
                <a:schemeClr val="bg1"/>
              </a:solidFill>
            </a:endParaRPr>
          </a:p>
          <a:p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318109" y="1147740"/>
            <a:ext cx="2704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T. Vale; C.M.L Costa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/>
              <a:t>	</a:t>
            </a:r>
            <a:r>
              <a:rPr lang="pt-BR" sz="1600" dirty="0" smtClean="0"/>
              <a:t>As </a:t>
            </a:r>
            <a:r>
              <a:rPr lang="pt-BR" sz="1600" dirty="0"/>
              <a:t>medicações sedativas são usadas ​​​em adultos e crianças com doença avançada incurável para aliviar sintomas graves e refratários a outras opções de tratamento. O objetivo principal de seu uso é aliviar a angústia e reduzir a consciência do paciente na fase final de vida. Sintomas são considerados “refratários” quando não podem ser controlados adequadamente por medicamentos e terapias que não comprometam seriamente a consciência e quando estão associados a sofrimento intolerável pelo </a:t>
            </a:r>
            <a:r>
              <a:rPr lang="pt-BR" sz="1600" dirty="0" smtClean="0"/>
              <a:t>indivíduo.</a:t>
            </a:r>
            <a:r>
              <a:rPr lang="pt-BR" sz="1600" dirty="0"/>
              <a:t> </a:t>
            </a:r>
            <a:r>
              <a:rPr lang="pt-BR" sz="1600" dirty="0" smtClean="0"/>
              <a:t>Ainda </a:t>
            </a:r>
            <a:r>
              <a:rPr lang="pt-BR" sz="1600" dirty="0"/>
              <a:t>não foi formulado um protocolo que aborde com certeza a forma como esses sedativos devem ser usados, em relação à indicação específica, dose e ajustes, mas ainda assim, as diretrizes internacionais concordam que a profundidade da sedação deve ser permanentemente </a:t>
            </a:r>
            <a:r>
              <a:rPr lang="pt-BR" sz="1600" dirty="0" smtClean="0"/>
              <a:t>monitorizada. Inicialmente </a:t>
            </a:r>
            <a:r>
              <a:rPr lang="pt-BR" sz="1600" dirty="0"/>
              <a:t>a sedação leve deve ser tentada, porém, em caso de ineficácia, níveis mais profundos de sedação devem ser realizados. Isso é especialmente verdadeiro em casos de sofrimento quando a morte é iminente e no caso de um evento agudo catastrófico (por exemplo, asfixia). No momento, em que o alívio adequado foi alcançado, os parâmetros para monitoramento do paciente e o papel da titulação adicional da dose são determinados pela situação clínica. </a:t>
            </a:r>
            <a:r>
              <a:rPr lang="pt-BR" sz="1600" dirty="0" smtClean="0"/>
              <a:t>O </a:t>
            </a:r>
            <a:r>
              <a:rPr lang="pt-BR" sz="1600" dirty="0"/>
              <a:t>monitoramento destes pacientes também deve ser realizado de forma individual, levando em consideração o quadro clínico e o momento em que o paciente se encontra na evolução da sua patologia. Aqueles pacientes com morte iminente, não devem ter seus sinais vitais (por exemplo, frequência cardíaca, pressão arterial e temperatura) monitorizados rotineiramente. </a:t>
            </a:r>
          </a:p>
          <a:p>
            <a:pPr algn="just"/>
            <a:endParaRPr lang="pt-BR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459933" y="2694892"/>
            <a:ext cx="545957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/>
              <a:t>Caracterizar </a:t>
            </a:r>
            <a:r>
              <a:rPr lang="pt-BR" sz="1600" dirty="0"/>
              <a:t>as indicações de sedação paliativa em fim de vida por progressão de doença oncológica no setor de oncologia pediátrica de um centro </a:t>
            </a:r>
            <a:r>
              <a:rPr lang="pt-BR" sz="1600" dirty="0" smtClean="0"/>
              <a:t>especializado, determinar </a:t>
            </a:r>
            <a:r>
              <a:rPr lang="pt-BR" sz="1600" dirty="0"/>
              <a:t>a frequência com que foi utilizada a sedação paliativa para controle de sintomas refratários entre os pacientes que evoluíram para óbito e descrever o perfil dos pacientes que receberam sedação paliativa. </a:t>
            </a:r>
          </a:p>
          <a:p>
            <a:pPr algn="just"/>
            <a:endParaRPr lang="pt-BR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86078" y="5273773"/>
            <a:ext cx="54897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/>
              <a:t>Este estudo retrospectivo foi realizado a partir da coleta de dados de prontuários eletrônicos de pacientes atendidos no hospital AC Camargo </a:t>
            </a:r>
            <a:r>
              <a:rPr lang="pt-BR" sz="1600" dirty="0" err="1"/>
              <a:t>Cancer</a:t>
            </a:r>
            <a:r>
              <a:rPr lang="pt-BR" sz="1600" dirty="0"/>
              <a:t> Center em São Paulo/SP, inseridos no banco de dados dos óbitos da instituição utilizando-se os descritores </a:t>
            </a:r>
            <a:r>
              <a:rPr lang="pt-BR" sz="1600" dirty="0"/>
              <a:t>"oncologia pediátrica", "sintomas refratários" e "sedação </a:t>
            </a:r>
            <a:r>
              <a:rPr lang="pt-BR" sz="1600" dirty="0" smtClean="0"/>
              <a:t>paliativa“ </a:t>
            </a:r>
            <a:r>
              <a:rPr lang="pt-BR" sz="1600" dirty="0" smtClean="0"/>
              <a:t>e </a:t>
            </a:r>
            <a:r>
              <a:rPr lang="pt-BR" sz="1600" dirty="0"/>
              <a:t>filtros de busca por idade (0-29 anos) e data (2020-2022/1).</a:t>
            </a:r>
          </a:p>
          <a:p>
            <a:pPr algn="just"/>
            <a:r>
              <a:rPr lang="pt-BR" sz="1600" dirty="0"/>
              <a:t>Foram excluídos paciente com dados inconclusivos ou considerados insuficientes para a análise comparativa. </a:t>
            </a:r>
          </a:p>
          <a:p>
            <a:pPr algn="just"/>
            <a:r>
              <a:rPr lang="pt-BR" sz="1600" dirty="0"/>
              <a:t>A partir dos dados levantados foi realizado um estudo descritivo, com corte transversal para identificação e discussão do uso de </a:t>
            </a:r>
            <a:r>
              <a:rPr lang="pt-BR" sz="1600" dirty="0" smtClean="0"/>
              <a:t>sedação paliativa </a:t>
            </a:r>
            <a:r>
              <a:rPr lang="pt-BR" sz="1600" dirty="0"/>
              <a:t>neste grupo de pacientes.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51853" y="2562338"/>
            <a:ext cx="5436187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/>
              <a:t>Em nosso estudo analisamos o </a:t>
            </a:r>
            <a:r>
              <a:rPr lang="pt-BR" sz="1600" dirty="0" smtClean="0"/>
              <a:t>prontuário de sete </a:t>
            </a:r>
            <a:r>
              <a:rPr lang="pt-BR" sz="1600" dirty="0"/>
              <a:t>pacientes que receberam sedação paliativa ao fim de </a:t>
            </a:r>
            <a:r>
              <a:rPr lang="pt-BR" sz="1600" dirty="0" smtClean="0"/>
              <a:t>vida (Tabela 1).</a:t>
            </a:r>
          </a:p>
          <a:p>
            <a:pPr algn="just"/>
            <a:endParaRPr lang="pt-BR" sz="1600" dirty="0"/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endParaRPr lang="pt-BR" sz="1600" dirty="0" smtClean="0"/>
          </a:p>
          <a:p>
            <a:pPr algn="just"/>
            <a:r>
              <a:rPr lang="pt-BR" sz="1600" dirty="0" smtClean="0"/>
              <a:t>A </a:t>
            </a:r>
            <a:r>
              <a:rPr lang="pt-BR" sz="1600" dirty="0"/>
              <a:t>droga de escolha utilizada foi </a:t>
            </a:r>
            <a:r>
              <a:rPr lang="pt-BR" sz="1600" dirty="0" smtClean="0"/>
              <a:t>o </a:t>
            </a:r>
            <a:r>
              <a:rPr lang="pt-BR" sz="1600" dirty="0" err="1" smtClean="0"/>
              <a:t>midazolam</a:t>
            </a:r>
            <a:r>
              <a:rPr lang="pt-BR" sz="1600" dirty="0"/>
              <a:t>, em associação ou não com outros sedativos e </a:t>
            </a:r>
            <a:r>
              <a:rPr lang="pt-BR" sz="1600" dirty="0" err="1"/>
              <a:t>opioides</a:t>
            </a:r>
            <a:r>
              <a:rPr lang="pt-BR" sz="1600" dirty="0"/>
              <a:t>. </a:t>
            </a:r>
            <a:r>
              <a:rPr lang="pt-BR" sz="1600" dirty="0" smtClean="0"/>
              <a:t>Quanto </a:t>
            </a:r>
            <a:r>
              <a:rPr lang="pt-BR" sz="1600" dirty="0"/>
              <a:t>ao local de óbito e monitorização, a maioria (71%) estava na enfermaria e apenas </a:t>
            </a:r>
            <a:r>
              <a:rPr lang="pt-BR" sz="1600" dirty="0" smtClean="0"/>
              <a:t>dois </a:t>
            </a:r>
            <a:r>
              <a:rPr lang="pt-BR" sz="1600" dirty="0"/>
              <a:t>pacientes estavam monitorizados </a:t>
            </a:r>
            <a:r>
              <a:rPr lang="pt-BR" sz="1600" dirty="0" smtClean="0"/>
              <a:t>durante </a:t>
            </a:r>
            <a:r>
              <a:rPr lang="pt-BR" sz="1600" dirty="0"/>
              <a:t>o </a:t>
            </a:r>
            <a:r>
              <a:rPr lang="pt-BR" sz="1600" dirty="0" smtClean="0"/>
              <a:t>óbito – pacientes em UTI. </a:t>
            </a:r>
          </a:p>
          <a:p>
            <a:pPr algn="just"/>
            <a:r>
              <a:rPr lang="pt-BR" sz="1600" dirty="0" smtClean="0"/>
              <a:t>A </a:t>
            </a:r>
            <a:r>
              <a:rPr lang="pt-BR" sz="1600" dirty="0"/>
              <a:t>intenção da intervenção é o alívio dos </a:t>
            </a:r>
            <a:r>
              <a:rPr lang="pt-BR" sz="1600" dirty="0" smtClean="0"/>
              <a:t>sintomas. O </a:t>
            </a:r>
            <a:r>
              <a:rPr lang="pt-BR" sz="1600" dirty="0"/>
              <a:t>plano de sedação e a avaliação do risco-benefício devem ser feitos explicitamente e informados ao paciente </a:t>
            </a:r>
            <a:r>
              <a:rPr lang="pt-BR" sz="1600" dirty="0" smtClean="0"/>
              <a:t>e </a:t>
            </a:r>
            <a:r>
              <a:rPr lang="pt-BR" sz="1600" dirty="0"/>
              <a:t>à família antes do início da sedação paliativa. A decisão de iniciar </a:t>
            </a:r>
            <a:r>
              <a:rPr lang="pt-BR" sz="1600" dirty="0" smtClean="0"/>
              <a:t>o protocolo deve </a:t>
            </a:r>
            <a:r>
              <a:rPr lang="pt-BR" sz="1600" dirty="0"/>
              <a:t>ser discutida entre uma equipe interdisciplinar e a documentação do consentimento informado e do fornecimento de sedação deve ser completa</a:t>
            </a:r>
            <a:r>
              <a:rPr lang="pt-BR" sz="1600" dirty="0" smtClean="0"/>
              <a:t>.</a:t>
            </a:r>
            <a:endParaRPr lang="pt-BR" sz="1600" dirty="0"/>
          </a:p>
          <a:p>
            <a:pPr lvl="0"/>
            <a:endParaRPr lang="pt-BR" sz="1700" dirty="0">
              <a:latin typeface="Calibri" charset="0"/>
              <a:ea typeface="Calibri" charset="0"/>
              <a:cs typeface="Calibri" charset="0"/>
            </a:endParaRPr>
          </a:p>
          <a:p>
            <a:pPr lvl="0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Referências: </a:t>
            </a:r>
            <a:r>
              <a:rPr lang="pt-BR" sz="900" dirty="0" err="1">
                <a:hlinkClick r:id="rId2"/>
              </a:rPr>
              <a:t>Maltoni</a:t>
            </a:r>
            <a:r>
              <a:rPr lang="pt-BR" sz="900" dirty="0">
                <a:hlinkClick r:id="rId2"/>
              </a:rPr>
              <a:t> M, </a:t>
            </a:r>
            <a:r>
              <a:rPr lang="pt-BR" sz="900" dirty="0" err="1">
                <a:hlinkClick r:id="rId2"/>
              </a:rPr>
              <a:t>Scarpi</a:t>
            </a:r>
            <a:r>
              <a:rPr lang="pt-BR" sz="900" dirty="0">
                <a:hlinkClick r:id="rId2"/>
              </a:rPr>
              <a:t> E, </a:t>
            </a:r>
            <a:r>
              <a:rPr lang="pt-BR" sz="900" dirty="0" err="1">
                <a:hlinkClick r:id="rId2"/>
              </a:rPr>
              <a:t>Rosati</a:t>
            </a:r>
            <a:r>
              <a:rPr lang="pt-BR" sz="900" dirty="0">
                <a:hlinkClick r:id="rId2"/>
              </a:rPr>
              <a:t> M, et al. </a:t>
            </a:r>
            <a:r>
              <a:rPr lang="pt-BR" sz="900" dirty="0" err="1">
                <a:hlinkClick r:id="rId2"/>
              </a:rPr>
              <a:t>Palliative</a:t>
            </a:r>
            <a:r>
              <a:rPr lang="pt-BR" sz="900" dirty="0">
                <a:hlinkClick r:id="rId2"/>
              </a:rPr>
              <a:t> </a:t>
            </a:r>
            <a:r>
              <a:rPr lang="pt-BR" sz="900" dirty="0" err="1">
                <a:hlinkClick r:id="rId2"/>
              </a:rPr>
              <a:t>sedation</a:t>
            </a:r>
            <a:r>
              <a:rPr lang="pt-BR" sz="900" dirty="0">
                <a:hlinkClick r:id="rId2"/>
              </a:rPr>
              <a:t> in </a:t>
            </a:r>
            <a:r>
              <a:rPr lang="pt-BR" sz="900" dirty="0" err="1">
                <a:hlinkClick r:id="rId2"/>
              </a:rPr>
              <a:t>end-of-life</a:t>
            </a:r>
            <a:r>
              <a:rPr lang="pt-BR" sz="900" dirty="0">
                <a:hlinkClick r:id="rId2"/>
              </a:rPr>
              <a:t> </a:t>
            </a:r>
            <a:r>
              <a:rPr lang="pt-BR" sz="900" dirty="0" err="1">
                <a:hlinkClick r:id="rId2"/>
              </a:rPr>
              <a:t>care</a:t>
            </a:r>
            <a:r>
              <a:rPr lang="pt-BR" sz="900" dirty="0">
                <a:hlinkClick r:id="rId2"/>
              </a:rPr>
              <a:t> </a:t>
            </a:r>
            <a:r>
              <a:rPr lang="pt-BR" sz="900" dirty="0" err="1">
                <a:hlinkClick r:id="rId2"/>
              </a:rPr>
              <a:t>and</a:t>
            </a:r>
            <a:r>
              <a:rPr lang="pt-BR" sz="900" dirty="0">
                <a:hlinkClick r:id="rId2"/>
              </a:rPr>
              <a:t> </a:t>
            </a:r>
            <a:r>
              <a:rPr lang="pt-BR" sz="900" dirty="0" err="1">
                <a:hlinkClick r:id="rId2"/>
              </a:rPr>
              <a:t>survival</a:t>
            </a:r>
            <a:r>
              <a:rPr lang="pt-BR" sz="900" dirty="0">
                <a:hlinkClick r:id="rId2"/>
              </a:rPr>
              <a:t>: a </a:t>
            </a:r>
            <a:r>
              <a:rPr lang="pt-BR" sz="900" dirty="0" err="1">
                <a:hlinkClick r:id="rId2"/>
              </a:rPr>
              <a:t>systematic</a:t>
            </a:r>
            <a:r>
              <a:rPr lang="pt-BR" sz="900" dirty="0">
                <a:hlinkClick r:id="rId2"/>
              </a:rPr>
              <a:t> </a:t>
            </a:r>
            <a:r>
              <a:rPr lang="pt-BR" sz="900" dirty="0" err="1">
                <a:hlinkClick r:id="rId2"/>
              </a:rPr>
              <a:t>review</a:t>
            </a:r>
            <a:r>
              <a:rPr lang="pt-BR" sz="900" dirty="0">
                <a:hlinkClick r:id="rId2"/>
              </a:rPr>
              <a:t>. J </a:t>
            </a:r>
            <a:r>
              <a:rPr lang="pt-BR" sz="900" dirty="0" err="1">
                <a:hlinkClick r:id="rId2"/>
              </a:rPr>
              <a:t>Clin</a:t>
            </a:r>
            <a:r>
              <a:rPr lang="pt-BR" sz="900" dirty="0">
                <a:hlinkClick r:id="rId2"/>
              </a:rPr>
              <a:t> </a:t>
            </a:r>
            <a:r>
              <a:rPr lang="pt-BR" sz="900" dirty="0" err="1">
                <a:hlinkClick r:id="rId2"/>
              </a:rPr>
              <a:t>Oncol</a:t>
            </a:r>
            <a:r>
              <a:rPr lang="pt-BR" sz="900" dirty="0">
                <a:hlinkClick r:id="rId2"/>
              </a:rPr>
              <a:t> 2012; 30:1378</a:t>
            </a:r>
            <a:r>
              <a:rPr lang="pt-BR" sz="900" dirty="0" smtClean="0">
                <a:hlinkClick r:id="rId2"/>
              </a:rPr>
              <a:t>.</a:t>
            </a:r>
            <a:r>
              <a:rPr lang="pt-BR" sz="900" dirty="0" smtClean="0"/>
              <a:t>; </a:t>
            </a:r>
            <a:r>
              <a:rPr lang="pt-BR" sz="900" dirty="0" err="1">
                <a:hlinkClick r:id="rId3"/>
              </a:rPr>
              <a:t>Schur</a:t>
            </a:r>
            <a:r>
              <a:rPr lang="pt-BR" sz="900" dirty="0">
                <a:hlinkClick r:id="rId3"/>
              </a:rPr>
              <a:t> S, </a:t>
            </a:r>
            <a:r>
              <a:rPr lang="pt-BR" sz="900" dirty="0" err="1">
                <a:hlinkClick r:id="rId3"/>
              </a:rPr>
              <a:t>Weixler</a:t>
            </a:r>
            <a:r>
              <a:rPr lang="pt-BR" sz="900" dirty="0">
                <a:hlinkClick r:id="rId3"/>
              </a:rPr>
              <a:t> D, </a:t>
            </a:r>
            <a:r>
              <a:rPr lang="pt-BR" sz="900" dirty="0" err="1">
                <a:hlinkClick r:id="rId3"/>
              </a:rPr>
              <a:t>Gabl</a:t>
            </a:r>
            <a:r>
              <a:rPr lang="pt-BR" sz="900" dirty="0">
                <a:hlinkClick r:id="rId3"/>
              </a:rPr>
              <a:t> C, et al. </a:t>
            </a:r>
            <a:r>
              <a:rPr lang="pt-BR" sz="900" dirty="0" err="1">
                <a:hlinkClick r:id="rId3"/>
              </a:rPr>
              <a:t>Sedation</a:t>
            </a:r>
            <a:r>
              <a:rPr lang="pt-BR" sz="900" dirty="0">
                <a:hlinkClick r:id="rId3"/>
              </a:rPr>
              <a:t> </a:t>
            </a:r>
            <a:r>
              <a:rPr lang="pt-BR" sz="900" dirty="0" err="1">
                <a:hlinkClick r:id="rId3"/>
              </a:rPr>
              <a:t>at</a:t>
            </a:r>
            <a:r>
              <a:rPr lang="pt-BR" sz="900" dirty="0">
                <a:hlinkClick r:id="rId3"/>
              </a:rPr>
              <a:t> </a:t>
            </a:r>
            <a:r>
              <a:rPr lang="pt-BR" sz="900" dirty="0" err="1">
                <a:hlinkClick r:id="rId3"/>
              </a:rPr>
              <a:t>the</a:t>
            </a:r>
            <a:r>
              <a:rPr lang="pt-BR" sz="900" dirty="0">
                <a:hlinkClick r:id="rId3"/>
              </a:rPr>
              <a:t> </a:t>
            </a:r>
            <a:r>
              <a:rPr lang="pt-BR" sz="900" dirty="0" err="1">
                <a:hlinkClick r:id="rId3"/>
              </a:rPr>
              <a:t>end</a:t>
            </a:r>
            <a:r>
              <a:rPr lang="pt-BR" sz="900" dirty="0">
                <a:hlinkClick r:id="rId3"/>
              </a:rPr>
              <a:t> </a:t>
            </a:r>
            <a:r>
              <a:rPr lang="pt-BR" sz="900" dirty="0" err="1">
                <a:hlinkClick r:id="rId3"/>
              </a:rPr>
              <a:t>of</a:t>
            </a:r>
            <a:r>
              <a:rPr lang="pt-BR" sz="900" dirty="0">
                <a:hlinkClick r:id="rId3"/>
              </a:rPr>
              <a:t> </a:t>
            </a:r>
            <a:r>
              <a:rPr lang="pt-BR" sz="900" dirty="0" err="1">
                <a:hlinkClick r:id="rId3"/>
              </a:rPr>
              <a:t>life</a:t>
            </a:r>
            <a:r>
              <a:rPr lang="pt-BR" sz="900" dirty="0">
                <a:hlinkClick r:id="rId3"/>
              </a:rPr>
              <a:t> - a </a:t>
            </a:r>
            <a:r>
              <a:rPr lang="pt-BR" sz="900" dirty="0" err="1">
                <a:hlinkClick r:id="rId3"/>
              </a:rPr>
              <a:t>nation-wide</a:t>
            </a:r>
            <a:r>
              <a:rPr lang="pt-BR" sz="900" dirty="0">
                <a:hlinkClick r:id="rId3"/>
              </a:rPr>
              <a:t> </a:t>
            </a:r>
            <a:r>
              <a:rPr lang="pt-BR" sz="900" dirty="0" err="1">
                <a:hlinkClick r:id="rId3"/>
              </a:rPr>
              <a:t>study</a:t>
            </a:r>
            <a:r>
              <a:rPr lang="pt-BR" sz="900" dirty="0">
                <a:hlinkClick r:id="rId3"/>
              </a:rPr>
              <a:t> in </a:t>
            </a:r>
            <a:r>
              <a:rPr lang="pt-BR" sz="900" dirty="0" err="1">
                <a:hlinkClick r:id="rId3"/>
              </a:rPr>
              <a:t>palliative</a:t>
            </a:r>
            <a:r>
              <a:rPr lang="pt-BR" sz="900" dirty="0">
                <a:hlinkClick r:id="rId3"/>
              </a:rPr>
              <a:t> </a:t>
            </a:r>
            <a:r>
              <a:rPr lang="pt-BR" sz="900" dirty="0" err="1">
                <a:hlinkClick r:id="rId3"/>
              </a:rPr>
              <a:t>care</a:t>
            </a:r>
            <a:r>
              <a:rPr lang="pt-BR" sz="900" dirty="0">
                <a:hlinkClick r:id="rId3"/>
              </a:rPr>
              <a:t> </a:t>
            </a:r>
            <a:r>
              <a:rPr lang="pt-BR" sz="900" dirty="0" err="1">
                <a:hlinkClick r:id="rId3"/>
              </a:rPr>
              <a:t>units</a:t>
            </a:r>
            <a:r>
              <a:rPr lang="pt-BR" sz="900" dirty="0">
                <a:hlinkClick r:id="rId3"/>
              </a:rPr>
              <a:t> in </a:t>
            </a:r>
            <a:r>
              <a:rPr lang="pt-BR" sz="900" dirty="0" err="1">
                <a:hlinkClick r:id="rId3"/>
              </a:rPr>
              <a:t>Austria</a:t>
            </a:r>
            <a:r>
              <a:rPr lang="pt-BR" sz="900" dirty="0">
                <a:hlinkClick r:id="rId3"/>
              </a:rPr>
              <a:t>. BMC </a:t>
            </a:r>
            <a:r>
              <a:rPr lang="pt-BR" sz="900" dirty="0" err="1">
                <a:hlinkClick r:id="rId3"/>
              </a:rPr>
              <a:t>Palliat</a:t>
            </a:r>
            <a:r>
              <a:rPr lang="pt-BR" sz="900" dirty="0">
                <a:hlinkClick r:id="rId3"/>
              </a:rPr>
              <a:t> </a:t>
            </a:r>
            <a:r>
              <a:rPr lang="pt-BR" sz="900" dirty="0" err="1">
                <a:hlinkClick r:id="rId3"/>
              </a:rPr>
              <a:t>Care</a:t>
            </a:r>
            <a:r>
              <a:rPr lang="pt-BR" sz="900" dirty="0">
                <a:hlinkClick r:id="rId3"/>
              </a:rPr>
              <a:t> 2016; 15:50.</a:t>
            </a:r>
            <a:endParaRPr lang="pt-BR" sz="900" dirty="0"/>
          </a:p>
          <a:p>
            <a:endParaRPr lang="pt-BR" sz="900" dirty="0"/>
          </a:p>
          <a:p>
            <a:pPr lvl="0"/>
            <a:endParaRPr lang="pt-BR" sz="1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251853" y="9649608"/>
            <a:ext cx="5473236" cy="638979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  <a:endParaRPr lang="pt-BR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238" y="3065622"/>
            <a:ext cx="5326976" cy="341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462</TotalTime>
  <Words>418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Usuário do Windows</cp:lastModifiedBy>
  <cp:revision>65</cp:revision>
  <dcterms:created xsi:type="dcterms:W3CDTF">2018-02-05T15:36:18Z</dcterms:created>
  <dcterms:modified xsi:type="dcterms:W3CDTF">2022-12-27T20:09:35Z</dcterms:modified>
</cp:coreProperties>
</file>