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9609" y="846200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89609" y="846200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410705" y="3950970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7"/>
                </a:lnTo>
                <a:lnTo>
                  <a:pt x="0" y="402589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7"/>
                </a:lnTo>
                <a:lnTo>
                  <a:pt x="5184902" y="483107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89"/>
                </a:lnTo>
                <a:lnTo>
                  <a:pt x="5265420" y="80517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410705" y="3950970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7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7"/>
                </a:lnTo>
                <a:lnTo>
                  <a:pt x="5265420" y="402589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7"/>
                </a:lnTo>
                <a:lnTo>
                  <a:pt x="80518" y="483107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89"/>
                </a:lnTo>
                <a:lnTo>
                  <a:pt x="0" y="8051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06373" y="6540245"/>
            <a:ext cx="5265420" cy="485140"/>
          </a:xfrm>
          <a:custGeom>
            <a:avLst/>
            <a:gdLst/>
            <a:ahLst/>
            <a:cxnLst/>
            <a:rect l="l" t="t" r="r" b="b"/>
            <a:pathLst>
              <a:path w="5265420" h="485140">
                <a:moveTo>
                  <a:pt x="5184648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4648" y="484631"/>
                </a:lnTo>
                <a:lnTo>
                  <a:pt x="5216074" y="478280"/>
                </a:lnTo>
                <a:lnTo>
                  <a:pt x="5241750" y="460962"/>
                </a:lnTo>
                <a:lnTo>
                  <a:pt x="5259068" y="435286"/>
                </a:lnTo>
                <a:lnTo>
                  <a:pt x="5265420" y="403860"/>
                </a:lnTo>
                <a:lnTo>
                  <a:pt x="5265420" y="80772"/>
                </a:lnTo>
                <a:lnTo>
                  <a:pt x="5259068" y="49345"/>
                </a:lnTo>
                <a:lnTo>
                  <a:pt x="5241750" y="23669"/>
                </a:lnTo>
                <a:lnTo>
                  <a:pt x="5216074" y="6351"/>
                </a:lnTo>
                <a:lnTo>
                  <a:pt x="518464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06373" y="6540245"/>
            <a:ext cx="5265420" cy="485140"/>
          </a:xfrm>
          <a:custGeom>
            <a:avLst/>
            <a:gdLst/>
            <a:ahLst/>
            <a:cxnLst/>
            <a:rect l="l" t="t" r="r" b="b"/>
            <a:pathLst>
              <a:path w="5265420" h="485140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4648" y="0"/>
                </a:lnTo>
                <a:lnTo>
                  <a:pt x="5216074" y="6351"/>
                </a:lnTo>
                <a:lnTo>
                  <a:pt x="5241750" y="23669"/>
                </a:lnTo>
                <a:lnTo>
                  <a:pt x="5259068" y="49345"/>
                </a:lnTo>
                <a:lnTo>
                  <a:pt x="5265420" y="80772"/>
                </a:lnTo>
                <a:lnTo>
                  <a:pt x="5265420" y="403860"/>
                </a:lnTo>
                <a:lnTo>
                  <a:pt x="5259068" y="435286"/>
                </a:lnTo>
                <a:lnTo>
                  <a:pt x="5241750" y="460962"/>
                </a:lnTo>
                <a:lnTo>
                  <a:pt x="5216074" y="478280"/>
                </a:lnTo>
                <a:lnTo>
                  <a:pt x="5184648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6636" y="775208"/>
            <a:ext cx="134658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IMPACTO</a:t>
            </a:r>
            <a:r>
              <a:rPr dirty="0" spc="40"/>
              <a:t> </a:t>
            </a:r>
            <a:r>
              <a:rPr dirty="0" spc="-25"/>
              <a:t>DAS</a:t>
            </a:r>
            <a:r>
              <a:rPr dirty="0" spc="5"/>
              <a:t> </a:t>
            </a:r>
            <a:r>
              <a:rPr dirty="0" spc="-15"/>
              <a:t>FUNÇÕES</a:t>
            </a:r>
            <a:r>
              <a:rPr dirty="0" spc="30"/>
              <a:t> </a:t>
            </a:r>
            <a:r>
              <a:rPr dirty="0" spc="-25"/>
              <a:t>EXECUTIVAS</a:t>
            </a:r>
            <a:r>
              <a:rPr dirty="0" spc="10"/>
              <a:t> </a:t>
            </a:r>
            <a:r>
              <a:rPr dirty="0" spc="-5"/>
              <a:t>SOBRE</a:t>
            </a:r>
            <a:r>
              <a:rPr dirty="0" spc="15"/>
              <a:t> </a:t>
            </a:r>
            <a:r>
              <a:rPr dirty="0" spc="-5"/>
              <a:t>A</a:t>
            </a:r>
            <a:r>
              <a:rPr dirty="0" spc="20"/>
              <a:t> </a:t>
            </a:r>
            <a:r>
              <a:rPr dirty="0" spc="-15"/>
              <a:t>PERCEPÇÃO</a:t>
            </a:r>
            <a:r>
              <a:rPr dirty="0" spc="20"/>
              <a:t> </a:t>
            </a:r>
            <a:r>
              <a:rPr dirty="0" spc="-5"/>
              <a:t>DE</a:t>
            </a:r>
            <a:r>
              <a:rPr dirty="0" spc="15"/>
              <a:t> </a:t>
            </a:r>
            <a:r>
              <a:rPr dirty="0" spc="-15"/>
              <a:t>ESTRESSE</a:t>
            </a:r>
            <a:r>
              <a:rPr dirty="0" spc="10"/>
              <a:t> </a:t>
            </a:r>
            <a:r>
              <a:rPr dirty="0" spc="-5"/>
              <a:t>NA</a:t>
            </a:r>
            <a:r>
              <a:rPr dirty="0" spc="30"/>
              <a:t> </a:t>
            </a:r>
            <a:r>
              <a:rPr dirty="0" spc="-40"/>
              <a:t>ATIVIDADE</a:t>
            </a:r>
            <a:r>
              <a:rPr dirty="0" spc="20"/>
              <a:t> </a:t>
            </a:r>
            <a:r>
              <a:rPr dirty="0" spc="-25"/>
              <a:t>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6636" y="1201927"/>
            <a:ext cx="58947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DOENÇAS</a:t>
            </a:r>
            <a:r>
              <a:rPr dirty="0" sz="2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30" b="1">
                <a:solidFill>
                  <a:srgbClr val="FFFFFF"/>
                </a:solidFill>
                <a:latin typeface="Calibri"/>
                <a:cs typeface="Calibri"/>
              </a:rPr>
              <a:t>INFLAMATÓRIAS</a:t>
            </a:r>
            <a:r>
              <a:rPr dirty="0" sz="2800" spc="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INTESTINAIS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15171" y="1257299"/>
            <a:ext cx="6003290" cy="462280"/>
          </a:xfrm>
          <a:custGeom>
            <a:avLst/>
            <a:gdLst/>
            <a:ahLst/>
            <a:cxnLst/>
            <a:rect l="l" t="t" r="r" b="b"/>
            <a:pathLst>
              <a:path w="6003290" h="462280">
                <a:moveTo>
                  <a:pt x="0" y="461772"/>
                </a:moveTo>
                <a:lnTo>
                  <a:pt x="6003035" y="461772"/>
                </a:lnTo>
                <a:lnTo>
                  <a:pt x="6003035" y="0"/>
                </a:lnTo>
                <a:lnTo>
                  <a:pt x="0" y="0"/>
                </a:lnTo>
                <a:lnTo>
                  <a:pt x="0" y="461772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707119" y="1296796"/>
            <a:ext cx="5776595" cy="372110"/>
          </a:xfrm>
          <a:prstGeom prst="rect">
            <a:avLst/>
          </a:prstGeom>
          <a:solidFill>
            <a:srgbClr val="0080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2775"/>
              </a:lnSpc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S.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1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Bob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o;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1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5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70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;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E.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7" name="object 7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8" cy="48083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436114" y="2091638"/>
            <a:ext cx="1767839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819" y="2619882"/>
            <a:ext cx="12052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3550" algn="l"/>
              </a:tabLst>
            </a:pPr>
            <a:r>
              <a:rPr dirty="0" sz="1800">
                <a:latin typeface="Calibri"/>
                <a:cs typeface="Calibri"/>
              </a:rPr>
              <a:t>As	</a:t>
            </a:r>
            <a:r>
              <a:rPr dirty="0" sz="1800" spc="-10">
                <a:latin typeface="Calibri"/>
                <a:cs typeface="Calibri"/>
              </a:rPr>
              <a:t>funções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51475" y="2619882"/>
            <a:ext cx="5448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 spc="10">
                <a:latin typeface="Calibri"/>
                <a:cs typeface="Calibri"/>
              </a:rPr>
              <a:t>m</a:t>
            </a:r>
            <a:r>
              <a:rPr dirty="0" sz="180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70861" y="2619882"/>
            <a:ext cx="10941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latin typeface="Calibri"/>
                <a:cs typeface="Calibri"/>
              </a:rPr>
              <a:t>executivas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10">
                <a:latin typeface="Calibri"/>
                <a:cs typeface="Calibri"/>
              </a:rPr>
              <a:t>m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anismo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0541" y="2619882"/>
            <a:ext cx="192786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6265" algn="l"/>
              </a:tabLst>
            </a:pPr>
            <a:r>
              <a:rPr dirty="0" sz="1800" spc="-5">
                <a:latin typeface="Calibri"/>
                <a:cs typeface="Calibri"/>
              </a:rPr>
              <a:t>(F</a:t>
            </a:r>
            <a:r>
              <a:rPr dirty="0" sz="1800" spc="-10">
                <a:latin typeface="Calibri"/>
                <a:cs typeface="Calibri"/>
              </a:rPr>
              <a:t>E</a:t>
            </a:r>
            <a:r>
              <a:rPr dirty="0" sz="1800">
                <a:latin typeface="Calibri"/>
                <a:cs typeface="Calibri"/>
              </a:rPr>
              <a:t>)	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on</a:t>
            </a:r>
            <a:r>
              <a:rPr dirty="0" sz="1800" spc="-20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tue</a:t>
            </a:r>
            <a:r>
              <a:rPr dirty="0" sz="1800" spc="5">
                <a:latin typeface="Calibri"/>
                <a:cs typeface="Calibri"/>
              </a:rPr>
              <a:t>m</a:t>
            </a:r>
            <a:r>
              <a:rPr dirty="0" sz="1800">
                <a:latin typeface="Calibri"/>
                <a:cs typeface="Calibri"/>
              </a:rPr>
              <a:t>-se</a:t>
            </a:r>
            <a:endParaRPr sz="1800">
              <a:latin typeface="Calibri"/>
              <a:cs typeface="Calibri"/>
            </a:endParaRPr>
          </a:p>
          <a:p>
            <a:pPr marL="139065">
              <a:lnSpc>
                <a:spcPct val="100000"/>
              </a:lnSpc>
              <a:tabLst>
                <a:tab pos="681355" algn="l"/>
              </a:tabLst>
            </a:pPr>
            <a:r>
              <a:rPr dirty="0" sz="1800">
                <a:latin typeface="Calibri"/>
                <a:cs typeface="Calibri"/>
              </a:rPr>
              <a:t>de	</a:t>
            </a:r>
            <a:r>
              <a:rPr dirty="0" sz="1800" spc="-15">
                <a:latin typeface="Calibri"/>
                <a:cs typeface="Calibri"/>
              </a:rPr>
              <a:t>controle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70094" y="2893898"/>
            <a:ext cx="92583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cognitivo,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8819" y="2893898"/>
            <a:ext cx="113030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importante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Calibri"/>
                <a:cs typeface="Calibri"/>
              </a:rPr>
              <a:t>responsável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62301" y="3168777"/>
            <a:ext cx="38347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0560" algn="l"/>
                <a:tab pos="1952625" algn="l"/>
                <a:tab pos="2404745" algn="l"/>
                <a:tab pos="3700779" algn="l"/>
              </a:tabLst>
            </a:pPr>
            <a:r>
              <a:rPr dirty="0" sz="1800" spc="-5">
                <a:latin typeface="Calibri"/>
                <a:cs typeface="Calibri"/>
              </a:rPr>
              <a:t>po</a:t>
            </a:r>
            <a:r>
              <a:rPr dirty="0" sz="1800">
                <a:latin typeface="Calibri"/>
                <a:cs typeface="Calibri"/>
              </a:rPr>
              <a:t>r	</a:t>
            </a:r>
            <a:r>
              <a:rPr dirty="0" sz="1800" spc="-5">
                <a:latin typeface="Calibri"/>
                <a:cs typeface="Calibri"/>
              </a:rPr>
              <a:t>di</a:t>
            </a:r>
            <a:r>
              <a:rPr dirty="0" sz="1800" spc="-35">
                <a:latin typeface="Calibri"/>
                <a:cs typeface="Calibri"/>
              </a:rPr>
              <a:t>r</a:t>
            </a:r>
            <a:r>
              <a:rPr dirty="0" sz="1800" spc="15">
                <a:latin typeface="Calibri"/>
                <a:cs typeface="Calibri"/>
              </a:rPr>
              <a:t>e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i</a:t>
            </a:r>
            <a:r>
              <a:rPr dirty="0" sz="1800" spc="5">
                <a:latin typeface="Calibri"/>
                <a:cs typeface="Calibri"/>
              </a:rPr>
              <a:t>o</a:t>
            </a:r>
            <a:r>
              <a:rPr dirty="0" sz="1800" spc="-5">
                <a:latin typeface="Calibri"/>
                <a:cs typeface="Calibri"/>
              </a:rPr>
              <a:t>na</a:t>
            </a:r>
            <a:r>
              <a:rPr dirty="0" sz="1800">
                <a:latin typeface="Calibri"/>
                <a:cs typeface="Calibri"/>
              </a:rPr>
              <a:t>r	e	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oo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d</a:t>
            </a:r>
            <a:r>
              <a:rPr dirty="0" sz="1800" spc="15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na</a:t>
            </a:r>
            <a:r>
              <a:rPr dirty="0" sz="1800">
                <a:latin typeface="Calibri"/>
                <a:cs typeface="Calibri"/>
              </a:rPr>
              <a:t>r	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8819" y="3443096"/>
            <a:ext cx="52768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0370" algn="l"/>
                <a:tab pos="2091055" algn="l"/>
                <a:tab pos="3023870" algn="l"/>
                <a:tab pos="4224655" algn="l"/>
              </a:tabLst>
            </a:pPr>
            <a:r>
              <a:rPr dirty="0" sz="1800" spc="-10">
                <a:latin typeface="Calibri"/>
                <a:cs typeface="Calibri"/>
              </a:rPr>
              <a:t>comportamento	</a:t>
            </a:r>
            <a:r>
              <a:rPr dirty="0" sz="1800">
                <a:latin typeface="Calibri"/>
                <a:cs typeface="Calibri"/>
              </a:rPr>
              <a:t>de	</a:t>
            </a:r>
            <a:r>
              <a:rPr dirty="0" sz="1800" spc="-10">
                <a:latin typeface="Calibri"/>
                <a:cs typeface="Calibri"/>
              </a:rPr>
              <a:t>maneira	adaptativa,	</a:t>
            </a:r>
            <a:r>
              <a:rPr dirty="0" sz="1800" spc="-5">
                <a:latin typeface="Calibri"/>
                <a:cs typeface="Calibri"/>
              </a:rPr>
              <a:t>permitindo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8819" y="3717416"/>
            <a:ext cx="528002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mudanças rápidas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0">
                <a:latin typeface="Calibri"/>
                <a:cs typeface="Calibri"/>
              </a:rPr>
              <a:t>flexíveis </a:t>
            </a:r>
            <a:r>
              <a:rPr dirty="0" sz="1800" spc="-15">
                <a:latin typeface="Calibri"/>
                <a:cs typeface="Calibri"/>
              </a:rPr>
              <a:t>frente </a:t>
            </a:r>
            <a:r>
              <a:rPr dirty="0" sz="1800">
                <a:latin typeface="Calibri"/>
                <a:cs typeface="Calibri"/>
              </a:rPr>
              <a:t>às </a:t>
            </a:r>
            <a:r>
              <a:rPr dirty="0" sz="1800" spc="-10">
                <a:latin typeface="Calibri"/>
                <a:cs typeface="Calibri"/>
              </a:rPr>
              <a:t>novas exigências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-5">
                <a:latin typeface="Calibri"/>
                <a:cs typeface="Calibri"/>
              </a:rPr>
              <a:t>meio. </a:t>
            </a:r>
            <a:r>
              <a:rPr dirty="0" sz="1800" spc="-10">
                <a:latin typeface="Calibri"/>
                <a:cs typeface="Calibri"/>
              </a:rPr>
              <a:t>Diante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-10">
                <a:latin typeface="Calibri"/>
                <a:cs typeface="Calibri"/>
              </a:rPr>
              <a:t>diagnóstico </a:t>
            </a:r>
            <a:r>
              <a:rPr dirty="0" sz="1800">
                <a:latin typeface="Calibri"/>
                <a:cs typeface="Calibri"/>
              </a:rPr>
              <a:t>da </a:t>
            </a:r>
            <a:r>
              <a:rPr dirty="0" sz="1800" spc="-5">
                <a:latin typeface="Calibri"/>
                <a:cs typeface="Calibri"/>
              </a:rPr>
              <a:t>doença </a:t>
            </a:r>
            <a:r>
              <a:rPr dirty="0" sz="1800" spc="-10">
                <a:latin typeface="Calibri"/>
                <a:cs typeface="Calibri"/>
              </a:rPr>
              <a:t>inflamatória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intestinal</a:t>
            </a:r>
            <a:r>
              <a:rPr dirty="0" sz="1800" spc="-5">
                <a:latin typeface="Calibri"/>
                <a:cs typeface="Calibri"/>
              </a:rPr>
              <a:t> (DII),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ocorre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sinalização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excessiva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ameaças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114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sensibilidade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à</a:t>
            </a:r>
            <a:r>
              <a:rPr dirty="0" sz="1800" spc="1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dor</a:t>
            </a:r>
            <a:r>
              <a:rPr dirty="0" sz="1800" spc="1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afetam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alvos</a:t>
            </a:r>
            <a:r>
              <a:rPr dirty="0" sz="1800" spc="114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neurais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8819" y="4814392"/>
            <a:ext cx="1130300" cy="57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específicos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Calibri"/>
                <a:cs typeface="Calibri"/>
              </a:rPr>
              <a:t>responsável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9233" y="4814392"/>
            <a:ext cx="1847850" cy="57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8830" algn="l"/>
                <a:tab pos="1185545" algn="l"/>
              </a:tabLst>
            </a:pPr>
            <a:r>
              <a:rPr dirty="0" sz="1800" spc="-5">
                <a:latin typeface="Calibri"/>
                <a:cs typeface="Calibri"/>
              </a:rPr>
              <a:t>como	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15">
                <a:latin typeface="Calibri"/>
                <a:cs typeface="Calibri"/>
              </a:rPr>
              <a:t>córtex</a:t>
            </a:r>
            <a:endParaRPr sz="1800">
              <a:latin typeface="Calibri"/>
              <a:cs typeface="Calibri"/>
            </a:endParaRPr>
          </a:p>
          <a:p>
            <a:pPr marL="27940">
              <a:lnSpc>
                <a:spcPct val="100000"/>
              </a:lnSpc>
              <a:spcBef>
                <a:spcPts val="5"/>
              </a:spcBef>
              <a:tabLst>
                <a:tab pos="704215" algn="l"/>
                <a:tab pos="1167765" algn="l"/>
                <a:tab pos="1478280" algn="l"/>
              </a:tabLst>
            </a:pPr>
            <a:r>
              <a:rPr dirty="0" sz="1800" spc="-5">
                <a:latin typeface="Calibri"/>
                <a:cs typeface="Calibri"/>
              </a:rPr>
              <a:t>p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as	</a:t>
            </a:r>
            <a:r>
              <a:rPr dirty="0" sz="1800" spc="-5">
                <a:latin typeface="Calibri"/>
                <a:cs typeface="Calibri"/>
              </a:rPr>
              <a:t>FE</a:t>
            </a:r>
            <a:r>
              <a:rPr dirty="0" sz="1800">
                <a:latin typeface="Calibri"/>
                <a:cs typeface="Calibri"/>
              </a:rPr>
              <a:t>,	o	</a:t>
            </a:r>
            <a:r>
              <a:rPr dirty="0" sz="1800" spc="-5">
                <a:latin typeface="Calibri"/>
                <a:cs typeface="Calibri"/>
              </a:rPr>
              <a:t>q</a:t>
            </a:r>
            <a:r>
              <a:rPr dirty="0" sz="1800" spc="15">
                <a:latin typeface="Calibri"/>
                <a:cs typeface="Calibri"/>
              </a:rPr>
              <a:t>u</a:t>
            </a:r>
            <a:r>
              <a:rPr dirty="0" sz="180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2438" y="4814392"/>
            <a:ext cx="1985645" cy="57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  <a:tabLst>
                <a:tab pos="1185545" algn="l"/>
              </a:tabLst>
            </a:pPr>
            <a:r>
              <a:rPr dirty="0" sz="1800" spc="-5">
                <a:latin typeface="Calibri"/>
                <a:cs typeface="Calibri"/>
              </a:rPr>
              <a:t>cingulado	</a:t>
            </a:r>
            <a:r>
              <a:rPr dirty="0" sz="1800" spc="-25">
                <a:latin typeface="Calibri"/>
                <a:cs typeface="Calibri"/>
              </a:rPr>
              <a:t>anterior,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37260" algn="l"/>
                <a:tab pos="1426845" algn="l"/>
              </a:tabLst>
            </a:pP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ul</a:t>
            </a:r>
            <a:r>
              <a:rPr dirty="0" sz="1800" spc="5">
                <a:latin typeface="Calibri"/>
                <a:cs typeface="Calibri"/>
              </a:rPr>
              <a:t>m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>
                <a:latin typeface="Calibri"/>
                <a:cs typeface="Calibri"/>
              </a:rPr>
              <a:t>a	em	maior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10329" y="5363717"/>
            <a:ext cx="20878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4689" algn="l"/>
              </a:tabLst>
            </a:pP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on</a:t>
            </a:r>
            <a:r>
              <a:rPr dirty="0" sz="1800">
                <a:latin typeface="Calibri"/>
                <a:cs typeface="Calibri"/>
              </a:rPr>
              <a:t>se</a:t>
            </a:r>
            <a:r>
              <a:rPr dirty="0" sz="1800" spc="5">
                <a:latin typeface="Calibri"/>
                <a:cs typeface="Calibri"/>
              </a:rPr>
              <a:t>q</a:t>
            </a:r>
            <a:r>
              <a:rPr dirty="0" sz="1800" spc="-5">
                <a:latin typeface="Calibri"/>
                <a:cs typeface="Calibri"/>
              </a:rPr>
              <a:t>u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10">
                <a:latin typeface="Calibri"/>
                <a:cs typeface="Calibri"/>
              </a:rPr>
              <a:t>n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e</a:t>
            </a:r>
            <a:r>
              <a:rPr dirty="0" sz="1800" spc="-10">
                <a:latin typeface="Calibri"/>
                <a:cs typeface="Calibri"/>
              </a:rPr>
              <a:t>n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	à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8819" y="5363717"/>
            <a:ext cx="36766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98930" algn="l"/>
                <a:tab pos="1830705" algn="l"/>
                <a:tab pos="1976755" algn="l"/>
                <a:tab pos="2169160" algn="l"/>
                <a:tab pos="2941955" algn="l"/>
              </a:tabLst>
            </a:pPr>
            <a:r>
              <a:rPr dirty="0" sz="1800" spc="-5">
                <a:latin typeface="Calibri"/>
                <a:cs typeface="Calibri"/>
              </a:rPr>
              <a:t>vulnerabilidade	</a:t>
            </a:r>
            <a:r>
              <a:rPr dirty="0" sz="1800">
                <a:latin typeface="Calibri"/>
                <a:cs typeface="Calibri"/>
              </a:rPr>
              <a:t>ao		</a:t>
            </a:r>
            <a:r>
              <a:rPr dirty="0" sz="1800" spc="-10">
                <a:latin typeface="Calibri"/>
                <a:cs typeface="Calibri"/>
              </a:rPr>
              <a:t>estresse,	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u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 spc="-10">
                <a:latin typeface="Calibri"/>
                <a:cs typeface="Calibri"/>
              </a:rPr>
              <a:t>in</a:t>
            </a:r>
            <a:r>
              <a:rPr dirty="0" sz="1800" spc="-5">
                <a:latin typeface="Calibri"/>
                <a:cs typeface="Calibri"/>
              </a:rPr>
              <a:t>flama</a:t>
            </a:r>
            <a:r>
              <a:rPr dirty="0" sz="1800" spc="-15">
                <a:latin typeface="Calibri"/>
                <a:cs typeface="Calibri"/>
              </a:rPr>
              <a:t>ç</a:t>
            </a:r>
            <a:r>
              <a:rPr dirty="0" sz="1800" spc="10">
                <a:latin typeface="Calibri"/>
                <a:cs typeface="Calibri"/>
              </a:rPr>
              <a:t>ão</a:t>
            </a:r>
            <a:r>
              <a:rPr dirty="0" sz="1800">
                <a:latin typeface="Calibri"/>
                <a:cs typeface="Calibri"/>
              </a:rPr>
              <a:t>.	O	</a:t>
            </a:r>
            <a:r>
              <a:rPr dirty="0" sz="1800" spc="-5">
                <a:latin typeface="Calibri"/>
                <a:cs typeface="Calibri"/>
              </a:rPr>
              <a:t>po</a:t>
            </a:r>
            <a:r>
              <a:rPr dirty="0" sz="1800">
                <a:latin typeface="Calibri"/>
                <a:cs typeface="Calibri"/>
              </a:rPr>
              <a:t>si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io</a:t>
            </a:r>
            <a:r>
              <a:rPr dirty="0" sz="1800" spc="10">
                <a:latin typeface="Calibri"/>
                <a:cs typeface="Calibri"/>
              </a:rPr>
              <a:t>n</a:t>
            </a:r>
            <a:r>
              <a:rPr dirty="0" sz="1800">
                <a:latin typeface="Calibri"/>
                <a:cs typeface="Calibri"/>
              </a:rPr>
              <a:t>am</a:t>
            </a:r>
            <a:r>
              <a:rPr dirty="0" sz="1800" spc="5">
                <a:latin typeface="Calibri"/>
                <a:cs typeface="Calibri"/>
              </a:rPr>
              <a:t>e</a:t>
            </a:r>
            <a:r>
              <a:rPr dirty="0" sz="1800" spc="-10">
                <a:latin typeface="Calibri"/>
                <a:cs typeface="Calibri"/>
              </a:rPr>
              <a:t>n</a:t>
            </a:r>
            <a:r>
              <a:rPr dirty="0" sz="1800" spc="-15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58029" y="5638038"/>
            <a:ext cx="14376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epistemológico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18819" y="5912358"/>
            <a:ext cx="527748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latin typeface="Calibri"/>
                <a:cs typeface="Calibri"/>
              </a:rPr>
              <a:t>deste</a:t>
            </a:r>
            <a:r>
              <a:rPr dirty="0" sz="1800" spc="2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estudo</a:t>
            </a:r>
            <a:r>
              <a:rPr dirty="0" sz="1800" spc="229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pauta-se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</a:t>
            </a:r>
            <a:r>
              <a:rPr dirty="0" sz="1800" spc="229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Psiconeuroimunologia</a:t>
            </a:r>
            <a:r>
              <a:rPr dirty="0" sz="1800" spc="2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(Ge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et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al. 2022;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Kong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et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(2022).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3333" y="6469549"/>
            <a:ext cx="2659380" cy="86995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algn="ctr" marL="52705">
              <a:lnSpc>
                <a:spcPct val="100000"/>
              </a:lnSpc>
              <a:spcBef>
                <a:spcPts val="101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90"/>
              </a:spcBef>
              <a:tabLst>
                <a:tab pos="1076960" algn="l"/>
                <a:tab pos="1377315" algn="l"/>
                <a:tab pos="2314575" algn="l"/>
              </a:tabLst>
            </a:pPr>
            <a:r>
              <a:rPr dirty="0" sz="1800" spc="-15">
                <a:latin typeface="Calibri"/>
                <a:cs typeface="Calibri"/>
              </a:rPr>
              <a:t>Investigar	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5">
                <a:latin typeface="Calibri"/>
                <a:cs typeface="Calibri"/>
              </a:rPr>
              <a:t>impacto	das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3333" y="7313803"/>
            <a:ext cx="26606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funções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executivas</a:t>
            </a:r>
            <a:r>
              <a:rPr dirty="0" sz="1800" spc="3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sobre</a:t>
            </a:r>
            <a:r>
              <a:rPr dirty="0" sz="1800" spc="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3333" y="7588122"/>
            <a:ext cx="26606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62685" algn="l"/>
                <a:tab pos="1339850" algn="l"/>
                <a:tab pos="1588135" algn="l"/>
                <a:tab pos="2413000" algn="l"/>
                <a:tab pos="2533015" algn="l"/>
              </a:tabLst>
            </a:pPr>
            <a:r>
              <a:rPr dirty="0" sz="1800" spc="-5">
                <a:latin typeface="Calibri"/>
                <a:cs typeface="Calibri"/>
              </a:rPr>
              <a:t>p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p</a:t>
            </a:r>
            <a:r>
              <a:rPr dirty="0" sz="1800" spc="-20">
                <a:latin typeface="Calibri"/>
                <a:cs typeface="Calibri"/>
              </a:rPr>
              <a:t>ç</a:t>
            </a:r>
            <a:r>
              <a:rPr dirty="0" sz="1800">
                <a:latin typeface="Calibri"/>
                <a:cs typeface="Calibri"/>
              </a:rPr>
              <a:t>ão	do	e</a:t>
            </a:r>
            <a:r>
              <a:rPr dirty="0" sz="1800" spc="-20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35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s</a:t>
            </a:r>
            <a:r>
              <a:rPr dirty="0" sz="1800" spc="-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e		e  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ondi</a:t>
            </a:r>
            <a:r>
              <a:rPr dirty="0" sz="1800" spc="-20">
                <a:latin typeface="Calibri"/>
                <a:cs typeface="Calibri"/>
              </a:rPr>
              <a:t>ç</a:t>
            </a:r>
            <a:r>
              <a:rPr dirty="0" sz="1800">
                <a:latin typeface="Calibri"/>
                <a:cs typeface="Calibri"/>
              </a:rPr>
              <a:t>ão		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lí</a:t>
            </a:r>
            <a:r>
              <a:rPr dirty="0" sz="1800" spc="-5">
                <a:latin typeface="Calibri"/>
                <a:cs typeface="Calibri"/>
              </a:rPr>
              <a:t>ni</a:t>
            </a:r>
            <a:r>
              <a:rPr dirty="0" sz="1800" spc="-25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a	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3333" y="8136763"/>
            <a:ext cx="17310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DII.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61058" y="8460181"/>
            <a:ext cx="13328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27470" y="1976755"/>
            <a:ext cx="527812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5">
                <a:latin typeface="Calibri"/>
                <a:cs typeface="Calibri"/>
              </a:rPr>
              <a:t>coleta </a:t>
            </a:r>
            <a:r>
              <a:rPr dirty="0" sz="1800">
                <a:latin typeface="Calibri"/>
                <a:cs typeface="Calibri"/>
              </a:rPr>
              <a:t>de dados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10">
                <a:latin typeface="Calibri"/>
                <a:cs typeface="Calibri"/>
              </a:rPr>
              <a:t>realizada </a:t>
            </a:r>
            <a:r>
              <a:rPr dirty="0" sz="1800" spc="-5">
                <a:latin typeface="Calibri"/>
                <a:cs typeface="Calibri"/>
              </a:rPr>
              <a:t>por </a:t>
            </a:r>
            <a:r>
              <a:rPr dirty="0" sz="1800">
                <a:latin typeface="Calibri"/>
                <a:cs typeface="Calibri"/>
              </a:rPr>
              <a:t>meio de </a:t>
            </a:r>
            <a:r>
              <a:rPr dirty="0" sz="1800" spc="-15">
                <a:latin typeface="Calibri"/>
                <a:cs typeface="Calibri"/>
              </a:rPr>
              <a:t>entrevista </a:t>
            </a:r>
            <a:r>
              <a:rPr dirty="0" sz="1800" spc="-10">
                <a:latin typeface="Calibri"/>
                <a:cs typeface="Calibri"/>
              </a:rPr>
              <a:t> semiestruturada, </a:t>
            </a:r>
            <a:r>
              <a:rPr dirty="0" sz="1800" spc="-5">
                <a:latin typeface="Calibri"/>
                <a:cs typeface="Calibri"/>
              </a:rPr>
              <a:t>Índices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níveis </a:t>
            </a:r>
            <a:r>
              <a:rPr dirty="0" sz="1800" spc="-10">
                <a:latin typeface="Calibri"/>
                <a:cs typeface="Calibri"/>
              </a:rPr>
              <a:t>sintomáticos </a:t>
            </a:r>
            <a:r>
              <a:rPr dirty="0" sz="1800">
                <a:latin typeface="Calibri"/>
                <a:cs typeface="Calibri"/>
              </a:rPr>
              <a:t>da </a:t>
            </a:r>
            <a:r>
              <a:rPr dirty="0" sz="1800" spc="-5">
                <a:latin typeface="Calibri"/>
                <a:cs typeface="Calibri"/>
              </a:rPr>
              <a:t>DII,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Escala</a:t>
            </a:r>
            <a:r>
              <a:rPr dirty="0" sz="1800" spc="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Reajustamento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Social,</a:t>
            </a:r>
            <a:r>
              <a:rPr dirty="0" sz="1800" spc="114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Escala</a:t>
            </a:r>
            <a:r>
              <a:rPr dirty="0" sz="1800" spc="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Percepção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427470" y="2799715"/>
            <a:ext cx="527875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Estresse,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45">
                <a:latin typeface="Calibri"/>
                <a:cs typeface="Calibri"/>
              </a:rPr>
              <a:t>Teste</a:t>
            </a:r>
            <a:r>
              <a:rPr dirty="0" sz="1800" spc="3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Cinco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Dígitos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(FDT)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45">
                <a:latin typeface="Calibri"/>
                <a:cs typeface="Calibri"/>
              </a:rPr>
              <a:t>Teste 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Wisconsin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Classificação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Cartas (WCST).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análise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dos dados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10">
                <a:latin typeface="Calibri"/>
                <a:cs typeface="Calibri"/>
              </a:rPr>
              <a:t>realizada </a:t>
            </a:r>
            <a:r>
              <a:rPr dirty="0" sz="1800" spc="-5">
                <a:latin typeface="Calibri"/>
                <a:cs typeface="Calibri"/>
              </a:rPr>
              <a:t>por </a:t>
            </a:r>
            <a:r>
              <a:rPr dirty="0" sz="1800">
                <a:latin typeface="Calibri"/>
                <a:cs typeface="Calibri"/>
              </a:rPr>
              <a:t>meio da </a:t>
            </a:r>
            <a:r>
              <a:rPr dirty="0" sz="1800" spc="-15">
                <a:latin typeface="Calibri"/>
                <a:cs typeface="Calibri"/>
              </a:rPr>
              <a:t>estatística </a:t>
            </a:r>
            <a:r>
              <a:rPr dirty="0" sz="1800" spc="-10">
                <a:latin typeface="Calibri"/>
                <a:cs typeface="Calibri"/>
              </a:rPr>
              <a:t>descritiva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0">
                <a:latin typeface="Calibri"/>
                <a:cs typeface="Calibri"/>
              </a:rPr>
              <a:t>inferencial.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72605" y="8293100"/>
            <a:ext cx="52755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completar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2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primeira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categoria</a:t>
            </a:r>
            <a:r>
              <a:rPr dirty="0" sz="1800" spc="2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(X2</a:t>
            </a:r>
            <a:r>
              <a:rPr dirty="0" sz="1800" spc="204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7,691;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gl</a:t>
            </a:r>
            <a:r>
              <a:rPr dirty="0" sz="1800" spc="2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2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1;</a:t>
            </a:r>
            <a:r>
              <a:rPr dirty="0" sz="1800" spc="2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2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72605" y="8567419"/>
            <a:ext cx="5280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9955" algn="l"/>
                <a:tab pos="1382395" algn="l"/>
                <a:tab pos="2752725" algn="l"/>
                <a:tab pos="3322954" algn="l"/>
                <a:tab pos="4302760" algn="l"/>
              </a:tabLst>
            </a:pPr>
            <a:r>
              <a:rPr dirty="0" sz="1800" spc="-10">
                <a:latin typeface="Calibri"/>
                <a:cs typeface="Calibri"/>
              </a:rPr>
              <a:t>0,006).	</a:t>
            </a:r>
            <a:r>
              <a:rPr dirty="0" sz="1800">
                <a:latin typeface="Calibri"/>
                <a:cs typeface="Calibri"/>
              </a:rPr>
              <a:t>As	</a:t>
            </a:r>
            <a:r>
              <a:rPr dirty="0" sz="1800" spc="-5">
                <a:latin typeface="Calibri"/>
                <a:cs typeface="Calibri"/>
              </a:rPr>
              <a:t>dificuldades	nas	</a:t>
            </a:r>
            <a:r>
              <a:rPr dirty="0" sz="1800" spc="-10">
                <a:latin typeface="Calibri"/>
                <a:cs typeface="Calibri"/>
              </a:rPr>
              <a:t>funções	</a:t>
            </a:r>
            <a:r>
              <a:rPr dirty="0" sz="1800" spc="-15">
                <a:latin typeface="Calibri"/>
                <a:cs typeface="Calibri"/>
              </a:rPr>
              <a:t>executivas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372605" y="8841740"/>
            <a:ext cx="52787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44805" algn="l"/>
                <a:tab pos="1335405" algn="l"/>
                <a:tab pos="1863725" algn="l"/>
                <a:tab pos="2228215" algn="l"/>
                <a:tab pos="3119755" algn="l"/>
                <a:tab pos="3482975" algn="l"/>
                <a:tab pos="4170045" algn="l"/>
                <a:tab pos="4417060" algn="l"/>
                <a:tab pos="4946015" algn="l"/>
              </a:tabLst>
            </a:pPr>
            <a:r>
              <a:rPr dirty="0" sz="1800" spc="-15">
                <a:latin typeface="Calibri"/>
                <a:cs typeface="Calibri"/>
              </a:rPr>
              <a:t>explicaram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27%</a:t>
            </a:r>
            <a:r>
              <a:rPr dirty="0" sz="1800" spc="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da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variância</a:t>
            </a:r>
            <a:r>
              <a:rPr dirty="0" sz="1800" spc="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estresse,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24%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associado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às	</a:t>
            </a:r>
            <a:r>
              <a:rPr dirty="0" sz="1800" spc="-5">
                <a:latin typeface="Calibri"/>
                <a:cs typeface="Calibri"/>
              </a:rPr>
              <a:t>Finan</a:t>
            </a:r>
            <a:r>
              <a:rPr dirty="0" sz="1800" spc="-20">
                <a:latin typeface="Calibri"/>
                <a:cs typeface="Calibri"/>
              </a:rPr>
              <a:t>ç</a:t>
            </a:r>
            <a:r>
              <a:rPr dirty="0" sz="1800">
                <a:latin typeface="Calibri"/>
                <a:cs typeface="Calibri"/>
              </a:rPr>
              <a:t>as,	</a:t>
            </a:r>
            <a:r>
              <a:rPr dirty="0" sz="1800" spc="-5">
                <a:latin typeface="Calibri"/>
                <a:cs typeface="Calibri"/>
              </a:rPr>
              <a:t>1</a:t>
            </a:r>
            <a:r>
              <a:rPr dirty="0" sz="1800" spc="10">
                <a:latin typeface="Calibri"/>
                <a:cs typeface="Calibri"/>
              </a:rPr>
              <a:t>8</a:t>
            </a:r>
            <a:r>
              <a:rPr dirty="0" sz="1800">
                <a:latin typeface="Calibri"/>
                <a:cs typeface="Calibri"/>
              </a:rPr>
              <a:t>%	ao	</a:t>
            </a:r>
            <a:r>
              <a:rPr dirty="0" sz="1800" spc="-5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mp</a:t>
            </a:r>
            <a:r>
              <a:rPr dirty="0" sz="1800" spc="5">
                <a:latin typeface="Calibri"/>
                <a:cs typeface="Calibri"/>
              </a:rPr>
              <a:t>a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15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o	na	</a:t>
            </a:r>
            <a:r>
              <a:rPr dirty="0" sz="1800" spc="-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ú</a:t>
            </a:r>
            <a:r>
              <a:rPr dirty="0" sz="1800">
                <a:latin typeface="Calibri"/>
                <a:cs typeface="Calibri"/>
              </a:rPr>
              <a:t>de	e	</a:t>
            </a:r>
            <a:r>
              <a:rPr dirty="0" sz="1800" spc="-5">
                <a:latin typeface="Calibri"/>
                <a:cs typeface="Calibri"/>
              </a:rPr>
              <a:t>1</a:t>
            </a:r>
            <a:r>
              <a:rPr dirty="0" sz="1800" spc="10">
                <a:latin typeface="Calibri"/>
                <a:cs typeface="Calibri"/>
              </a:rPr>
              <a:t>4</a:t>
            </a:r>
            <a:r>
              <a:rPr dirty="0" sz="1800">
                <a:latin typeface="Calibri"/>
                <a:cs typeface="Calibri"/>
              </a:rPr>
              <a:t>%	aos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72605" y="9390074"/>
            <a:ext cx="527748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2060" algn="l"/>
                <a:tab pos="2385695" algn="l"/>
                <a:tab pos="2719070" algn="l"/>
                <a:tab pos="4651375" algn="l"/>
              </a:tabLst>
            </a:pPr>
            <a:r>
              <a:rPr dirty="0" sz="1800" spc="-10">
                <a:latin typeface="Calibri"/>
                <a:cs typeface="Calibri"/>
              </a:rPr>
              <a:t>estressores	familiares.	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10">
                <a:latin typeface="Calibri"/>
                <a:cs typeface="Calibri"/>
              </a:rPr>
              <a:t>comprometimento	</a:t>
            </a:r>
            <a:r>
              <a:rPr dirty="0" sz="1800" spc="-5">
                <a:latin typeface="Calibri"/>
                <a:cs typeface="Calibri"/>
              </a:rPr>
              <a:t>dessas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72605" y="9665004"/>
            <a:ext cx="527748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funções</a:t>
            </a:r>
            <a:r>
              <a:rPr dirty="0" sz="1800" spc="25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está</a:t>
            </a:r>
            <a:r>
              <a:rPr dirty="0" sz="1800" spc="2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associado</a:t>
            </a:r>
            <a:r>
              <a:rPr dirty="0" sz="1800" spc="2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piores</a:t>
            </a:r>
            <a:r>
              <a:rPr dirty="0" sz="1800" spc="2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desfechos</a:t>
            </a:r>
            <a:r>
              <a:rPr dirty="0" sz="1800" spc="2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funciona</a:t>
            </a:r>
            <a:r>
              <a:rPr dirty="0" sz="1800" spc="2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saúde,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falhas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atencionais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comportamentos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impulsivos.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72605" y="3937253"/>
            <a:ext cx="5315585" cy="841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CONCLUSÃO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385"/>
              </a:spcBef>
              <a:tabLst>
                <a:tab pos="324485" algn="l"/>
                <a:tab pos="1095375" algn="l"/>
                <a:tab pos="1525270" algn="l"/>
                <a:tab pos="2233930" algn="l"/>
                <a:tab pos="2665095" algn="l"/>
                <a:tab pos="3264535" algn="l"/>
                <a:tab pos="3898265" algn="l"/>
                <a:tab pos="4892040" algn="l"/>
              </a:tabLst>
            </a:pPr>
            <a:r>
              <a:rPr dirty="0" sz="1800">
                <a:latin typeface="Calibri"/>
                <a:cs typeface="Calibri"/>
              </a:rPr>
              <a:t>A	média	de	</a:t>
            </a:r>
            <a:r>
              <a:rPr dirty="0" sz="1800" spc="-5">
                <a:latin typeface="Calibri"/>
                <a:cs typeface="Calibri"/>
              </a:rPr>
              <a:t>idade	</a:t>
            </a:r>
            <a:r>
              <a:rPr dirty="0" sz="1800" spc="-15">
                <a:latin typeface="Calibri"/>
                <a:cs typeface="Calibri"/>
              </a:rPr>
              <a:t>foi	</a:t>
            </a:r>
            <a:r>
              <a:rPr dirty="0" sz="1800" spc="-5">
                <a:latin typeface="Calibri"/>
                <a:cs typeface="Calibri"/>
              </a:rPr>
              <a:t>43,6	</a:t>
            </a:r>
            <a:r>
              <a:rPr dirty="0" sz="1800">
                <a:latin typeface="Calibri"/>
                <a:cs typeface="Calibri"/>
              </a:rPr>
              <a:t>anos	</a:t>
            </a:r>
            <a:r>
              <a:rPr dirty="0" sz="1800" spc="-5">
                <a:latin typeface="Calibri"/>
                <a:cs typeface="Calibri"/>
              </a:rPr>
              <a:t>(DP=14),	</a:t>
            </a:r>
            <a:r>
              <a:rPr dirty="0" sz="1800" spc="-10">
                <a:latin typeface="Calibri"/>
                <a:cs typeface="Calibri"/>
              </a:rPr>
              <a:t>com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72605" y="4753102"/>
            <a:ext cx="5316220" cy="3565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predomínio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mulheres</a:t>
            </a:r>
            <a:r>
              <a:rPr dirty="0" sz="1800">
                <a:latin typeface="Calibri"/>
                <a:cs typeface="Calibri"/>
              </a:rPr>
              <a:t> (69%),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casados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(65%),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Doença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Crohn </a:t>
            </a:r>
            <a:r>
              <a:rPr dirty="0" sz="1800" spc="-5">
                <a:latin typeface="Calibri"/>
                <a:cs typeface="Calibri"/>
              </a:rPr>
              <a:t>(63%),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5">
                <a:latin typeface="Calibri"/>
                <a:cs typeface="Calibri"/>
              </a:rPr>
              <a:t>remissão (67%) </a:t>
            </a:r>
            <a:r>
              <a:rPr dirty="0" sz="1800">
                <a:latin typeface="Calibri"/>
                <a:cs typeface="Calibri"/>
              </a:rPr>
              <a:t>há um ano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ou </a:t>
            </a:r>
            <a:r>
              <a:rPr dirty="0" sz="1800">
                <a:latin typeface="Calibri"/>
                <a:cs typeface="Calibri"/>
              </a:rPr>
              <a:t>menos </a:t>
            </a:r>
            <a:r>
              <a:rPr dirty="0" sz="1800" spc="-5">
                <a:latin typeface="Calibri"/>
                <a:cs typeface="Calibri"/>
              </a:rPr>
              <a:t>(57%),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15">
                <a:latin typeface="Calibri"/>
                <a:cs typeface="Calibri"/>
              </a:rPr>
              <a:t>histórico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consumo </a:t>
            </a:r>
            <a:r>
              <a:rPr dirty="0" sz="1800" spc="5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álcool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(69%)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0">
                <a:latin typeface="Calibri"/>
                <a:cs typeface="Calibri"/>
              </a:rPr>
              <a:t>cigarro </a:t>
            </a:r>
            <a:r>
              <a:rPr dirty="0" sz="1800" spc="-5">
                <a:latin typeface="Calibri"/>
                <a:cs typeface="Calibri"/>
              </a:rPr>
              <a:t>(42%). Os níveis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estresse percebido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>
                <a:latin typeface="Calibri"/>
                <a:cs typeface="Calibri"/>
              </a:rPr>
              <a:t> de </a:t>
            </a:r>
            <a:r>
              <a:rPr dirty="0" sz="1800" spc="-5">
                <a:latin typeface="Calibri"/>
                <a:cs typeface="Calibri"/>
              </a:rPr>
              <a:t>moderado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 elevado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-5">
                <a:latin typeface="Calibri"/>
                <a:cs typeface="Calibri"/>
              </a:rPr>
              <a:t> 38,5%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amostra.</a:t>
            </a:r>
            <a:endParaRPr sz="1800">
              <a:latin typeface="Calibri"/>
              <a:cs typeface="Calibri"/>
            </a:endParaRPr>
          </a:p>
          <a:p>
            <a:pPr algn="just" marL="12700">
              <a:lnSpc>
                <a:spcPts val="1950"/>
              </a:lnSpc>
            </a:pPr>
            <a:r>
              <a:rPr dirty="0" sz="1800">
                <a:latin typeface="Calibri"/>
                <a:cs typeface="Calibri"/>
              </a:rPr>
              <a:t>No</a:t>
            </a:r>
            <a:r>
              <a:rPr dirty="0" sz="1800" spc="5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FDT</a:t>
            </a:r>
            <a:r>
              <a:rPr dirty="0" sz="1800" spc="5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evidenciou-se</a:t>
            </a:r>
            <a:r>
              <a:rPr dirty="0" sz="1800" spc="5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predomínio</a:t>
            </a:r>
            <a:r>
              <a:rPr dirty="0" sz="1800" spc="56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6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pacientes</a:t>
            </a:r>
            <a:r>
              <a:rPr dirty="0" sz="1800" spc="56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endParaRPr sz="1800">
              <a:latin typeface="Calibri"/>
              <a:cs typeface="Calibri"/>
            </a:endParaRPr>
          </a:p>
          <a:p>
            <a:pPr algn="just" marL="12700" marR="41275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dificuldade nas </a:t>
            </a:r>
            <a:r>
              <a:rPr dirty="0" sz="1800" spc="-10">
                <a:latin typeface="Calibri"/>
                <a:cs typeface="Calibri"/>
              </a:rPr>
              <a:t>funções executivas, </a:t>
            </a:r>
            <a:r>
              <a:rPr dirty="0" sz="1800" spc="-15">
                <a:latin typeface="Calibri"/>
                <a:cs typeface="Calibri"/>
              </a:rPr>
              <a:t>tanto </a:t>
            </a:r>
            <a:r>
              <a:rPr dirty="0" sz="1800" spc="-5">
                <a:latin typeface="Calibri"/>
                <a:cs typeface="Calibri"/>
              </a:rPr>
              <a:t>nos </a:t>
            </a:r>
            <a:r>
              <a:rPr dirty="0" sz="1800" spc="-10">
                <a:latin typeface="Calibri"/>
                <a:cs typeface="Calibri"/>
              </a:rPr>
              <a:t>processos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automáticos como controlados, </a:t>
            </a:r>
            <a:r>
              <a:rPr dirty="0" sz="1800" spc="-15">
                <a:latin typeface="Calibri"/>
                <a:cs typeface="Calibri"/>
              </a:rPr>
              <a:t>conforme </a:t>
            </a:r>
            <a:r>
              <a:rPr dirty="0" sz="1800" spc="-10">
                <a:latin typeface="Calibri"/>
                <a:cs typeface="Calibri"/>
              </a:rPr>
              <a:t>demonstrado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Figura</a:t>
            </a:r>
            <a:r>
              <a:rPr dirty="0" sz="1800" spc="-5">
                <a:latin typeface="Calibri"/>
                <a:cs typeface="Calibri"/>
              </a:rPr>
              <a:t> 2.</a:t>
            </a:r>
            <a:r>
              <a:rPr dirty="0" sz="1800">
                <a:latin typeface="Calibri"/>
                <a:cs typeface="Calibri"/>
              </a:rPr>
              <a:t> No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45">
                <a:latin typeface="Calibri"/>
                <a:cs typeface="Calibri"/>
              </a:rPr>
              <a:t>WCST,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55,8%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dos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participantes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utilizaram</a:t>
            </a:r>
            <a:r>
              <a:rPr dirty="0" sz="1800" spc="-5">
                <a:latin typeface="Calibri"/>
                <a:cs typeface="Calibri"/>
              </a:rPr>
              <a:t> todas</a:t>
            </a:r>
            <a:r>
              <a:rPr dirty="0" sz="1800">
                <a:latin typeface="Calibri"/>
                <a:cs typeface="Calibri"/>
              </a:rPr>
              <a:t> 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128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cartas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40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teste,</a:t>
            </a:r>
            <a:r>
              <a:rPr dirty="0" sz="1800" spc="3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revelando </a:t>
            </a:r>
            <a:r>
              <a:rPr dirty="0" sz="1800">
                <a:latin typeface="Calibri"/>
                <a:cs typeface="Calibri"/>
              </a:rPr>
              <a:t> menor </a:t>
            </a:r>
            <a:r>
              <a:rPr dirty="0" sz="1800" spc="-10">
                <a:latin typeface="Calibri"/>
                <a:cs typeface="Calibri"/>
              </a:rPr>
              <a:t>eficácia </a:t>
            </a:r>
            <a:r>
              <a:rPr dirty="0" sz="1800" spc="5">
                <a:latin typeface="Calibri"/>
                <a:cs typeface="Calibri"/>
              </a:rPr>
              <a:t>na </a:t>
            </a:r>
            <a:r>
              <a:rPr dirty="0" sz="1800" spc="-10">
                <a:latin typeface="Calibri"/>
                <a:cs typeface="Calibri"/>
              </a:rPr>
              <a:t>adaptação </a:t>
            </a:r>
            <a:r>
              <a:rPr dirty="0" sz="1800">
                <a:latin typeface="Calibri"/>
                <a:cs typeface="Calibri"/>
              </a:rPr>
              <a:t>a uma </a:t>
            </a:r>
            <a:r>
              <a:rPr dirty="0" sz="1800" spc="-15">
                <a:latin typeface="Calibri"/>
                <a:cs typeface="Calibri"/>
              </a:rPr>
              <a:t>nova tarefa. </a:t>
            </a:r>
            <a:r>
              <a:rPr dirty="0" sz="1800" spc="-5">
                <a:latin typeface="Calibri"/>
                <a:cs typeface="Calibri"/>
              </a:rPr>
              <a:t>Aqueles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atividade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da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DII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apresentaram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menor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número</a:t>
            </a:r>
            <a:r>
              <a:rPr dirty="0" sz="1800">
                <a:latin typeface="Calibri"/>
                <a:cs typeface="Calibri"/>
              </a:rPr>
              <a:t> de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categorias</a:t>
            </a:r>
            <a:r>
              <a:rPr dirty="0" sz="1800" spc="470">
                <a:latin typeface="Calibri"/>
                <a:cs typeface="Calibri"/>
              </a:rPr>
              <a:t> </a:t>
            </a:r>
            <a:r>
              <a:rPr dirty="0" sz="1800" spc="47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completadas</a:t>
            </a:r>
            <a:r>
              <a:rPr dirty="0" sz="1800" spc="470">
                <a:latin typeface="Calibri"/>
                <a:cs typeface="Calibri"/>
              </a:rPr>
              <a:t> </a:t>
            </a:r>
            <a:r>
              <a:rPr dirty="0" sz="1800" spc="4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   </a:t>
            </a:r>
            <a:r>
              <a:rPr dirty="0" sz="1800" spc="1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mais   </a:t>
            </a:r>
            <a:r>
              <a:rPr dirty="0" sz="1800" spc="1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dificuldade</a:t>
            </a:r>
            <a:r>
              <a:rPr dirty="0" sz="1800" spc="475">
                <a:latin typeface="Calibri"/>
                <a:cs typeface="Calibri"/>
              </a:rPr>
              <a:t> </a:t>
            </a:r>
            <a:r>
              <a:rPr dirty="0" sz="1800" spc="48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2148566" y="8295893"/>
            <a:ext cx="5728970" cy="1786255"/>
          </a:xfrm>
          <a:custGeom>
            <a:avLst/>
            <a:gdLst/>
            <a:ahLst/>
            <a:cxnLst/>
            <a:rect l="l" t="t" r="r" b="b"/>
            <a:pathLst>
              <a:path w="5728969" h="1786254">
                <a:moveTo>
                  <a:pt x="0" y="297687"/>
                </a:moveTo>
                <a:lnTo>
                  <a:pt x="3894" y="249387"/>
                </a:lnTo>
                <a:lnTo>
                  <a:pt x="15170" y="203573"/>
                </a:lnTo>
                <a:lnTo>
                  <a:pt x="33216" y="160858"/>
                </a:lnTo>
                <a:lnTo>
                  <a:pt x="57420" y="121852"/>
                </a:lnTo>
                <a:lnTo>
                  <a:pt x="87169" y="87169"/>
                </a:lnTo>
                <a:lnTo>
                  <a:pt x="121852" y="57420"/>
                </a:lnTo>
                <a:lnTo>
                  <a:pt x="160858" y="33216"/>
                </a:lnTo>
                <a:lnTo>
                  <a:pt x="203573" y="15170"/>
                </a:lnTo>
                <a:lnTo>
                  <a:pt x="249387" y="3894"/>
                </a:lnTo>
                <a:lnTo>
                  <a:pt x="297687" y="0"/>
                </a:lnTo>
                <a:lnTo>
                  <a:pt x="5431028" y="0"/>
                </a:lnTo>
                <a:lnTo>
                  <a:pt x="5479328" y="3894"/>
                </a:lnTo>
                <a:lnTo>
                  <a:pt x="5525142" y="15170"/>
                </a:lnTo>
                <a:lnTo>
                  <a:pt x="5567857" y="33216"/>
                </a:lnTo>
                <a:lnTo>
                  <a:pt x="5606863" y="57420"/>
                </a:lnTo>
                <a:lnTo>
                  <a:pt x="5641546" y="87169"/>
                </a:lnTo>
                <a:lnTo>
                  <a:pt x="5671295" y="121852"/>
                </a:lnTo>
                <a:lnTo>
                  <a:pt x="5695499" y="160858"/>
                </a:lnTo>
                <a:lnTo>
                  <a:pt x="5713545" y="203573"/>
                </a:lnTo>
                <a:lnTo>
                  <a:pt x="5724821" y="249387"/>
                </a:lnTo>
                <a:lnTo>
                  <a:pt x="5728716" y="297687"/>
                </a:lnTo>
                <a:lnTo>
                  <a:pt x="5728716" y="1488427"/>
                </a:lnTo>
                <a:lnTo>
                  <a:pt x="5724821" y="1536715"/>
                </a:lnTo>
                <a:lnTo>
                  <a:pt x="5713545" y="1582523"/>
                </a:lnTo>
                <a:lnTo>
                  <a:pt x="5695499" y="1625237"/>
                </a:lnTo>
                <a:lnTo>
                  <a:pt x="5671295" y="1664244"/>
                </a:lnTo>
                <a:lnTo>
                  <a:pt x="5641546" y="1698932"/>
                </a:lnTo>
                <a:lnTo>
                  <a:pt x="5606863" y="1728688"/>
                </a:lnTo>
                <a:lnTo>
                  <a:pt x="5567857" y="1752898"/>
                </a:lnTo>
                <a:lnTo>
                  <a:pt x="5525142" y="1770950"/>
                </a:lnTo>
                <a:lnTo>
                  <a:pt x="5479328" y="1782231"/>
                </a:lnTo>
                <a:lnTo>
                  <a:pt x="5431028" y="1786127"/>
                </a:lnTo>
                <a:lnTo>
                  <a:pt x="297687" y="1786127"/>
                </a:lnTo>
                <a:lnTo>
                  <a:pt x="249387" y="1782231"/>
                </a:lnTo>
                <a:lnTo>
                  <a:pt x="203573" y="1770950"/>
                </a:lnTo>
                <a:lnTo>
                  <a:pt x="160858" y="1752898"/>
                </a:lnTo>
                <a:lnTo>
                  <a:pt x="121852" y="1728688"/>
                </a:lnTo>
                <a:lnTo>
                  <a:pt x="87169" y="1698932"/>
                </a:lnTo>
                <a:lnTo>
                  <a:pt x="57420" y="1664244"/>
                </a:lnTo>
                <a:lnTo>
                  <a:pt x="33216" y="1625237"/>
                </a:lnTo>
                <a:lnTo>
                  <a:pt x="15170" y="1582523"/>
                </a:lnTo>
                <a:lnTo>
                  <a:pt x="3894" y="1536715"/>
                </a:lnTo>
                <a:lnTo>
                  <a:pt x="0" y="1488427"/>
                </a:lnTo>
                <a:lnTo>
                  <a:pt x="0" y="29768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2382881" y="8363204"/>
            <a:ext cx="5158740" cy="790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Ge</a:t>
            </a:r>
            <a:r>
              <a:rPr dirty="0" sz="1200" spc="5">
                <a:latin typeface="Calibri"/>
                <a:cs typeface="Calibri"/>
              </a:rPr>
              <a:t> L,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Liu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Li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Yang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J,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Hu </a:t>
            </a:r>
            <a:r>
              <a:rPr dirty="0" sz="1200">
                <a:latin typeface="Calibri"/>
                <a:cs typeface="Calibri"/>
              </a:rPr>
              <a:t>G,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Xu</a:t>
            </a:r>
            <a:r>
              <a:rPr dirty="0" sz="1200" spc="-5">
                <a:latin typeface="Calibri"/>
                <a:cs typeface="Calibri"/>
              </a:rPr>
              <a:t> C,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al.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Psychological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stress</a:t>
            </a:r>
            <a:r>
              <a:rPr dirty="0" sz="1200">
                <a:latin typeface="Calibri"/>
                <a:cs typeface="Calibri"/>
              </a:rPr>
              <a:t> in</a:t>
            </a:r>
            <a:r>
              <a:rPr dirty="0" sz="1200" spc="-5">
                <a:latin typeface="Calibri"/>
                <a:cs typeface="Calibri"/>
              </a:rPr>
              <a:t> inflammatory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bowel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disease: </a:t>
            </a:r>
            <a:r>
              <a:rPr dirty="0" sz="1200" spc="-10">
                <a:latin typeface="Calibri"/>
                <a:cs typeface="Calibri"/>
              </a:rPr>
              <a:t>Psychoneuroimmunological </a:t>
            </a:r>
            <a:r>
              <a:rPr dirty="0" sz="1200" spc="-5">
                <a:latin typeface="Calibri"/>
                <a:cs typeface="Calibri"/>
              </a:rPr>
              <a:t>insights into bidirectional gut-brain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communications.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Front </a:t>
            </a:r>
            <a:r>
              <a:rPr dirty="0" sz="1200">
                <a:latin typeface="Calibri"/>
                <a:cs typeface="Calibri"/>
              </a:rPr>
              <a:t>Immunol.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2022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Oct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6;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13: 1016578.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382881" y="9310827"/>
            <a:ext cx="51962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Kong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Gao </a:t>
            </a:r>
            <a:r>
              <a:rPr dirty="0" sz="1200" spc="-5">
                <a:latin typeface="Calibri"/>
                <a:cs typeface="Calibri"/>
              </a:rPr>
              <a:t>C,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Zhang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65">
                <a:latin typeface="Calibri"/>
                <a:cs typeface="Calibri"/>
              </a:rPr>
              <a:t>F,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Zhang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Yue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J,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Lv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K,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al.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Neurophysiological effects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5">
                <a:latin typeface="Calibri"/>
                <a:cs typeface="Calibri"/>
              </a:rPr>
              <a:t>the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anterior cingulate </a:t>
            </a:r>
            <a:r>
              <a:rPr dirty="0" sz="1200" spc="-10">
                <a:latin typeface="Calibri"/>
                <a:cs typeface="Calibri"/>
              </a:rPr>
              <a:t>cortex </a:t>
            </a:r>
            <a:r>
              <a:rPr dirty="0" sz="1200">
                <a:latin typeface="Calibri"/>
                <a:cs typeface="Calibri"/>
              </a:rPr>
              <a:t>on the </a:t>
            </a:r>
            <a:r>
              <a:rPr dirty="0" sz="1200" spc="-5">
                <a:latin typeface="Calibri"/>
                <a:cs typeface="Calibri"/>
              </a:rPr>
              <a:t>exacerbation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5">
                <a:latin typeface="Calibri"/>
                <a:cs typeface="Calibri"/>
              </a:rPr>
              <a:t>Crohn’s </a:t>
            </a:r>
            <a:r>
              <a:rPr dirty="0" sz="1200">
                <a:latin typeface="Calibri"/>
                <a:cs typeface="Calibri"/>
              </a:rPr>
              <a:t>disease: a </a:t>
            </a:r>
            <a:r>
              <a:rPr dirty="0" sz="1200" spc="-5">
                <a:latin typeface="Calibri"/>
                <a:cs typeface="Calibri"/>
              </a:rPr>
              <a:t>combined fMRI-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MRS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study.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Front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Neurosci. </a:t>
            </a:r>
            <a:r>
              <a:rPr dirty="0" sz="1200">
                <a:latin typeface="Calibri"/>
                <a:cs typeface="Calibri"/>
              </a:rPr>
              <a:t>2022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May </a:t>
            </a:r>
            <a:r>
              <a:rPr dirty="0" sz="1200">
                <a:latin typeface="Calibri"/>
                <a:cs typeface="Calibri"/>
              </a:rPr>
              <a:t>6;16:840149.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329154" y="131825"/>
            <a:ext cx="2805430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47" name="object 4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177034"/>
            <a:ext cx="5167183" cy="467454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09771" y="6214871"/>
            <a:ext cx="2718816" cy="276301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2176252" y="6053073"/>
            <a:ext cx="5621020" cy="2114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4135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Figura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2: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Desempenho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funções</a:t>
            </a:r>
            <a:r>
              <a:rPr dirty="0" sz="1200" spc="-10">
                <a:latin typeface="Calibri"/>
                <a:cs typeface="Calibri"/>
              </a:rPr>
              <a:t> executivas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evidenciadas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pelo </a:t>
            </a:r>
            <a:r>
              <a:rPr dirty="0" sz="1200" spc="-30">
                <a:latin typeface="Calibri"/>
                <a:cs typeface="Calibri"/>
              </a:rPr>
              <a:t>Teste</a:t>
            </a:r>
            <a:r>
              <a:rPr dirty="0" sz="1200" spc="-5">
                <a:latin typeface="Calibri"/>
                <a:cs typeface="Calibri"/>
              </a:rPr>
              <a:t> dos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Cinco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Dígitos</a:t>
            </a:r>
            <a:endParaRPr sz="1200">
              <a:latin typeface="Calibri"/>
              <a:cs typeface="Calibri"/>
            </a:endParaRPr>
          </a:p>
          <a:p>
            <a:pPr algn="ctr" marR="27051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&lt;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=</a:t>
            </a:r>
            <a:r>
              <a:rPr dirty="0" sz="1200" spc="-5">
                <a:latin typeface="Calibri"/>
                <a:cs typeface="Calibri"/>
              </a:rPr>
              <a:t> Extremamente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baixo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(déficit);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25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=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Limítrofe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(dificuldade)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605"/>
              </a:spcBef>
            </a:pPr>
            <a:r>
              <a:rPr dirty="0" sz="1800" spc="-5">
                <a:latin typeface="Calibri"/>
                <a:cs typeface="Calibri"/>
              </a:rPr>
              <a:t>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resultados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demonstraram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relevância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do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cuidado</a:t>
            </a:r>
            <a:r>
              <a:rPr dirty="0" sz="1800">
                <a:latin typeface="Calibri"/>
                <a:cs typeface="Calibri"/>
              </a:rPr>
              <a:t> à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saúde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mental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mecanismos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associados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às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sobrecargas </a:t>
            </a:r>
            <a:r>
              <a:rPr dirty="0" sz="1800" spc="-10">
                <a:latin typeface="Calibri"/>
                <a:cs typeface="Calibri"/>
              </a:rPr>
              <a:t> inerentes </a:t>
            </a:r>
            <a:r>
              <a:rPr dirty="0" sz="1800">
                <a:latin typeface="Calibri"/>
                <a:cs typeface="Calibri"/>
              </a:rPr>
              <a:t>ao </a:t>
            </a:r>
            <a:r>
              <a:rPr dirty="0" sz="1800" spc="-10">
                <a:latin typeface="Calibri"/>
                <a:cs typeface="Calibri"/>
              </a:rPr>
              <a:t>processo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diagnóstico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5">
                <a:latin typeface="Calibri"/>
                <a:cs typeface="Calibri"/>
              </a:rPr>
              <a:t>tratamento </a:t>
            </a:r>
            <a:r>
              <a:rPr dirty="0" sz="1800">
                <a:latin typeface="Calibri"/>
                <a:cs typeface="Calibri"/>
              </a:rPr>
              <a:t>da </a:t>
            </a:r>
            <a:r>
              <a:rPr dirty="0" sz="1800" spc="-5">
                <a:latin typeface="Calibri"/>
                <a:cs typeface="Calibri"/>
              </a:rPr>
              <a:t>DII,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trazendo </a:t>
            </a:r>
            <a:r>
              <a:rPr dirty="0" sz="1800" spc="-5">
                <a:latin typeface="Calibri"/>
                <a:cs typeface="Calibri"/>
              </a:rPr>
              <a:t>elementos </a:t>
            </a:r>
            <a:r>
              <a:rPr dirty="0" sz="1800" spc="-15">
                <a:latin typeface="Calibri"/>
                <a:cs typeface="Calibri"/>
              </a:rPr>
              <a:t>relevantes para </a:t>
            </a:r>
            <a:r>
              <a:rPr dirty="0" sz="1800" spc="-5">
                <a:latin typeface="Calibri"/>
                <a:cs typeface="Calibri"/>
              </a:rPr>
              <a:t>delineamento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alvos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terapêuticos </a:t>
            </a:r>
            <a:r>
              <a:rPr dirty="0" sz="1800">
                <a:latin typeface="Calibri"/>
                <a:cs typeface="Calibri"/>
              </a:rPr>
              <a:t>que guiem </a:t>
            </a:r>
            <a:r>
              <a:rPr dirty="0" sz="1800" spc="-10">
                <a:latin typeface="Calibri"/>
                <a:cs typeface="Calibri"/>
              </a:rPr>
              <a:t>comportamentos autorregulatórios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0">
                <a:latin typeface="Calibri"/>
                <a:cs typeface="Calibri"/>
              </a:rPr>
              <a:t>adaptativos.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85291" y="8926779"/>
            <a:ext cx="53105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4325" algn="l"/>
                <a:tab pos="1299845" algn="l"/>
                <a:tab pos="1583690" algn="l"/>
                <a:tab pos="1989455" algn="l"/>
                <a:tab pos="2969260" algn="l"/>
                <a:tab pos="4311650" algn="l"/>
                <a:tab pos="4717415" algn="l"/>
              </a:tabLst>
            </a:pPr>
            <a:r>
              <a:rPr dirty="0" sz="1800">
                <a:latin typeface="Calibri"/>
                <a:cs typeface="Calibri"/>
              </a:rPr>
              <a:t>A	</a:t>
            </a:r>
            <a:r>
              <a:rPr dirty="0" sz="1800" spc="-5">
                <a:latin typeface="Calibri"/>
                <a:cs typeface="Calibri"/>
              </a:rPr>
              <a:t>p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s</a:t>
            </a:r>
            <a:r>
              <a:rPr dirty="0" sz="1800" spc="5">
                <a:latin typeface="Calibri"/>
                <a:cs typeface="Calibri"/>
              </a:rPr>
              <a:t>q</a:t>
            </a:r>
            <a:r>
              <a:rPr dirty="0" sz="1800" spc="-5">
                <a:latin typeface="Calibri"/>
                <a:cs typeface="Calibri"/>
              </a:rPr>
              <a:t>uis</a:t>
            </a:r>
            <a:r>
              <a:rPr dirty="0" sz="1800">
                <a:latin typeface="Calibri"/>
                <a:cs typeface="Calibri"/>
              </a:rPr>
              <a:t>a	é	de	</a:t>
            </a:r>
            <a:r>
              <a:rPr dirty="0" sz="1800" spc="-5">
                <a:latin typeface="Calibri"/>
                <a:cs typeface="Calibri"/>
              </a:rPr>
              <a:t>n</a:t>
            </a:r>
            <a:r>
              <a:rPr dirty="0" sz="1800" spc="-10">
                <a:latin typeface="Calibri"/>
                <a:cs typeface="Calibri"/>
              </a:rPr>
              <a:t>a</a:t>
            </a:r>
            <a:r>
              <a:rPr dirty="0" sz="1800">
                <a:latin typeface="Calibri"/>
                <a:cs typeface="Calibri"/>
              </a:rPr>
              <a:t>tu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 spc="-10">
                <a:latin typeface="Calibri"/>
                <a:cs typeface="Calibri"/>
              </a:rPr>
              <a:t>e</a:t>
            </a:r>
            <a:r>
              <a:rPr dirty="0" sz="1800" spc="-30">
                <a:latin typeface="Calibri"/>
                <a:cs typeface="Calibri"/>
              </a:rPr>
              <a:t>z</a:t>
            </a:r>
            <a:r>
              <a:rPr dirty="0" sz="1800">
                <a:latin typeface="Calibri"/>
                <a:cs typeface="Calibri"/>
              </a:rPr>
              <a:t>a	</a:t>
            </a:r>
            <a:r>
              <a:rPr dirty="0" sz="1800" spc="-5">
                <a:latin typeface="Calibri"/>
                <a:cs typeface="Calibri"/>
              </a:rPr>
              <a:t>q</a:t>
            </a:r>
            <a:r>
              <a:rPr dirty="0" sz="1800">
                <a:latin typeface="Calibri"/>
                <a:cs typeface="Calibri"/>
              </a:rPr>
              <a:t>ua</a:t>
            </a:r>
            <a:r>
              <a:rPr dirty="0" sz="1800" spc="-10">
                <a:latin typeface="Calibri"/>
                <a:cs typeface="Calibri"/>
              </a:rPr>
              <a:t>n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 spc="-15">
                <a:latin typeface="Calibri"/>
                <a:cs typeface="Calibri"/>
              </a:rPr>
              <a:t>a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25">
                <a:latin typeface="Calibri"/>
                <a:cs typeface="Calibri"/>
              </a:rPr>
              <a:t>v</a:t>
            </a:r>
            <a:r>
              <a:rPr dirty="0" sz="1800">
                <a:latin typeface="Calibri"/>
                <a:cs typeface="Calibri"/>
              </a:rPr>
              <a:t>a,	</a:t>
            </a:r>
            <a:r>
              <a:rPr dirty="0" sz="1800" spc="10">
                <a:latin typeface="Calibri"/>
                <a:cs typeface="Calibri"/>
              </a:rPr>
              <a:t>d</a:t>
            </a:r>
            <a:r>
              <a:rPr dirty="0" sz="1800">
                <a:latin typeface="Calibri"/>
                <a:cs typeface="Calibri"/>
              </a:rPr>
              <a:t>e	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10">
                <a:latin typeface="Calibri"/>
                <a:cs typeface="Calibri"/>
              </a:rPr>
              <a:t>u</a:t>
            </a:r>
            <a:r>
              <a:rPr dirty="0" sz="1800" spc="-5">
                <a:latin typeface="Calibri"/>
                <a:cs typeface="Calibri"/>
              </a:rPr>
              <a:t>n</a:t>
            </a:r>
            <a:r>
              <a:rPr dirty="0" sz="1800" spc="15">
                <a:latin typeface="Calibri"/>
                <a:cs typeface="Calibri"/>
              </a:rPr>
              <a:t>h</a:t>
            </a:r>
            <a:r>
              <a:rPr dirty="0" sz="180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85291" y="9200794"/>
            <a:ext cx="53111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3315" algn="l"/>
                <a:tab pos="1446530" algn="l"/>
                <a:tab pos="2498090" algn="l"/>
                <a:tab pos="3716020" algn="l"/>
                <a:tab pos="4039235" algn="l"/>
              </a:tabLst>
            </a:pPr>
            <a:r>
              <a:rPr dirty="0" sz="1800" spc="-10">
                <a:latin typeface="Calibri"/>
                <a:cs typeface="Calibri"/>
              </a:rPr>
              <a:t>descritivo	</a:t>
            </a:r>
            <a:r>
              <a:rPr dirty="0" sz="1800">
                <a:latin typeface="Calibri"/>
                <a:cs typeface="Calibri"/>
              </a:rPr>
              <a:t>e	</a:t>
            </a:r>
            <a:r>
              <a:rPr dirty="0" sz="1800" spc="-10">
                <a:latin typeface="Calibri"/>
                <a:cs typeface="Calibri"/>
              </a:rPr>
              <a:t>analítico,	</a:t>
            </a:r>
            <a:r>
              <a:rPr dirty="0" sz="1800" spc="-15">
                <a:latin typeface="Calibri"/>
                <a:cs typeface="Calibri"/>
              </a:rPr>
              <a:t>transversal	</a:t>
            </a:r>
            <a:r>
              <a:rPr dirty="0" sz="1800">
                <a:latin typeface="Calibri"/>
                <a:cs typeface="Calibri"/>
              </a:rPr>
              <a:t>e	</a:t>
            </a:r>
            <a:r>
              <a:rPr dirty="0" sz="1800" spc="-5">
                <a:latin typeface="Calibri"/>
                <a:cs typeface="Calibri"/>
              </a:rPr>
              <a:t>correlacional.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85291" y="9475723"/>
            <a:ext cx="53124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13815" algn="l"/>
                <a:tab pos="1682750" algn="l"/>
                <a:tab pos="3822700" algn="l"/>
              </a:tabLst>
            </a:pPr>
            <a:r>
              <a:rPr dirty="0" sz="1800" spc="-15">
                <a:latin typeface="Calibri"/>
                <a:cs typeface="Calibri"/>
              </a:rPr>
              <a:t>Participaram	</a:t>
            </a:r>
            <a:r>
              <a:rPr dirty="0" sz="1800">
                <a:latin typeface="Calibri"/>
                <a:cs typeface="Calibri"/>
              </a:rPr>
              <a:t>do	</a:t>
            </a:r>
            <a:r>
              <a:rPr dirty="0" sz="1800" spc="-5">
                <a:latin typeface="Calibri"/>
                <a:cs typeface="Calibri"/>
              </a:rPr>
              <a:t>estudo</a:t>
            </a:r>
            <a:r>
              <a:rPr dirty="0" sz="1800" spc="5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52</a:t>
            </a:r>
            <a:r>
              <a:rPr dirty="0" sz="1800" spc="5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pacientes	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tratamento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ambulatorial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DII,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Santa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Catarina</a:t>
            </a:r>
            <a:r>
              <a:rPr dirty="0" sz="1800">
                <a:latin typeface="Calibri"/>
                <a:cs typeface="Calibri"/>
              </a:rPr>
              <a:t> no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sul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Brasil.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3" name="object 5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306022" y="1892444"/>
            <a:ext cx="5355613" cy="41460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2023-01-24T11:37:53Z</dcterms:created>
  <dcterms:modified xsi:type="dcterms:W3CDTF">2023-01-24T11:37:53Z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2023-01-24T00:00:00Z</vt:filetime>
  </property>
</Properties>
</file>