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/>
    <p:restoredTop sz="95994"/>
  </p:normalViewPr>
  <p:slideViewPr>
    <p:cSldViewPr snapToGrid="0" snapToObjects="1">
      <p:cViewPr varScale="1">
        <p:scale>
          <a:sx n="55" d="100"/>
          <a:sy n="55" d="100"/>
        </p:scale>
        <p:origin x="-706" y="-8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2D6E2-C887-4244-8C8D-CBFA7549CD0A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1CCC2-0C6B-4FCE-AEF6-A8E401956B7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1CCC2-0C6B-4FCE-AEF6-A8E401956B7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=""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372787" y="206379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=""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=""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12726" y="716535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=""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21009" y="782593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147460" y="887099"/>
            <a:ext cx="17591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solidFill>
                  <a:schemeClr val="bg1"/>
                </a:solidFill>
              </a:rPr>
              <a:t>CRIAÇÃO DE PROTOCOLOS INSTITUCIONAIS DE CONDUTAS FISIOTERAPÊUTICAS EM UNIDADE TERAPIA INTENSIVA PARA PACIENTES </a:t>
            </a:r>
          </a:p>
          <a:p>
            <a:pPr algn="ctr"/>
            <a:r>
              <a:rPr lang="pt-BR" sz="2200" b="1" dirty="0">
                <a:solidFill>
                  <a:schemeClr val="bg1"/>
                </a:solidFill>
              </a:rPr>
              <a:t>ONCOLÓGICOS EM CUIDADOS PALIATIVOS.</a:t>
            </a:r>
            <a:endParaRPr lang="pt-BR" sz="2200" b="1" dirty="0">
              <a:solidFill>
                <a:schemeClr val="bg1"/>
              </a:solidFill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492369" y="1394259"/>
            <a:ext cx="3074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S.M.T. Celeste; R.M. 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Arruda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/>
              <a:t>Dentro de uma unidade de terapia intensiva (UTI), muitos pacientes podem enfrentar uma doença terminal. Desta forma, o conhecimento sobre os cuidados paliativos é recomendado para a equipe. </a:t>
            </a:r>
            <a:r>
              <a:rPr lang="pt-BR" sz="1800" baseline="30000" dirty="0" smtClean="0"/>
              <a:t>1</a:t>
            </a:r>
            <a:endParaRPr lang="pt-BR" sz="1800" baseline="30000" dirty="0"/>
          </a:p>
          <a:p>
            <a:pPr algn="just"/>
            <a:r>
              <a:rPr lang="pt-BR" sz="1800" dirty="0"/>
              <a:t>Infelizmente, a frequência e a gravidade da hipoxemia e da dispneia aumentam no fim da vida e algumas terapias podem não ser benéficas para o paciente, podendo até afetar o conforto no processo de morte. A decisão do tratamento deve ser em conjunto com o paciente, sua família e </a:t>
            </a:r>
            <a:r>
              <a:rPr lang="pt-BR" sz="1800" dirty="0" smtClean="0"/>
              <a:t>profissionais.</a:t>
            </a:r>
            <a:r>
              <a:rPr lang="pt-BR" sz="1800" baseline="30000" dirty="0" smtClean="0"/>
              <a:t>1</a:t>
            </a:r>
            <a:endParaRPr lang="pt-BR" sz="1800" baseline="30000" dirty="0"/>
          </a:p>
          <a:p>
            <a:pPr algn="just"/>
            <a:r>
              <a:rPr lang="pt-BR" sz="1800" dirty="0">
                <a:ea typeface="Calibri" charset="0"/>
                <a:cs typeface="Calibri" charset="0"/>
              </a:rPr>
              <a:t>Neste contexto podemos lançar mão de algumas terapias, como: </a:t>
            </a:r>
            <a:r>
              <a:rPr lang="pt-BR" sz="1800" dirty="0" err="1">
                <a:ea typeface="Calibri" charset="0"/>
                <a:cs typeface="Calibri" charset="0"/>
              </a:rPr>
              <a:t>oxigenioterapia</a:t>
            </a:r>
            <a:r>
              <a:rPr lang="pt-BR" sz="1800" dirty="0">
                <a:ea typeface="Calibri" charset="0"/>
                <a:cs typeface="Calibri" charset="0"/>
              </a:rPr>
              <a:t> e ventilação mecânica não invasiva visando promover o alívio de sintomas e fornecer conforto. Algumas condutas também podem ou não ser adotadas como aspiração </a:t>
            </a:r>
            <a:r>
              <a:rPr lang="pt-BR" sz="1800" dirty="0" err="1">
                <a:ea typeface="Calibri" charset="0"/>
                <a:cs typeface="Calibri" charset="0"/>
              </a:rPr>
              <a:t>nasotraqueal</a:t>
            </a:r>
            <a:r>
              <a:rPr lang="pt-BR" sz="1800" dirty="0">
                <a:ea typeface="Calibri" charset="0"/>
                <a:cs typeface="Calibri" charset="0"/>
              </a:rPr>
              <a:t> de secreções e a extubação paliativa. </a:t>
            </a:r>
            <a:endParaRPr lang="pt-BR" sz="1700" dirty="0">
              <a:solidFill>
                <a:srgbClr val="FF0000"/>
              </a:solidFill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540051" y="718755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527563" y="7813935"/>
            <a:ext cx="54361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/>
              <a:t>Este trabalho tem como objetivo a criação de um protocolo institucional de condutas fisioterapêuticas, dentre elas: </a:t>
            </a:r>
            <a:r>
              <a:rPr lang="pt-BR" sz="1800" dirty="0" err="1"/>
              <a:t>oxigenoterapia</a:t>
            </a:r>
            <a:r>
              <a:rPr lang="pt-BR" sz="1800" dirty="0"/>
              <a:t>, o uso de ventilação mecânica não invasiva (VMNI), </a:t>
            </a:r>
            <a:r>
              <a:rPr lang="pt-BR" sz="1800" dirty="0" err="1"/>
              <a:t>extubação</a:t>
            </a:r>
            <a:r>
              <a:rPr lang="pt-BR" sz="1800" dirty="0"/>
              <a:t> e aspiração </a:t>
            </a:r>
            <a:r>
              <a:rPr lang="pt-BR" sz="1800" dirty="0" err="1"/>
              <a:t>nasotraqueal</a:t>
            </a:r>
            <a:r>
              <a:rPr lang="pt-BR" sz="1800" dirty="0"/>
              <a:t> para pacientes em cuidados paliativos em um hospital oncológico na cidade de São Paulo, para nortear condutas profissionais.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71626" y="217106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94392" y="2798996"/>
            <a:ext cx="543618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800" dirty="0"/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=""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03173" y="2798996"/>
            <a:ext cx="5459047" cy="1330685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800" dirty="0" smtClean="0"/>
              <a:t>Orientamos a utilização de oxigenoterapia principalmente para pacientes hipoxemia e sintomas de dispneia e também para aqueles que refiram melhora com o uso do O2 com hipoxemia  ou não.</a:t>
            </a:r>
            <a:endParaRPr lang="pt-BR" sz="1800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22891" y="8715560"/>
            <a:ext cx="543618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ea typeface="Calibri" charset="0"/>
                <a:cs typeface="Calibri" charset="0"/>
              </a:rPr>
              <a:t>Referências</a:t>
            </a:r>
            <a:r>
              <a:rPr lang="en-US" sz="1600" b="1" dirty="0">
                <a:ea typeface="Calibri" charset="0"/>
                <a:cs typeface="Calibri" charset="0"/>
              </a:rPr>
              <a:t>:</a:t>
            </a:r>
          </a:p>
          <a:p>
            <a:pPr algn="just"/>
            <a:r>
              <a:rPr lang="pt-BR" sz="1600" dirty="0" smtClean="0"/>
              <a:t>1. </a:t>
            </a:r>
            <a:r>
              <a:rPr lang="pt-BR" sz="1600" smtClean="0"/>
              <a:t>Puntillo </a:t>
            </a:r>
            <a:r>
              <a:rPr lang="pt-BR" sz="1600" dirty="0"/>
              <a:t>K, Nelson JE, </a:t>
            </a:r>
            <a:r>
              <a:rPr lang="pt-BR" sz="1600" dirty="0" err="1"/>
              <a:t>Weissman</a:t>
            </a:r>
            <a:r>
              <a:rPr lang="pt-BR" sz="1600" dirty="0"/>
              <a:t> D, Curtis R, Weiss S et al. </a:t>
            </a:r>
            <a:r>
              <a:rPr lang="pt-BR" sz="1600" dirty="0" err="1"/>
              <a:t>Frontera</a:t>
            </a:r>
            <a:r>
              <a:rPr lang="pt-BR" sz="1600" dirty="0"/>
              <a:t> J. </a:t>
            </a:r>
            <a:r>
              <a:rPr lang="pt-BR" sz="1600" dirty="0" err="1"/>
              <a:t>Palliative</a:t>
            </a:r>
            <a:r>
              <a:rPr lang="pt-BR" sz="1600" dirty="0"/>
              <a:t> </a:t>
            </a:r>
            <a:r>
              <a:rPr lang="pt-BR" sz="1600" dirty="0" err="1"/>
              <a:t>care</a:t>
            </a:r>
            <a:r>
              <a:rPr lang="pt-BR" sz="1600" dirty="0"/>
              <a:t> in </a:t>
            </a:r>
            <a:r>
              <a:rPr lang="pt-BR" sz="1600" dirty="0" err="1"/>
              <a:t>the</a:t>
            </a:r>
            <a:r>
              <a:rPr lang="pt-BR" sz="1600" dirty="0"/>
              <a:t> ICU: </a:t>
            </a:r>
            <a:r>
              <a:rPr lang="pt-BR" sz="1600" dirty="0" err="1"/>
              <a:t>relief</a:t>
            </a:r>
            <a:r>
              <a:rPr lang="pt-BR" sz="1600" dirty="0"/>
              <a:t> </a:t>
            </a:r>
            <a:r>
              <a:rPr lang="pt-BR" sz="1600" dirty="0" err="1"/>
              <a:t>of</a:t>
            </a:r>
            <a:r>
              <a:rPr lang="pt-BR" sz="1600" dirty="0"/>
              <a:t> </a:t>
            </a:r>
            <a:r>
              <a:rPr lang="pt-BR" sz="1600" dirty="0" err="1"/>
              <a:t>symptoms</a:t>
            </a:r>
            <a:r>
              <a:rPr lang="pt-BR" sz="1600" dirty="0"/>
              <a:t> </a:t>
            </a:r>
            <a:r>
              <a:rPr lang="pt-BR" sz="1600" dirty="0" err="1"/>
              <a:t>of</a:t>
            </a:r>
            <a:r>
              <a:rPr lang="pt-BR" sz="1600" dirty="0"/>
              <a:t> </a:t>
            </a:r>
            <a:r>
              <a:rPr lang="pt-BR" sz="1600" dirty="0" err="1"/>
              <a:t>pain</a:t>
            </a:r>
            <a:r>
              <a:rPr lang="pt-BR" sz="1600" dirty="0"/>
              <a:t>, </a:t>
            </a:r>
            <a:r>
              <a:rPr lang="pt-BR" sz="1600" dirty="0" err="1"/>
              <a:t>dyspnea</a:t>
            </a:r>
            <a:r>
              <a:rPr lang="pt-BR" sz="1600" dirty="0"/>
              <a:t>, </a:t>
            </a:r>
            <a:r>
              <a:rPr lang="pt-BR" sz="1600" dirty="0" err="1"/>
              <a:t>and</a:t>
            </a:r>
            <a:r>
              <a:rPr lang="pt-BR" sz="1600" dirty="0"/>
              <a:t> </a:t>
            </a:r>
            <a:r>
              <a:rPr lang="pt-BR" sz="1600" dirty="0" err="1"/>
              <a:t>thirst</a:t>
            </a:r>
            <a:r>
              <a:rPr lang="pt-BR" sz="1600" dirty="0"/>
              <a:t>. </a:t>
            </a:r>
            <a:r>
              <a:rPr lang="pt-BR" sz="1600" dirty="0" err="1"/>
              <a:t>Intensive</a:t>
            </a:r>
            <a:r>
              <a:rPr lang="pt-BR" sz="1600" dirty="0"/>
              <a:t> </a:t>
            </a:r>
            <a:r>
              <a:rPr lang="pt-BR" sz="1600" dirty="0" err="1"/>
              <a:t>Care</a:t>
            </a:r>
            <a:r>
              <a:rPr lang="pt-BR" sz="1600" dirty="0"/>
              <a:t> </a:t>
            </a:r>
            <a:r>
              <a:rPr lang="pt-BR" sz="1600" dirty="0" err="1"/>
              <a:t>Med</a:t>
            </a:r>
            <a:r>
              <a:rPr lang="pt-BR" sz="1600" dirty="0"/>
              <a:t> 2014; 40: 235-48.</a:t>
            </a:r>
          </a:p>
          <a:p>
            <a:endParaRPr lang="pt-BR" sz="1200" dirty="0"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ed Rectangle 43">
            <a:extLst>
              <a:ext uri="{FF2B5EF4-FFF2-40B4-BE49-F238E27FC236}">
                <a16:creationId xmlns="" xmlns:a16="http://schemas.microsoft.com/office/drawing/2014/main" id="{F08BEB2E-062A-EB97-7224-B62F6245A691}"/>
              </a:ext>
            </a:extLst>
          </p:cNvPr>
          <p:cNvSpPr/>
          <p:nvPr/>
        </p:nvSpPr>
        <p:spPr>
          <a:xfrm>
            <a:off x="12363032" y="8715560"/>
            <a:ext cx="5496046" cy="112970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Retângulo de cantos arredondados 67"/>
          <p:cNvSpPr/>
          <p:nvPr/>
        </p:nvSpPr>
        <p:spPr>
          <a:xfrm>
            <a:off x="6076267" y="4580327"/>
            <a:ext cx="1405188" cy="8679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smtClean="0">
                <a:solidFill>
                  <a:schemeClr val="tx1"/>
                </a:solidFill>
              </a:rPr>
              <a:t>OXIGENOTERA-PIA </a:t>
            </a:r>
            <a:r>
              <a:rPr lang="pt-BR" sz="1400" smtClean="0">
                <a:solidFill>
                  <a:schemeClr val="tx1"/>
                </a:solidFill>
              </a:rPr>
              <a:t>PALIATIVA </a:t>
            </a:r>
            <a:r>
              <a:rPr lang="pt-BR" sz="1400" dirty="0" smtClean="0">
                <a:solidFill>
                  <a:schemeClr val="tx1"/>
                </a:solidFill>
              </a:rPr>
              <a:t>(N=550)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69" name="Retângulo de cantos arredondados 68"/>
          <p:cNvSpPr/>
          <p:nvPr/>
        </p:nvSpPr>
        <p:spPr>
          <a:xfrm>
            <a:off x="7651707" y="4577655"/>
            <a:ext cx="1405188" cy="8679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VENTILAÇÃO MECÂNICA NÃO INVASIVA (N=109)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70" name="Retângulo de cantos arredondados 69"/>
          <p:cNvSpPr/>
          <p:nvPr/>
        </p:nvSpPr>
        <p:spPr>
          <a:xfrm>
            <a:off x="9231117" y="4577655"/>
            <a:ext cx="1405188" cy="8679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EXTUBAÇÃO PALIATIVA (N=198)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1" name="Retângulo de cantos arredondados 70"/>
          <p:cNvSpPr/>
          <p:nvPr/>
        </p:nvSpPr>
        <p:spPr>
          <a:xfrm>
            <a:off x="10828098" y="4577655"/>
            <a:ext cx="1405188" cy="8679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ASPIRAÇÃO EM FASE TERMINAL (N=149)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75" name="Conector reto 74"/>
          <p:cNvCxnSpPr/>
          <p:nvPr/>
        </p:nvCxnSpPr>
        <p:spPr>
          <a:xfrm>
            <a:off x="7010913" y="5755257"/>
            <a:ext cx="45858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/>
          <p:cNvCxnSpPr/>
          <p:nvPr/>
        </p:nvCxnSpPr>
        <p:spPr>
          <a:xfrm rot="16200000" flipH="1">
            <a:off x="8200021" y="5599895"/>
            <a:ext cx="308557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de seta reta 79"/>
          <p:cNvCxnSpPr/>
          <p:nvPr/>
        </p:nvCxnSpPr>
        <p:spPr>
          <a:xfrm rot="16200000" flipH="1">
            <a:off x="9780230" y="5599100"/>
            <a:ext cx="30696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/>
          <p:nvPr/>
        </p:nvCxnSpPr>
        <p:spPr>
          <a:xfrm rot="16200000" flipH="1">
            <a:off x="11377209" y="5599100"/>
            <a:ext cx="306968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tângulo de cantos arredondados 86"/>
          <p:cNvSpPr/>
          <p:nvPr/>
        </p:nvSpPr>
        <p:spPr>
          <a:xfrm>
            <a:off x="7651697" y="6220690"/>
            <a:ext cx="2991257" cy="6234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ESTUDOS ENCONTRADOS (N=1006)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88" name="Conector de seta reta 87"/>
          <p:cNvCxnSpPr/>
          <p:nvPr/>
        </p:nvCxnSpPr>
        <p:spPr>
          <a:xfrm rot="16200000" flipH="1">
            <a:off x="8824969" y="5988767"/>
            <a:ext cx="46384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de seta reta 89"/>
          <p:cNvCxnSpPr/>
          <p:nvPr/>
        </p:nvCxnSpPr>
        <p:spPr>
          <a:xfrm rot="5400000">
            <a:off x="9122365" y="8016503"/>
            <a:ext cx="2376491" cy="317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tângulo de cantos arredondados 91"/>
          <p:cNvSpPr/>
          <p:nvPr/>
        </p:nvSpPr>
        <p:spPr>
          <a:xfrm>
            <a:off x="6667079" y="9220636"/>
            <a:ext cx="4863614" cy="6234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ESTUDOS RELEVANTES PARA FORMULAÇÃO DOS PROTOCOLOS  (N=74)</a:t>
            </a:r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93" name="Retângulo de cantos arredondados 92"/>
          <p:cNvSpPr/>
          <p:nvPr/>
        </p:nvSpPr>
        <p:spPr>
          <a:xfrm>
            <a:off x="7010913" y="7126004"/>
            <a:ext cx="2922798" cy="188266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14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ESTUDOS EXCLUÍDOS POR TÍTULO.  (N= 765)</a:t>
            </a:r>
            <a:endParaRPr lang="pt-BR" altLang="pt-BR" sz="1400" dirty="0" smtClean="0">
              <a:solidFill>
                <a:schemeClr val="tx1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TÍTULOS DUPLICADOS. (N= 38)</a:t>
            </a:r>
            <a:endParaRPr lang="pt-BR" altLang="pt-BR" sz="1400" dirty="0" smtClean="0">
              <a:solidFill>
                <a:schemeClr val="tx1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ESTUDOS EXCLUÍDOS PELO RESUMO. (N= 98)</a:t>
            </a:r>
            <a:endParaRPr lang="pt-BR" altLang="pt-BR" sz="1400" dirty="0" smtClean="0">
              <a:solidFill>
                <a:schemeClr val="tx1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ESTUDOS EXCLUIDOS PELO CONTEÚDOS COMPLETO.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(N= 31)</a:t>
            </a:r>
            <a:endParaRPr lang="pt-BR" altLang="pt-BR" sz="1400" dirty="0" smtClean="0">
              <a:solidFill>
                <a:schemeClr val="tx1"/>
              </a:solidFill>
            </a:endParaRPr>
          </a:p>
          <a:p>
            <a:pPr algn="ctr"/>
            <a:endParaRPr lang="pt-BR" sz="1400" dirty="0">
              <a:solidFill>
                <a:schemeClr val="tx1"/>
              </a:solidFill>
            </a:endParaRPr>
          </a:p>
        </p:txBody>
      </p:sp>
      <p:sp>
        <p:nvSpPr>
          <p:cNvPr id="95" name="Rounded Rectangle 43">
            <a:extLst>
              <a:ext uri="{FF2B5EF4-FFF2-40B4-BE49-F238E27FC236}">
                <a16:creationId xmlns=""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27883" y="4197280"/>
            <a:ext cx="5459047" cy="1580065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800" dirty="0" smtClean="0">
              <a:ea typeface="Calibri" charset="0"/>
              <a:cs typeface="Calibri" charset="0"/>
            </a:endParaRPr>
          </a:p>
          <a:p>
            <a:pPr algn="just"/>
            <a:r>
              <a:rPr lang="pt-BR" sz="1800" dirty="0" smtClean="0">
                <a:ea typeface="Calibri" charset="0"/>
                <a:cs typeface="Calibri" charset="0"/>
              </a:rPr>
              <a:t>Para uso da VMNI recomendamos estabelecer precocemente os objetivos do paciente com a terapia, uma vez que pode trazer desconforto (como, uso da máscara) além de poder promover mais alguma horas de  vida em alguns casos. </a:t>
            </a:r>
          </a:p>
          <a:p>
            <a:pPr algn="just"/>
            <a:endParaRPr lang="pt-BR" sz="1800" dirty="0"/>
          </a:p>
        </p:txBody>
      </p:sp>
      <p:sp>
        <p:nvSpPr>
          <p:cNvPr id="96" name="Rounded Rectangle 43">
            <a:extLst>
              <a:ext uri="{FF2B5EF4-FFF2-40B4-BE49-F238E27FC236}">
                <a16:creationId xmlns=""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63032" y="5834668"/>
            <a:ext cx="5459047" cy="1330685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800" dirty="0" smtClean="0"/>
              <a:t>Indicamos a extubação paliativa se este era ou é o desejo do paciente e também em situações que este já não apresenta função cognitiva preservada sem prognóstico favorável.</a:t>
            </a:r>
            <a:endParaRPr lang="pt-BR" sz="1800" dirty="0"/>
          </a:p>
        </p:txBody>
      </p:sp>
      <p:sp>
        <p:nvSpPr>
          <p:cNvPr id="97" name="Rounded Rectangle 43">
            <a:extLst>
              <a:ext uri="{FF2B5EF4-FFF2-40B4-BE49-F238E27FC236}">
                <a16:creationId xmlns=""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63032" y="7238971"/>
            <a:ext cx="5459047" cy="1149927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800" dirty="0" smtClean="0"/>
              <a:t>Recomendamos a aspiração </a:t>
            </a:r>
            <a:r>
              <a:rPr lang="pt-BR" sz="1800" dirty="0" err="1" smtClean="0"/>
              <a:t>nasotraquel</a:t>
            </a:r>
            <a:r>
              <a:rPr lang="pt-BR" sz="1800" dirty="0" smtClean="0"/>
              <a:t> de secreções caso haja desconforto respiratório (devido excesso de secreção) e se o paciente ou familiar solicite.</a:t>
            </a:r>
            <a:endParaRPr lang="pt-BR" sz="1800" dirty="0"/>
          </a:p>
        </p:txBody>
      </p:sp>
      <p:sp>
        <p:nvSpPr>
          <p:cNvPr id="98" name="Retângulo de cantos arredondados 97"/>
          <p:cNvSpPr/>
          <p:nvPr/>
        </p:nvSpPr>
        <p:spPr>
          <a:xfrm>
            <a:off x="7184793" y="3817954"/>
            <a:ext cx="3744204" cy="6234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chemeClr val="tx1"/>
                </a:solidFill>
              </a:rPr>
              <a:t>ESTUDOS LOCALIZADOS EM BASE DE DADOS</a:t>
            </a:r>
            <a:endParaRPr lang="pt-BR" sz="1400" dirty="0">
              <a:solidFill>
                <a:schemeClr val="tx1"/>
              </a:solidFill>
            </a:endParaRPr>
          </a:p>
        </p:txBody>
      </p:sp>
      <p:cxnSp>
        <p:nvCxnSpPr>
          <p:cNvPr id="102" name="Conector de seta reta 101"/>
          <p:cNvCxnSpPr/>
          <p:nvPr/>
        </p:nvCxnSpPr>
        <p:spPr>
          <a:xfrm rot="16200000" flipH="1">
            <a:off x="6856642" y="5602566"/>
            <a:ext cx="308557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Tabela 102"/>
          <p:cNvGraphicFramePr>
            <a:graphicFrameLocks noGrp="1"/>
          </p:cNvGraphicFramePr>
          <p:nvPr/>
        </p:nvGraphicFramePr>
        <p:xfrm>
          <a:off x="6394392" y="2632724"/>
          <a:ext cx="5244257" cy="1185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4257"/>
              </a:tblGrid>
              <a:tr h="1185229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Foi realizada uma breve revisão de artigos encontrados nas bases em base de dados (</a:t>
                      </a:r>
                      <a:r>
                        <a:rPr lang="pt-BR" sz="1800" dirty="0" err="1" smtClean="0"/>
                        <a:t>PubMed</a:t>
                      </a:r>
                      <a:r>
                        <a:rPr lang="pt-BR" sz="1800" dirty="0" smtClean="0"/>
                        <a:t>, Pedro e </a:t>
                      </a:r>
                      <a:r>
                        <a:rPr lang="pt-BR" sz="1800" dirty="0" err="1" smtClean="0"/>
                        <a:t>Scielo</a:t>
                      </a:r>
                      <a:r>
                        <a:rPr lang="pt-BR" sz="1800" dirty="0" smtClean="0"/>
                        <a:t>). </a:t>
                      </a:r>
                      <a:endParaRPr lang="pt-B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88806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1624</TotalTime>
  <Words>510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Stella</cp:lastModifiedBy>
  <cp:revision>72</cp:revision>
  <dcterms:created xsi:type="dcterms:W3CDTF">2018-02-05T15:36:18Z</dcterms:created>
  <dcterms:modified xsi:type="dcterms:W3CDTF">2023-01-09T18:40:13Z</dcterms:modified>
</cp:coreProperties>
</file>