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93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761104-6C41-9805-1FF6-332CD89775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869C45B-D0A1-AAC2-1E2D-0F34F312F6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DAD2F34-1572-BEEC-B464-444997311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A4798-051D-4CAF-9171-7831AE920199}" type="datetimeFigureOut">
              <a:rPr lang="pt-BR" smtClean="0"/>
              <a:t>17/01/2023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BCF42ED-64EF-F2BE-0861-8031AF2DA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6711F36-03FB-0F04-3351-60737BF34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4ED06-2AE0-48FE-B4CF-D6B17FB583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3996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F946F9-9E40-A600-19B2-D2D07A57FC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3867853-CB45-AEA8-BF95-A8863E53B1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65A5615-271F-8A6D-26C0-3A6CA2BCD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A4798-051D-4CAF-9171-7831AE920199}" type="datetimeFigureOut">
              <a:rPr lang="pt-BR" smtClean="0"/>
              <a:t>17/01/2023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C286AD6-11C2-E2D5-FE6D-5E3337554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FF520F4-78DC-107C-8BFC-4BA4EADB7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4ED06-2AE0-48FE-B4CF-D6B17FB583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064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5161E66-0727-EB4B-DB83-8263CF8C7F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3FC9DD8B-B83D-4728-6D5E-EEB0B46959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B36FD23-2989-609E-2311-718EF985D2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A4798-051D-4CAF-9171-7831AE920199}" type="datetimeFigureOut">
              <a:rPr lang="pt-BR" smtClean="0"/>
              <a:t>17/01/2023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2D4BD36-33E0-F19D-332B-E4C30F691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072793A-3B9B-31DB-C7C3-DACA33363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4ED06-2AE0-48FE-B4CF-D6B17FB583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5784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D6D75D-2747-429E-A34B-8F78F96E7C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76FDC1A-A7A0-B40C-AE93-B3F8C5854B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15629B6-6AF1-4709-1ABD-E55970DA5A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A4798-051D-4CAF-9171-7831AE920199}" type="datetimeFigureOut">
              <a:rPr lang="pt-BR" smtClean="0"/>
              <a:t>17/01/2023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D040BB7-AFA8-469F-760D-E33A30574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B25D153-BF78-6BD2-96B5-AD6FC6210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4ED06-2AE0-48FE-B4CF-D6B17FB583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3703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9D955C-0460-2A5C-93A7-FE1ABDBBD5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0E17FA5-F713-1CE9-896B-E7A9FB45B9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416D8DE-ED13-D411-B368-4300F71F6C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A4798-051D-4CAF-9171-7831AE920199}" type="datetimeFigureOut">
              <a:rPr lang="pt-BR" smtClean="0"/>
              <a:t>17/01/2023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86361D3-463B-B237-53C9-D6E84B4CD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FFFB5C0-CEB1-44C1-A95D-DE959BD0C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4ED06-2AE0-48FE-B4CF-D6B17FB583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92039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73A8EF-B57D-BA16-8977-5AFBA0372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4D0412C-A468-A73E-2FA7-85286E94FF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941CF3F-F8DA-D3E3-505F-859961CAC8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56F70FC-CC8D-939B-EBDD-48B705620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A4798-051D-4CAF-9171-7831AE920199}" type="datetimeFigureOut">
              <a:rPr lang="pt-BR" smtClean="0"/>
              <a:t>17/01/2023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BD10481-0AC4-EB13-2928-27A6A67D6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B397F99-898C-A587-E1E2-6CA33D1B5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4ED06-2AE0-48FE-B4CF-D6B17FB583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97915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064A6D-1326-021B-C619-A0AD2A9C55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CBA181B-153B-C967-DEA0-C2FFF59DE6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5320978-E0C2-D6B0-A588-06B470CF4C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4D94D0FA-80E7-C036-6495-B4DAE9BB79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1F57F867-0529-39C7-EBB4-A8F1AADA44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C0DB93C6-A717-241C-11B7-A738E02AB4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A4798-051D-4CAF-9171-7831AE920199}" type="datetimeFigureOut">
              <a:rPr lang="pt-BR" smtClean="0"/>
              <a:t>17/01/2023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CB92DB2E-1519-CC2E-1236-23CAD964C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2FF9BC86-F958-E785-B8A0-9C8FA27D7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4ED06-2AE0-48FE-B4CF-D6B17FB583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7954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CDA69D-5F69-A6CF-73FD-25B8C20E8D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6D7B680E-940A-C7C4-8600-C6287EA3C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A4798-051D-4CAF-9171-7831AE920199}" type="datetimeFigureOut">
              <a:rPr lang="pt-BR" smtClean="0"/>
              <a:t>17/01/2023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A362623-E769-587C-A252-C77BC8197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CD09ACF0-8EA9-0E8A-F353-B2AF2C178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4ED06-2AE0-48FE-B4CF-D6B17FB583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4357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E17A0CB1-2BC8-6806-D330-BA48C4E948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A4798-051D-4CAF-9171-7831AE920199}" type="datetimeFigureOut">
              <a:rPr lang="pt-BR" smtClean="0"/>
              <a:t>17/01/2023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1313C0EA-7837-44D4-00A8-67B90AEB6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0E878DEA-77B9-C770-5ACB-0C5F48325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4ED06-2AE0-48FE-B4CF-D6B17FB583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7809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2D73F9-D853-C24F-8087-6CC247DCD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ED57925-B17E-9807-4CE2-FBE3AD83BC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6762C947-C865-B290-1AA6-5CDE72C95C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57B39A5-04A0-D0A2-4C68-68A0254F1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A4798-051D-4CAF-9171-7831AE920199}" type="datetimeFigureOut">
              <a:rPr lang="pt-BR" smtClean="0"/>
              <a:t>17/01/2023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DF9D190-3F45-EDF0-709B-8DD1AA4BF1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3494766-8811-370F-2685-0542F387B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4ED06-2AE0-48FE-B4CF-D6B17FB583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3249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B39563-EEE2-3EA1-F541-CA8C2FE819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2B63651B-A7DD-FE4D-B0BE-893BC9985F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4462837B-2566-98BF-5CE9-A966A8175D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B9A7254-A1B1-18C4-25D2-F8CE6A992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A4798-051D-4CAF-9171-7831AE920199}" type="datetimeFigureOut">
              <a:rPr lang="pt-BR" smtClean="0"/>
              <a:t>17/01/2023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8EAD583-17B3-A076-3B64-CB587643D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77D5606-3C35-77FE-F647-BABC785C5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4ED06-2AE0-48FE-B4CF-D6B17FB583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1705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51844257-E604-A37A-9532-F8F76335E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DE14FE1-C419-0C4A-E47C-5EDA367E07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7685BFC-D1C7-ACD4-5DA2-9236456E58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A4798-051D-4CAF-9171-7831AE920199}" type="datetimeFigureOut">
              <a:rPr lang="pt-BR" smtClean="0"/>
              <a:t>17/01/2023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12F68D9-A4F0-47EE-FE33-7CB7650ECC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FD9C6F7-E2F1-0479-5143-FB7D4BA769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04ED06-2AE0-48FE-B4CF-D6B17FB583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10730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aixaDeTexto 12">
            <a:extLst>
              <a:ext uri="{FF2B5EF4-FFF2-40B4-BE49-F238E27FC236}">
                <a16:creationId xmlns:a16="http://schemas.microsoft.com/office/drawing/2014/main" id="{1C9C8162-F659-E7B4-7BBA-69367AB46DA1}"/>
              </a:ext>
            </a:extLst>
          </p:cNvPr>
          <p:cNvSpPr txBox="1"/>
          <p:nvPr/>
        </p:nvSpPr>
        <p:spPr>
          <a:xfrm>
            <a:off x="5284865" y="4573914"/>
            <a:ext cx="671963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1200" dirty="0"/>
              <a:t>Considerando os tipos de herança genética, 58,8% dos pacientes apresentam variantes em dois genes autossômicos dominantes, 29,4% exibem 1 gene autossômico dominante e 1 gene autossômico recessivo (</a:t>
            </a:r>
            <a:r>
              <a:rPr lang="pt-BR" sz="1200" dirty="0" err="1"/>
              <a:t>monoalélicos</a:t>
            </a:r>
            <a:r>
              <a:rPr lang="pt-BR" sz="1200" dirty="0"/>
              <a:t>) e 11,8% apresentam variantes em dois genes autossômicos recessivos (</a:t>
            </a:r>
            <a:r>
              <a:rPr lang="pt-BR" sz="1200" dirty="0" err="1"/>
              <a:t>monoalélicos</a:t>
            </a:r>
            <a:r>
              <a:rPr lang="pt-BR" sz="1200" dirty="0"/>
              <a:t>). </a:t>
            </a:r>
          </a:p>
          <a:p>
            <a:pPr algn="just"/>
            <a:r>
              <a:rPr lang="en-US" sz="1200" dirty="0"/>
              <a:t>As </a:t>
            </a:r>
            <a:r>
              <a:rPr lang="en-US" sz="1200" dirty="0" err="1"/>
              <a:t>análises</a:t>
            </a:r>
            <a:r>
              <a:rPr lang="en-US" sz="1200" dirty="0"/>
              <a:t> de </a:t>
            </a:r>
            <a:r>
              <a:rPr lang="en-US" sz="1200" dirty="0" err="1"/>
              <a:t>perda</a:t>
            </a:r>
            <a:r>
              <a:rPr lang="en-US" sz="1200" dirty="0"/>
              <a:t> de </a:t>
            </a:r>
            <a:r>
              <a:rPr lang="en-US" sz="1200" dirty="0" err="1"/>
              <a:t>heterozigose</a:t>
            </a:r>
            <a:r>
              <a:rPr lang="en-US" sz="1200" dirty="0"/>
              <a:t> (LOH) </a:t>
            </a:r>
            <a:r>
              <a:rPr lang="en-US" sz="1200" dirty="0" err="1"/>
              <a:t>demonstram</a:t>
            </a:r>
            <a:r>
              <a:rPr lang="en-US" sz="1200" dirty="0"/>
              <a:t> que </a:t>
            </a:r>
            <a:r>
              <a:rPr lang="en-US" sz="1200" dirty="0" err="1"/>
              <a:t>houve</a:t>
            </a:r>
            <a:r>
              <a:rPr lang="en-US" sz="1200" dirty="0"/>
              <a:t> </a:t>
            </a:r>
            <a:r>
              <a:rPr lang="en-US" sz="1200" dirty="0" err="1"/>
              <a:t>perda</a:t>
            </a:r>
            <a:r>
              <a:rPr lang="en-US" sz="1200" dirty="0"/>
              <a:t> </a:t>
            </a:r>
            <a:r>
              <a:rPr lang="en-US" sz="1200" dirty="0" err="1"/>
              <a:t>somática</a:t>
            </a:r>
            <a:r>
              <a:rPr lang="en-US" sz="1200" dirty="0"/>
              <a:t> do </a:t>
            </a:r>
            <a:r>
              <a:rPr lang="en-US" sz="1200" dirty="0" err="1"/>
              <a:t>alelo</a:t>
            </a:r>
            <a:r>
              <a:rPr lang="en-US" sz="1200" dirty="0"/>
              <a:t> </a:t>
            </a:r>
            <a:r>
              <a:rPr lang="en-US" sz="1200" dirty="0" err="1"/>
              <a:t>selvagem</a:t>
            </a:r>
            <a:r>
              <a:rPr lang="en-US" sz="1200" dirty="0"/>
              <a:t> de </a:t>
            </a:r>
            <a:r>
              <a:rPr lang="en-US" sz="1200" dirty="0" err="1"/>
              <a:t>pelo</a:t>
            </a:r>
            <a:r>
              <a:rPr lang="en-US" sz="1200" dirty="0"/>
              <a:t> </a:t>
            </a:r>
            <a:r>
              <a:rPr lang="en-US" sz="1200" dirty="0" err="1"/>
              <a:t>menos</a:t>
            </a:r>
            <a:r>
              <a:rPr lang="en-US" sz="1200" dirty="0"/>
              <a:t> 1 dos genes </a:t>
            </a:r>
            <a:r>
              <a:rPr lang="en-US" sz="1200" dirty="0" err="1"/>
              <a:t>alterados</a:t>
            </a:r>
            <a:r>
              <a:rPr lang="en-US" sz="1200" dirty="0"/>
              <a:t> </a:t>
            </a:r>
            <a:r>
              <a:rPr lang="en-US" sz="1200" dirty="0" err="1"/>
              <a:t>em</a:t>
            </a:r>
            <a:r>
              <a:rPr lang="en-US" sz="1200" dirty="0"/>
              <a:t> 6 dos 10 </a:t>
            </a:r>
            <a:r>
              <a:rPr lang="en-US" sz="1200" dirty="0" err="1"/>
              <a:t>tumores</a:t>
            </a:r>
            <a:r>
              <a:rPr lang="en-US" sz="1200" dirty="0"/>
              <a:t> </a:t>
            </a:r>
            <a:r>
              <a:rPr lang="en-US" sz="1200" dirty="0" err="1"/>
              <a:t>avaliados</a:t>
            </a:r>
            <a:r>
              <a:rPr lang="en-US" sz="1200" dirty="0"/>
              <a:t>. </a:t>
            </a:r>
            <a:endParaRPr lang="pt-BR" sz="1200" dirty="0"/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001D1AA0-407E-424D-91CD-EDDDAC304852}"/>
              </a:ext>
            </a:extLst>
          </p:cNvPr>
          <p:cNvSpPr/>
          <p:nvPr/>
        </p:nvSpPr>
        <p:spPr>
          <a:xfrm>
            <a:off x="427595" y="1372127"/>
            <a:ext cx="1460199" cy="235974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20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C7E963C-F39C-9142-BF7D-B9F3E604B6E7}"/>
              </a:ext>
            </a:extLst>
          </p:cNvPr>
          <p:cNvSpPr/>
          <p:nvPr/>
        </p:nvSpPr>
        <p:spPr>
          <a:xfrm>
            <a:off x="941" y="533912"/>
            <a:ext cx="12190119" cy="669863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20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6FBF4F5-4DA9-A54C-8992-944303BBFA52}"/>
              </a:ext>
            </a:extLst>
          </p:cNvPr>
          <p:cNvSpPr txBox="1"/>
          <p:nvPr/>
        </p:nvSpPr>
        <p:spPr>
          <a:xfrm>
            <a:off x="152476" y="580645"/>
            <a:ext cx="108449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>
                <a:solidFill>
                  <a:schemeClr val="bg1"/>
                </a:solidFill>
              </a:rPr>
              <a:t>Avaliação molecular e fenotípica de indivíduos portadores da síndrome de neoplasia hereditária </a:t>
            </a:r>
            <a:r>
              <a:rPr lang="pt-BR" sz="1600" b="1" dirty="0" err="1">
                <a:solidFill>
                  <a:schemeClr val="bg1"/>
                </a:solidFill>
              </a:rPr>
              <a:t>multilocus</a:t>
            </a:r>
            <a:r>
              <a:rPr lang="pt-BR" sz="1600" b="1" dirty="0">
                <a:solidFill>
                  <a:schemeClr val="bg1"/>
                </a:solidFill>
              </a:rPr>
              <a:t> (MINAS)</a:t>
            </a:r>
            <a:r>
              <a:rPr lang="pt-BR" sz="1600" dirty="0"/>
              <a:t> </a:t>
            </a:r>
          </a:p>
          <a:p>
            <a:r>
              <a:rPr lang="pt-BR" sz="1600" dirty="0"/>
              <a:t>S.M. Silva; D.C.Q. Soares; D.P. Pereira; J.C.C Rocha; </a:t>
            </a:r>
            <a:r>
              <a:rPr lang="pt-BR" sz="1600" dirty="0" err="1"/>
              <a:t>D.M.Carraro</a:t>
            </a:r>
            <a:r>
              <a:rPr lang="pt-BR" sz="1600" dirty="0"/>
              <a:t>; G.T. </a:t>
            </a:r>
            <a:r>
              <a:rPr lang="pt-BR" sz="1600" dirty="0" err="1"/>
              <a:t>Torrezan</a:t>
            </a:r>
            <a:endParaRPr lang="pt-BR" sz="16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10A48B5-F328-D645-96C3-2D4ECF5001AD}"/>
              </a:ext>
            </a:extLst>
          </p:cNvPr>
          <p:cNvSpPr/>
          <p:nvPr/>
        </p:nvSpPr>
        <p:spPr>
          <a:xfrm>
            <a:off x="11307276" y="533912"/>
            <a:ext cx="883784" cy="669863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20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A9E31E6-DEFD-F244-8DCD-75F5CF51EA30}"/>
              </a:ext>
            </a:extLst>
          </p:cNvPr>
          <p:cNvSpPr/>
          <p:nvPr/>
        </p:nvSpPr>
        <p:spPr>
          <a:xfrm>
            <a:off x="10997444" y="533912"/>
            <a:ext cx="309832" cy="669863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20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0911BC6-C929-C743-8A55-B63E6304E3CF}"/>
              </a:ext>
            </a:extLst>
          </p:cNvPr>
          <p:cNvSpPr txBox="1"/>
          <p:nvPr/>
        </p:nvSpPr>
        <p:spPr>
          <a:xfrm>
            <a:off x="4422138" y="1382456"/>
            <a:ext cx="36235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RESULTADOS E CONCLUS</a:t>
            </a:r>
            <a:r>
              <a:rPr lang="es-ES" sz="16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ÃO</a:t>
            </a:r>
            <a:endParaRPr lang="pt-BR" sz="16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9" name="Retângulo 48"/>
          <p:cNvSpPr/>
          <p:nvPr/>
        </p:nvSpPr>
        <p:spPr>
          <a:xfrm>
            <a:off x="10151001" y="0"/>
            <a:ext cx="2040999" cy="441018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algn="ctr"/>
            <a:r>
              <a:rPr lang="pt-BR" sz="1133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Encontro de Ciência e Inovação 2023</a:t>
            </a:r>
          </a:p>
        </p:txBody>
      </p:sp>
      <p:pic>
        <p:nvPicPr>
          <p:cNvPr id="37" name="Imagem 36" descr="C:\Users\25496\Downloads\ACC - Assinaturas versão horizontal_RGB (2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672348" cy="516194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Retângulo 37"/>
          <p:cNvSpPr/>
          <p:nvPr/>
        </p:nvSpPr>
        <p:spPr>
          <a:xfrm>
            <a:off x="347004" y="1657838"/>
            <a:ext cx="463774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200" dirty="0">
                <a:cs typeface="Times New Roman" pitchFamily="18" charset="0"/>
              </a:rPr>
              <a:t>A </a:t>
            </a:r>
            <a:r>
              <a:rPr lang="en-US" sz="1200" dirty="0" err="1">
                <a:cs typeface="Times New Roman" pitchFamily="18" charset="0"/>
              </a:rPr>
              <a:t>Síndrome</a:t>
            </a:r>
            <a:r>
              <a:rPr lang="en-US" sz="1200" dirty="0">
                <a:cs typeface="Times New Roman" pitchFamily="18" charset="0"/>
              </a:rPr>
              <a:t> de </a:t>
            </a:r>
            <a:r>
              <a:rPr lang="en-US" sz="1200" dirty="0" err="1">
                <a:cs typeface="Times New Roman" pitchFamily="18" charset="0"/>
              </a:rPr>
              <a:t>Neoplasia</a:t>
            </a:r>
            <a:r>
              <a:rPr lang="en-US" sz="1200" dirty="0">
                <a:cs typeface="Times New Roman" pitchFamily="18" charset="0"/>
              </a:rPr>
              <a:t> </a:t>
            </a:r>
            <a:r>
              <a:rPr lang="en-US" sz="1200" dirty="0" err="1">
                <a:cs typeface="Times New Roman" pitchFamily="18" charset="0"/>
              </a:rPr>
              <a:t>Hereditária</a:t>
            </a:r>
            <a:r>
              <a:rPr lang="en-US" sz="1200" dirty="0">
                <a:cs typeface="Times New Roman" pitchFamily="18" charset="0"/>
              </a:rPr>
              <a:t> </a:t>
            </a:r>
            <a:r>
              <a:rPr lang="en-US" sz="1200" dirty="0" err="1">
                <a:cs typeface="Times New Roman" pitchFamily="18" charset="0"/>
              </a:rPr>
              <a:t>Multilocus</a:t>
            </a:r>
            <a:r>
              <a:rPr lang="en-US" sz="1200" dirty="0">
                <a:cs typeface="Times New Roman" pitchFamily="18" charset="0"/>
              </a:rPr>
              <a:t> (MINAS) é </a:t>
            </a:r>
            <a:r>
              <a:rPr lang="en-US" sz="1200" dirty="0" err="1">
                <a:cs typeface="Times New Roman" pitchFamily="18" charset="0"/>
              </a:rPr>
              <a:t>uma</a:t>
            </a:r>
            <a:r>
              <a:rPr lang="en-US" sz="1200" dirty="0">
                <a:cs typeface="Times New Roman" pitchFamily="18" charset="0"/>
              </a:rPr>
              <a:t> </a:t>
            </a:r>
            <a:r>
              <a:rPr lang="en-US" sz="1200" dirty="0" err="1">
                <a:cs typeface="Times New Roman" pitchFamily="18" charset="0"/>
              </a:rPr>
              <a:t>condição</a:t>
            </a:r>
            <a:r>
              <a:rPr lang="en-US" sz="1200" dirty="0">
                <a:cs typeface="Times New Roman" pitchFamily="18" charset="0"/>
              </a:rPr>
              <a:t> </a:t>
            </a:r>
            <a:r>
              <a:rPr lang="en-US" sz="1200" dirty="0" err="1">
                <a:cs typeface="Times New Roman" pitchFamily="18" charset="0"/>
              </a:rPr>
              <a:t>que</a:t>
            </a:r>
            <a:r>
              <a:rPr lang="en-US" sz="1200" dirty="0">
                <a:cs typeface="Times New Roman" pitchFamily="18" charset="0"/>
              </a:rPr>
              <a:t> </a:t>
            </a:r>
            <a:r>
              <a:rPr lang="en-US" sz="1200" dirty="0" err="1">
                <a:cs typeface="Times New Roman" pitchFamily="18" charset="0"/>
              </a:rPr>
              <a:t>descreve</a:t>
            </a:r>
            <a:r>
              <a:rPr lang="en-US" sz="1200" dirty="0">
                <a:cs typeface="Times New Roman" pitchFamily="18" charset="0"/>
              </a:rPr>
              <a:t> </a:t>
            </a:r>
            <a:r>
              <a:rPr lang="en-US" sz="1200" dirty="0" err="1">
                <a:cs typeface="Times New Roman" pitchFamily="18" charset="0"/>
              </a:rPr>
              <a:t>pacientes</a:t>
            </a:r>
            <a:r>
              <a:rPr lang="en-US" sz="1200" dirty="0">
                <a:cs typeface="Times New Roman" pitchFamily="18" charset="0"/>
              </a:rPr>
              <a:t> </a:t>
            </a:r>
            <a:r>
              <a:rPr lang="en-US" sz="1200" dirty="0" err="1">
                <a:cs typeface="Times New Roman" pitchFamily="18" charset="0"/>
              </a:rPr>
              <a:t>raros</a:t>
            </a:r>
            <a:r>
              <a:rPr lang="en-US" sz="1200" dirty="0">
                <a:cs typeface="Times New Roman" pitchFamily="18" charset="0"/>
              </a:rPr>
              <a:t> </a:t>
            </a:r>
            <a:r>
              <a:rPr lang="en-US" sz="1200" dirty="0" err="1">
                <a:cs typeface="Times New Roman" pitchFamily="18" charset="0"/>
              </a:rPr>
              <a:t>que</a:t>
            </a:r>
            <a:r>
              <a:rPr lang="en-US" sz="1200" dirty="0">
                <a:cs typeface="Times New Roman" pitchFamily="18" charset="0"/>
              </a:rPr>
              <a:t> </a:t>
            </a:r>
            <a:r>
              <a:rPr lang="en-US" sz="1200" dirty="0" err="1">
                <a:cs typeface="Times New Roman" pitchFamily="18" charset="0"/>
              </a:rPr>
              <a:t>apresentam</a:t>
            </a:r>
            <a:r>
              <a:rPr lang="en-US" sz="1200" dirty="0">
                <a:cs typeface="Times New Roman" pitchFamily="18" charset="0"/>
              </a:rPr>
              <a:t> </a:t>
            </a:r>
            <a:r>
              <a:rPr lang="en-US" sz="1200" dirty="0" err="1">
                <a:cs typeface="Times New Roman" pitchFamily="18" charset="0"/>
              </a:rPr>
              <a:t>duas</a:t>
            </a:r>
            <a:r>
              <a:rPr lang="en-US" sz="1200" dirty="0">
                <a:cs typeface="Times New Roman" pitchFamily="18" charset="0"/>
              </a:rPr>
              <a:t> </a:t>
            </a:r>
            <a:r>
              <a:rPr lang="en-US" sz="1200" dirty="0" err="1">
                <a:cs typeface="Times New Roman" pitchFamily="18" charset="0"/>
              </a:rPr>
              <a:t>ou</a:t>
            </a:r>
            <a:r>
              <a:rPr lang="en-US" sz="1200" dirty="0">
                <a:cs typeface="Times New Roman" pitchFamily="18" charset="0"/>
              </a:rPr>
              <a:t> </a:t>
            </a:r>
            <a:r>
              <a:rPr lang="en-US" sz="1200" dirty="0" err="1">
                <a:cs typeface="Times New Roman" pitchFamily="18" charset="0"/>
              </a:rPr>
              <a:t>mais</a:t>
            </a:r>
            <a:r>
              <a:rPr lang="en-US" sz="1200" dirty="0">
                <a:cs typeface="Times New Roman" pitchFamily="18" charset="0"/>
              </a:rPr>
              <a:t> </a:t>
            </a:r>
            <a:r>
              <a:rPr lang="en-US" sz="1200" dirty="0" err="1">
                <a:cs typeface="Times New Roman" pitchFamily="18" charset="0"/>
              </a:rPr>
              <a:t>variantes</a:t>
            </a:r>
            <a:r>
              <a:rPr lang="en-US" sz="1200" dirty="0">
                <a:cs typeface="Times New Roman" pitchFamily="18" charset="0"/>
              </a:rPr>
              <a:t> </a:t>
            </a:r>
            <a:r>
              <a:rPr lang="en-US" sz="1200" dirty="0" err="1">
                <a:cs typeface="Times New Roman" pitchFamily="18" charset="0"/>
              </a:rPr>
              <a:t>germinativas</a:t>
            </a:r>
            <a:r>
              <a:rPr lang="en-US" sz="1200" dirty="0">
                <a:cs typeface="Times New Roman" pitchFamily="18" charset="0"/>
              </a:rPr>
              <a:t> </a:t>
            </a:r>
            <a:r>
              <a:rPr lang="en-US" sz="1200" dirty="0" err="1">
                <a:cs typeface="Times New Roman" pitchFamily="18" charset="0"/>
              </a:rPr>
              <a:t>patogênicas</a:t>
            </a:r>
            <a:r>
              <a:rPr lang="en-US" sz="1200" dirty="0">
                <a:cs typeface="Times New Roman" pitchFamily="18" charset="0"/>
              </a:rPr>
              <a:t> </a:t>
            </a:r>
            <a:r>
              <a:rPr lang="en-US" sz="1200" dirty="0" err="1">
                <a:cs typeface="Times New Roman" pitchFamily="18" charset="0"/>
              </a:rPr>
              <a:t>em</a:t>
            </a:r>
            <a:r>
              <a:rPr lang="en-US" sz="1200" dirty="0">
                <a:cs typeface="Times New Roman" pitchFamily="18" charset="0"/>
              </a:rPr>
              <a:t> genes de </a:t>
            </a:r>
            <a:r>
              <a:rPr lang="en-US" sz="1200" dirty="0" err="1">
                <a:cs typeface="Times New Roman" pitchFamily="18" charset="0"/>
              </a:rPr>
              <a:t>câncer</a:t>
            </a:r>
            <a:r>
              <a:rPr lang="en-US" sz="1200" dirty="0">
                <a:cs typeface="Times New Roman" pitchFamily="18" charset="0"/>
              </a:rPr>
              <a:t> </a:t>
            </a:r>
            <a:r>
              <a:rPr lang="en-US" sz="1200" dirty="0" err="1">
                <a:cs typeface="Times New Roman" pitchFamily="18" charset="0"/>
              </a:rPr>
              <a:t>associados</a:t>
            </a:r>
            <a:r>
              <a:rPr lang="en-US" sz="1200" dirty="0">
                <a:cs typeface="Times New Roman" pitchFamily="18" charset="0"/>
              </a:rPr>
              <a:t> a </a:t>
            </a:r>
            <a:r>
              <a:rPr lang="en-US" sz="1200" dirty="0" err="1">
                <a:cs typeface="Times New Roman" pitchFamily="18" charset="0"/>
              </a:rPr>
              <a:t>alta</a:t>
            </a:r>
            <a:r>
              <a:rPr lang="en-US" sz="1200" dirty="0">
                <a:cs typeface="Times New Roman" pitchFamily="18" charset="0"/>
              </a:rPr>
              <a:t> </a:t>
            </a:r>
            <a:r>
              <a:rPr lang="en-US" sz="1200" dirty="0" err="1">
                <a:cs typeface="Times New Roman" pitchFamily="18" charset="0"/>
              </a:rPr>
              <a:t>ou</a:t>
            </a:r>
            <a:r>
              <a:rPr lang="en-US" sz="1200" dirty="0">
                <a:cs typeface="Times New Roman" pitchFamily="18" charset="0"/>
              </a:rPr>
              <a:t> </a:t>
            </a:r>
            <a:r>
              <a:rPr lang="en-US" sz="1200" dirty="0" err="1">
                <a:cs typeface="Times New Roman" pitchFamily="18" charset="0"/>
              </a:rPr>
              <a:t>moderada</a:t>
            </a:r>
            <a:r>
              <a:rPr lang="en-US" sz="1200" dirty="0">
                <a:cs typeface="Times New Roman" pitchFamily="18" charset="0"/>
              </a:rPr>
              <a:t> </a:t>
            </a:r>
            <a:r>
              <a:rPr lang="en-US" sz="1200" dirty="0" err="1">
                <a:cs typeface="Times New Roman" pitchFamily="18" charset="0"/>
              </a:rPr>
              <a:t>penetrância</a:t>
            </a:r>
            <a:r>
              <a:rPr lang="en-US" sz="1200" dirty="0">
                <a:cs typeface="Times New Roman" pitchFamily="18" charset="0"/>
              </a:rPr>
              <a:t>. </a:t>
            </a:r>
            <a:r>
              <a:rPr lang="en-US" sz="1200" dirty="0" err="1">
                <a:cs typeface="Times New Roman" pitchFamily="18" charset="0"/>
              </a:rPr>
              <a:t>Sabe</a:t>
            </a:r>
            <a:r>
              <a:rPr lang="en-US" sz="1200" dirty="0">
                <a:cs typeface="Times New Roman" pitchFamily="18" charset="0"/>
              </a:rPr>
              <a:t>-se </a:t>
            </a:r>
            <a:r>
              <a:rPr lang="en-US" sz="1200" dirty="0" err="1">
                <a:cs typeface="Times New Roman" pitchFamily="18" charset="0"/>
              </a:rPr>
              <a:t>que</a:t>
            </a:r>
            <a:r>
              <a:rPr lang="en-US" sz="1200" dirty="0">
                <a:cs typeface="Times New Roman" pitchFamily="18" charset="0"/>
              </a:rPr>
              <a:t> </a:t>
            </a:r>
            <a:r>
              <a:rPr lang="en-US" sz="1200" dirty="0" err="1">
                <a:cs typeface="Times New Roman" pitchFamily="18" charset="0"/>
              </a:rPr>
              <a:t>uma</a:t>
            </a:r>
            <a:r>
              <a:rPr lang="en-US" sz="1200" dirty="0">
                <a:cs typeface="Times New Roman" pitchFamily="18" charset="0"/>
              </a:rPr>
              <a:t> </a:t>
            </a:r>
            <a:r>
              <a:rPr lang="en-US" sz="1200" dirty="0" err="1">
                <a:cs typeface="Times New Roman" pitchFamily="18" charset="0"/>
              </a:rPr>
              <a:t>pequena</a:t>
            </a:r>
            <a:r>
              <a:rPr lang="en-US" sz="1200" dirty="0">
                <a:cs typeface="Times New Roman" pitchFamily="18" charset="0"/>
              </a:rPr>
              <a:t> </a:t>
            </a:r>
            <a:r>
              <a:rPr lang="en-US" sz="1200" dirty="0" err="1">
                <a:cs typeface="Times New Roman" pitchFamily="18" charset="0"/>
              </a:rPr>
              <a:t>parcela</a:t>
            </a:r>
            <a:r>
              <a:rPr lang="en-US" sz="1200" dirty="0">
                <a:cs typeface="Times New Roman" pitchFamily="18" charset="0"/>
              </a:rPr>
              <a:t> de </a:t>
            </a:r>
            <a:r>
              <a:rPr lang="en-US" sz="1200" dirty="0" err="1">
                <a:cs typeface="Times New Roman" pitchFamily="18" charset="0"/>
              </a:rPr>
              <a:t>portadores</a:t>
            </a:r>
            <a:r>
              <a:rPr lang="en-US" sz="1200" dirty="0">
                <a:cs typeface="Times New Roman" pitchFamily="18" charset="0"/>
              </a:rPr>
              <a:t> de </a:t>
            </a:r>
            <a:r>
              <a:rPr lang="en-US" sz="1200" dirty="0" err="1">
                <a:cs typeface="Times New Roman" pitchFamily="18" charset="0"/>
              </a:rPr>
              <a:t>Síndromes</a:t>
            </a:r>
            <a:r>
              <a:rPr lang="en-US" sz="1200" dirty="0">
                <a:cs typeface="Times New Roman" pitchFamily="18" charset="0"/>
              </a:rPr>
              <a:t> de </a:t>
            </a:r>
            <a:r>
              <a:rPr lang="en-US" sz="1200" dirty="0" err="1">
                <a:cs typeface="Times New Roman" pitchFamily="18" charset="0"/>
              </a:rPr>
              <a:t>Predisposição</a:t>
            </a:r>
            <a:r>
              <a:rPr lang="en-US" sz="1200" dirty="0">
                <a:cs typeface="Times New Roman" pitchFamily="18" charset="0"/>
              </a:rPr>
              <a:t> </a:t>
            </a:r>
            <a:r>
              <a:rPr lang="en-US" sz="1200" dirty="0" err="1">
                <a:cs typeface="Times New Roman" pitchFamily="18" charset="0"/>
              </a:rPr>
              <a:t>Hereditária</a:t>
            </a:r>
            <a:r>
              <a:rPr lang="en-US" sz="1200" dirty="0">
                <a:cs typeface="Times New Roman" pitchFamily="18" charset="0"/>
              </a:rPr>
              <a:t> </a:t>
            </a:r>
            <a:r>
              <a:rPr lang="en-US" sz="1200" dirty="0" err="1">
                <a:cs typeface="Times New Roman" pitchFamily="18" charset="0"/>
              </a:rPr>
              <a:t>ao</a:t>
            </a:r>
            <a:r>
              <a:rPr lang="en-US" sz="1200" dirty="0">
                <a:cs typeface="Times New Roman" pitchFamily="18" charset="0"/>
              </a:rPr>
              <a:t> </a:t>
            </a:r>
            <a:r>
              <a:rPr lang="en-US" sz="1200" dirty="0" err="1">
                <a:cs typeface="Times New Roman" pitchFamily="18" charset="0"/>
              </a:rPr>
              <a:t>Câncer</a:t>
            </a:r>
            <a:r>
              <a:rPr lang="en-US" sz="1200" dirty="0">
                <a:cs typeface="Times New Roman" pitchFamily="18" charset="0"/>
              </a:rPr>
              <a:t> (SPHC) </a:t>
            </a:r>
            <a:r>
              <a:rPr lang="en-US" sz="1200" dirty="0" err="1">
                <a:cs typeface="Times New Roman" pitchFamily="18" charset="0"/>
              </a:rPr>
              <a:t>também</a:t>
            </a:r>
            <a:r>
              <a:rPr lang="en-US" sz="1200" dirty="0">
                <a:cs typeface="Times New Roman" pitchFamily="18" charset="0"/>
              </a:rPr>
              <a:t> </a:t>
            </a:r>
            <a:r>
              <a:rPr lang="en-US" sz="1200" dirty="0" err="1">
                <a:cs typeface="Times New Roman" pitchFamily="18" charset="0"/>
              </a:rPr>
              <a:t>apresentam</a:t>
            </a:r>
            <a:r>
              <a:rPr lang="en-US" sz="1200" dirty="0">
                <a:cs typeface="Times New Roman" pitchFamily="18" charset="0"/>
              </a:rPr>
              <a:t> MINAS. </a:t>
            </a:r>
            <a:r>
              <a:rPr lang="en-US" sz="1200" dirty="0" err="1">
                <a:cs typeface="Times New Roman" pitchFamily="18" charset="0"/>
              </a:rPr>
              <a:t>Apesar</a:t>
            </a:r>
            <a:r>
              <a:rPr lang="en-US" sz="1200" dirty="0">
                <a:cs typeface="Times New Roman" pitchFamily="18" charset="0"/>
              </a:rPr>
              <a:t> dos </a:t>
            </a:r>
            <a:r>
              <a:rPr lang="en-US" sz="1200" dirty="0" err="1">
                <a:cs typeface="Times New Roman" pitchFamily="18" charset="0"/>
              </a:rPr>
              <a:t>novos</a:t>
            </a:r>
            <a:r>
              <a:rPr lang="en-US" sz="1200" dirty="0">
                <a:cs typeface="Times New Roman" pitchFamily="18" charset="0"/>
              </a:rPr>
              <a:t> </a:t>
            </a:r>
            <a:r>
              <a:rPr lang="en-US" sz="1200" dirty="0" err="1">
                <a:cs typeface="Times New Roman" pitchFamily="18" charset="0"/>
              </a:rPr>
              <a:t>estudos</a:t>
            </a:r>
            <a:r>
              <a:rPr lang="en-US" sz="1200" dirty="0">
                <a:cs typeface="Times New Roman" pitchFamily="18" charset="0"/>
              </a:rPr>
              <a:t> </a:t>
            </a:r>
            <a:r>
              <a:rPr lang="en-US" sz="1200" dirty="0" err="1">
                <a:cs typeface="Times New Roman" pitchFamily="18" charset="0"/>
              </a:rPr>
              <a:t>na</a:t>
            </a:r>
            <a:r>
              <a:rPr lang="en-US" sz="1200" dirty="0">
                <a:cs typeface="Times New Roman" pitchFamily="18" charset="0"/>
              </a:rPr>
              <a:t> </a:t>
            </a:r>
            <a:r>
              <a:rPr lang="en-US" sz="1200" dirty="0" err="1">
                <a:cs typeface="Times New Roman" pitchFamily="18" charset="0"/>
              </a:rPr>
              <a:t>área</a:t>
            </a:r>
            <a:r>
              <a:rPr lang="en-US" sz="1200" dirty="0">
                <a:cs typeface="Times New Roman" pitchFamily="18" charset="0"/>
              </a:rPr>
              <a:t>, as </a:t>
            </a:r>
            <a:r>
              <a:rPr lang="en-US" sz="1200" dirty="0" err="1">
                <a:cs typeface="Times New Roman" pitchFamily="18" charset="0"/>
              </a:rPr>
              <a:t>implicações</a:t>
            </a:r>
            <a:r>
              <a:rPr lang="en-US" sz="1200" dirty="0">
                <a:cs typeface="Times New Roman" pitchFamily="18" charset="0"/>
              </a:rPr>
              <a:t> </a:t>
            </a:r>
            <a:r>
              <a:rPr lang="en-US" sz="1200" dirty="0" err="1">
                <a:cs typeface="Times New Roman" pitchFamily="18" charset="0"/>
              </a:rPr>
              <a:t>clínicas</a:t>
            </a:r>
            <a:r>
              <a:rPr lang="en-US" sz="1200" dirty="0">
                <a:cs typeface="Times New Roman" pitchFamily="18" charset="0"/>
              </a:rPr>
              <a:t> no </a:t>
            </a:r>
            <a:r>
              <a:rPr lang="en-US" sz="1200" dirty="0" err="1">
                <a:cs typeface="Times New Roman" pitchFamily="18" charset="0"/>
              </a:rPr>
              <a:t>fenótipo</a:t>
            </a:r>
            <a:r>
              <a:rPr lang="en-US" sz="1200" dirty="0">
                <a:cs typeface="Times New Roman" pitchFamily="18" charset="0"/>
              </a:rPr>
              <a:t> </a:t>
            </a:r>
            <a:r>
              <a:rPr lang="en-US" sz="1200" dirty="0" err="1">
                <a:cs typeface="Times New Roman" pitchFamily="18" charset="0"/>
              </a:rPr>
              <a:t>desses</a:t>
            </a:r>
            <a:r>
              <a:rPr lang="en-US" sz="1200" dirty="0">
                <a:cs typeface="Times New Roman" pitchFamily="18" charset="0"/>
              </a:rPr>
              <a:t> </a:t>
            </a:r>
            <a:r>
              <a:rPr lang="en-US" sz="1200" dirty="0" err="1">
                <a:cs typeface="Times New Roman" pitchFamily="18" charset="0"/>
              </a:rPr>
              <a:t>pacientes</a:t>
            </a:r>
            <a:r>
              <a:rPr lang="en-US" sz="1200" dirty="0">
                <a:cs typeface="Times New Roman" pitchFamily="18" charset="0"/>
              </a:rPr>
              <a:t> </a:t>
            </a:r>
            <a:r>
              <a:rPr lang="en-US" sz="1200" dirty="0" err="1">
                <a:cs typeface="Times New Roman" pitchFamily="18" charset="0"/>
              </a:rPr>
              <a:t>ainda</a:t>
            </a:r>
            <a:r>
              <a:rPr lang="en-US" sz="1200" dirty="0">
                <a:cs typeface="Times New Roman" pitchFamily="18" charset="0"/>
              </a:rPr>
              <a:t> é </a:t>
            </a:r>
            <a:r>
              <a:rPr lang="en-US" sz="1200" dirty="0" err="1">
                <a:cs typeface="Times New Roman" pitchFamily="18" charset="0"/>
              </a:rPr>
              <a:t>pouco</a:t>
            </a:r>
            <a:r>
              <a:rPr lang="en-US" sz="1200" dirty="0">
                <a:cs typeface="Times New Roman" pitchFamily="18" charset="0"/>
              </a:rPr>
              <a:t> </a:t>
            </a:r>
            <a:r>
              <a:rPr lang="en-US" sz="1200" dirty="0" err="1">
                <a:cs typeface="Times New Roman" pitchFamily="18" charset="0"/>
              </a:rPr>
              <a:t>conhecida</a:t>
            </a:r>
            <a:r>
              <a:rPr lang="en-US" sz="1200" dirty="0">
                <a:cs typeface="Times New Roman" pitchFamily="18" charset="0"/>
              </a:rPr>
              <a:t>. </a:t>
            </a:r>
            <a:endParaRPr lang="pt-BR" sz="1200" dirty="0">
              <a:cs typeface="Times New Roman" pitchFamily="18" charset="0"/>
            </a:endParaRPr>
          </a:p>
        </p:txBody>
      </p:sp>
      <p:sp>
        <p:nvSpPr>
          <p:cNvPr id="47" name="TextBox 17">
            <a:extLst>
              <a:ext uri="{FF2B5EF4-FFF2-40B4-BE49-F238E27FC236}">
                <a16:creationId xmlns:a16="http://schemas.microsoft.com/office/drawing/2014/main" id="{B6CA608A-2DC5-9041-9E97-EBBF8BECB85E}"/>
              </a:ext>
            </a:extLst>
          </p:cNvPr>
          <p:cNvSpPr txBox="1"/>
          <p:nvPr/>
        </p:nvSpPr>
        <p:spPr>
          <a:xfrm>
            <a:off x="486697" y="1353486"/>
            <a:ext cx="13568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Introdução</a:t>
            </a:r>
            <a:endParaRPr lang="pt-BR" sz="16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51" name="Retângulo 50"/>
          <p:cNvSpPr/>
          <p:nvPr/>
        </p:nvSpPr>
        <p:spPr>
          <a:xfrm>
            <a:off x="5196650" y="1657838"/>
            <a:ext cx="335111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200" dirty="0" err="1"/>
              <a:t>Observa</a:t>
            </a:r>
            <a:r>
              <a:rPr lang="en-US" sz="1200" dirty="0"/>
              <a:t>-se um </a:t>
            </a:r>
            <a:r>
              <a:rPr lang="en-US" sz="1200" dirty="0" err="1"/>
              <a:t>predomínio</a:t>
            </a:r>
            <a:r>
              <a:rPr lang="en-US" sz="1200" dirty="0"/>
              <a:t> de </a:t>
            </a:r>
            <a:r>
              <a:rPr lang="en-US" sz="1200" dirty="0" err="1"/>
              <a:t>pacientes</a:t>
            </a:r>
            <a:r>
              <a:rPr lang="en-US" sz="1200" dirty="0"/>
              <a:t> </a:t>
            </a:r>
            <a:r>
              <a:rPr lang="en-US" sz="1200" dirty="0" err="1"/>
              <a:t>mulheres</a:t>
            </a:r>
            <a:r>
              <a:rPr lang="en-US" sz="1200" dirty="0"/>
              <a:t> (28/34)  e com </a:t>
            </a:r>
            <a:r>
              <a:rPr lang="en-US" sz="1200" dirty="0" err="1"/>
              <a:t>histórico</a:t>
            </a:r>
            <a:r>
              <a:rPr lang="en-US" sz="1200" dirty="0"/>
              <a:t> de </a:t>
            </a:r>
            <a:r>
              <a:rPr lang="en-US" sz="1200" dirty="0" err="1"/>
              <a:t>câncer</a:t>
            </a:r>
            <a:r>
              <a:rPr lang="en-US" sz="1200" dirty="0"/>
              <a:t> de mama (20/28) e </a:t>
            </a:r>
            <a:r>
              <a:rPr lang="en-US" sz="1200" dirty="0" err="1"/>
              <a:t>prevalência</a:t>
            </a:r>
            <a:r>
              <a:rPr lang="en-US" sz="1200" dirty="0"/>
              <a:t> da </a:t>
            </a:r>
            <a:r>
              <a:rPr lang="en-US" sz="1200" dirty="0" err="1"/>
              <a:t>síndrome</a:t>
            </a:r>
            <a:r>
              <a:rPr lang="en-US" sz="1200" dirty="0"/>
              <a:t> de </a:t>
            </a:r>
            <a:r>
              <a:rPr lang="en-US" sz="1200" dirty="0" err="1"/>
              <a:t>câncer</a:t>
            </a:r>
            <a:r>
              <a:rPr lang="en-US" sz="1200" dirty="0"/>
              <a:t> de mama e </a:t>
            </a:r>
            <a:r>
              <a:rPr lang="en-US" sz="1200" dirty="0" err="1"/>
              <a:t>ovário</a:t>
            </a:r>
            <a:r>
              <a:rPr lang="en-US" sz="1200" dirty="0"/>
              <a:t> </a:t>
            </a:r>
            <a:r>
              <a:rPr lang="en-US" sz="1200" dirty="0" err="1"/>
              <a:t>hereditários</a:t>
            </a:r>
            <a:r>
              <a:rPr lang="en-US" sz="1200" dirty="0"/>
              <a:t> (HBOC). No </a:t>
            </a:r>
            <a:r>
              <a:rPr lang="en-US" sz="1200" b="1" dirty="0" err="1"/>
              <a:t>gráfico</a:t>
            </a:r>
            <a:r>
              <a:rPr lang="en-US" sz="1200" b="1" dirty="0"/>
              <a:t> 1</a:t>
            </a:r>
            <a:r>
              <a:rPr lang="en-US" sz="1200" dirty="0"/>
              <a:t> </a:t>
            </a:r>
            <a:r>
              <a:rPr lang="en-US" sz="1200" dirty="0" err="1"/>
              <a:t>estão</a:t>
            </a:r>
            <a:r>
              <a:rPr lang="en-US" sz="1200" dirty="0"/>
              <a:t> </a:t>
            </a:r>
            <a:r>
              <a:rPr lang="en-US" sz="1200" dirty="0" err="1"/>
              <a:t>representados</a:t>
            </a:r>
            <a:r>
              <a:rPr lang="en-US" sz="1200" dirty="0"/>
              <a:t> </a:t>
            </a:r>
            <a:r>
              <a:rPr lang="en-US" sz="1200" dirty="0" err="1"/>
              <a:t>os</a:t>
            </a:r>
            <a:r>
              <a:rPr lang="en-US" sz="1200" dirty="0"/>
              <a:t> genes com o </a:t>
            </a:r>
            <a:r>
              <a:rPr lang="en-US" sz="1200" dirty="0" err="1"/>
              <a:t>maior</a:t>
            </a:r>
            <a:r>
              <a:rPr lang="en-US" sz="1200" dirty="0"/>
              <a:t> </a:t>
            </a:r>
            <a:r>
              <a:rPr lang="en-US" sz="1200" dirty="0" err="1"/>
              <a:t>número</a:t>
            </a:r>
            <a:r>
              <a:rPr lang="en-US" sz="1200" dirty="0"/>
              <a:t> de </a:t>
            </a:r>
            <a:r>
              <a:rPr lang="en-US" sz="1200" dirty="0" err="1"/>
              <a:t>pacientes</a:t>
            </a:r>
            <a:r>
              <a:rPr lang="en-US" sz="1200" dirty="0"/>
              <a:t> </a:t>
            </a:r>
            <a:r>
              <a:rPr lang="en-US" sz="1200" dirty="0" err="1"/>
              <a:t>identificados</a:t>
            </a:r>
            <a:r>
              <a:rPr lang="en-US" sz="1200" dirty="0"/>
              <a:t>. No </a:t>
            </a:r>
            <a:r>
              <a:rPr lang="en-US" sz="1200" b="1" dirty="0" err="1"/>
              <a:t>diagrama</a:t>
            </a:r>
            <a:r>
              <a:rPr lang="en-US" sz="1200" b="1" dirty="0"/>
              <a:t> 1</a:t>
            </a:r>
            <a:r>
              <a:rPr lang="en-US" sz="1200" dirty="0"/>
              <a:t> </a:t>
            </a:r>
            <a:r>
              <a:rPr lang="en-US" sz="1200" dirty="0" err="1"/>
              <a:t>estão</a:t>
            </a:r>
            <a:r>
              <a:rPr lang="en-US" sz="1200" dirty="0"/>
              <a:t> </a:t>
            </a:r>
            <a:r>
              <a:rPr lang="en-US" sz="1200" dirty="0" err="1"/>
              <a:t>representados</a:t>
            </a:r>
            <a:r>
              <a:rPr lang="en-US" sz="1200" dirty="0"/>
              <a:t> </a:t>
            </a:r>
            <a:r>
              <a:rPr lang="en-US" sz="1200" dirty="0" err="1"/>
              <a:t>os</a:t>
            </a:r>
            <a:r>
              <a:rPr lang="en-US" sz="1200" dirty="0"/>
              <a:t> </a:t>
            </a:r>
            <a:r>
              <a:rPr lang="en-US" sz="1200" dirty="0" err="1"/>
              <a:t>fenótipos</a:t>
            </a:r>
            <a:r>
              <a:rPr lang="en-US" sz="1200" dirty="0"/>
              <a:t> </a:t>
            </a:r>
            <a:r>
              <a:rPr lang="en-US" sz="1200" dirty="0" err="1"/>
              <a:t>clínicos</a:t>
            </a:r>
            <a:r>
              <a:rPr lang="en-US" sz="1200" dirty="0"/>
              <a:t> </a:t>
            </a:r>
            <a:r>
              <a:rPr lang="en-US" sz="1200" dirty="0" err="1"/>
              <a:t>encontrados</a:t>
            </a:r>
            <a:r>
              <a:rPr lang="en-US" sz="1200" dirty="0"/>
              <a:t>. </a:t>
            </a:r>
            <a:endParaRPr lang="pt-BR" sz="1200" b="1" dirty="0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84865" y="3248843"/>
            <a:ext cx="3043400" cy="917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F6983365-C20A-AFD3-9C18-675191E3C014}"/>
              </a:ext>
            </a:extLst>
          </p:cNvPr>
          <p:cNvSpPr txBox="1"/>
          <p:nvPr/>
        </p:nvSpPr>
        <p:spPr>
          <a:xfrm>
            <a:off x="347113" y="3690097"/>
            <a:ext cx="463763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1200" dirty="0"/>
              <a:t>Descrever as características clínicas de pacientes/famílias com MINAS e avaliar características moleculares dos tumores desses indivíduos, buscando definir relações de etiologia entre variantes e tumores.</a:t>
            </a:r>
          </a:p>
        </p:txBody>
      </p:sp>
      <p:sp>
        <p:nvSpPr>
          <p:cNvPr id="4" name="Rounded Rectangle 25">
            <a:extLst>
              <a:ext uri="{FF2B5EF4-FFF2-40B4-BE49-F238E27FC236}">
                <a16:creationId xmlns:a16="http://schemas.microsoft.com/office/drawing/2014/main" id="{D8D95707-F0B8-6801-F363-D3022EAB50DE}"/>
              </a:ext>
            </a:extLst>
          </p:cNvPr>
          <p:cNvSpPr/>
          <p:nvPr/>
        </p:nvSpPr>
        <p:spPr>
          <a:xfrm>
            <a:off x="444099" y="3417649"/>
            <a:ext cx="1460199" cy="235974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200"/>
          </a:p>
        </p:txBody>
      </p:sp>
      <p:sp>
        <p:nvSpPr>
          <p:cNvPr id="5" name="TextBox 17">
            <a:extLst>
              <a:ext uri="{FF2B5EF4-FFF2-40B4-BE49-F238E27FC236}">
                <a16:creationId xmlns:a16="http://schemas.microsoft.com/office/drawing/2014/main" id="{90D5B9DB-B674-7931-AFC8-498F8251B7B2}"/>
              </a:ext>
            </a:extLst>
          </p:cNvPr>
          <p:cNvSpPr txBox="1"/>
          <p:nvPr/>
        </p:nvSpPr>
        <p:spPr>
          <a:xfrm>
            <a:off x="458956" y="3384259"/>
            <a:ext cx="13568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Objetivos</a:t>
            </a:r>
            <a:endParaRPr lang="pt-BR" sz="16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6" name="Rounded Rectangle 25">
            <a:extLst>
              <a:ext uri="{FF2B5EF4-FFF2-40B4-BE49-F238E27FC236}">
                <a16:creationId xmlns:a16="http://schemas.microsoft.com/office/drawing/2014/main" id="{9E5EB05E-F894-ED0D-AE25-EC7A9C73E7DF}"/>
              </a:ext>
            </a:extLst>
          </p:cNvPr>
          <p:cNvSpPr/>
          <p:nvPr/>
        </p:nvSpPr>
        <p:spPr>
          <a:xfrm>
            <a:off x="444099" y="4444204"/>
            <a:ext cx="1460199" cy="235974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200"/>
          </a:p>
        </p:txBody>
      </p:sp>
      <p:sp>
        <p:nvSpPr>
          <p:cNvPr id="7" name="TextBox 17">
            <a:extLst>
              <a:ext uri="{FF2B5EF4-FFF2-40B4-BE49-F238E27FC236}">
                <a16:creationId xmlns:a16="http://schemas.microsoft.com/office/drawing/2014/main" id="{1853182F-FA02-5BC5-27A5-839E82D19766}"/>
              </a:ext>
            </a:extLst>
          </p:cNvPr>
          <p:cNvSpPr txBox="1"/>
          <p:nvPr/>
        </p:nvSpPr>
        <p:spPr>
          <a:xfrm>
            <a:off x="429460" y="4410814"/>
            <a:ext cx="13568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Métodos</a:t>
            </a:r>
            <a:endParaRPr lang="pt-BR" sz="16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0" name="Rounded Rectangle 25">
            <a:extLst>
              <a:ext uri="{FF2B5EF4-FFF2-40B4-BE49-F238E27FC236}">
                <a16:creationId xmlns:a16="http://schemas.microsoft.com/office/drawing/2014/main" id="{AE0E81FF-6114-B8FB-D105-336BCD32E119}"/>
              </a:ext>
            </a:extLst>
          </p:cNvPr>
          <p:cNvSpPr/>
          <p:nvPr/>
        </p:nvSpPr>
        <p:spPr>
          <a:xfrm>
            <a:off x="5242005" y="1326038"/>
            <a:ext cx="1460199" cy="235974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200"/>
          </a:p>
        </p:txBody>
      </p:sp>
      <p:sp>
        <p:nvSpPr>
          <p:cNvPr id="11" name="TextBox 17">
            <a:extLst>
              <a:ext uri="{FF2B5EF4-FFF2-40B4-BE49-F238E27FC236}">
                <a16:creationId xmlns:a16="http://schemas.microsoft.com/office/drawing/2014/main" id="{43D327A8-51CD-7E95-7055-8104FC8E3999}"/>
              </a:ext>
            </a:extLst>
          </p:cNvPr>
          <p:cNvSpPr txBox="1"/>
          <p:nvPr/>
        </p:nvSpPr>
        <p:spPr>
          <a:xfrm>
            <a:off x="5227366" y="1292648"/>
            <a:ext cx="1356851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3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Resultados</a:t>
            </a:r>
          </a:p>
        </p:txBody>
      </p:sp>
      <p:pic>
        <p:nvPicPr>
          <p:cNvPr id="14" name="Imagem 13">
            <a:extLst>
              <a:ext uri="{FF2B5EF4-FFF2-40B4-BE49-F238E27FC236}">
                <a16:creationId xmlns:a16="http://schemas.microsoft.com/office/drawing/2014/main" id="{DCD7EE77-75F5-F828-8535-8C70A4442C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9953" y="4841597"/>
            <a:ext cx="4827311" cy="1482491"/>
          </a:xfrm>
          <a:prstGeom prst="rect">
            <a:avLst/>
          </a:prstGeom>
        </p:spPr>
      </p:pic>
      <p:sp>
        <p:nvSpPr>
          <p:cNvPr id="15" name="CaixaDeTexto 14">
            <a:extLst>
              <a:ext uri="{FF2B5EF4-FFF2-40B4-BE49-F238E27FC236}">
                <a16:creationId xmlns:a16="http://schemas.microsoft.com/office/drawing/2014/main" id="{CFEEBC1F-DB6D-13CC-3806-F075D5752E10}"/>
              </a:ext>
            </a:extLst>
          </p:cNvPr>
          <p:cNvSpPr txBox="1"/>
          <p:nvPr/>
        </p:nvSpPr>
        <p:spPr>
          <a:xfrm>
            <a:off x="5221481" y="4189048"/>
            <a:ext cx="322339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50" b="1" dirty="0"/>
              <a:t>Gráfico 1</a:t>
            </a:r>
            <a:r>
              <a:rPr lang="pt-BR" sz="1050" dirty="0"/>
              <a:t>: Genes mais prevalentes encontrados </a:t>
            </a:r>
          </a:p>
        </p:txBody>
      </p:sp>
      <p:sp>
        <p:nvSpPr>
          <p:cNvPr id="17" name="Rounded Rectangle 25">
            <a:extLst>
              <a:ext uri="{FF2B5EF4-FFF2-40B4-BE49-F238E27FC236}">
                <a16:creationId xmlns:a16="http://schemas.microsoft.com/office/drawing/2014/main" id="{8D0AB324-438D-6B7A-B06F-D162BE3E820F}"/>
              </a:ext>
            </a:extLst>
          </p:cNvPr>
          <p:cNvSpPr/>
          <p:nvPr/>
        </p:nvSpPr>
        <p:spPr>
          <a:xfrm>
            <a:off x="5432213" y="5688740"/>
            <a:ext cx="1460199" cy="235974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20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EF30E82-B7B7-6437-2CD6-BDC67B61AE25}"/>
              </a:ext>
            </a:extLst>
          </p:cNvPr>
          <p:cNvSpPr txBox="1"/>
          <p:nvPr/>
        </p:nvSpPr>
        <p:spPr>
          <a:xfrm>
            <a:off x="5417574" y="5662970"/>
            <a:ext cx="1356851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3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Conclusões</a:t>
            </a:r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2BABE09E-5AFA-998A-8B51-1969351EE7A2}"/>
              </a:ext>
            </a:extLst>
          </p:cNvPr>
          <p:cNvSpPr txBox="1"/>
          <p:nvPr/>
        </p:nvSpPr>
        <p:spPr>
          <a:xfrm>
            <a:off x="5373463" y="6005953"/>
            <a:ext cx="647153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pt-BR" sz="1200" dirty="0"/>
              <a:t>17% dos pacientes com MINAS apresentam alterações em 2 genes dominantes de alta </a:t>
            </a:r>
            <a:r>
              <a:rPr lang="pt-BR" sz="1200" dirty="0" err="1"/>
              <a:t>penetrância</a:t>
            </a:r>
            <a:r>
              <a:rPr lang="pt-BR" sz="1200" dirty="0"/>
              <a:t>, a maioria associados a síndrome de HBOC;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pt-BR" sz="1200" dirty="0"/>
              <a:t>O fenótipo clínico na maioria dos pacientes é relacionado ao gene de maior </a:t>
            </a:r>
            <a:r>
              <a:rPr lang="pt-BR" sz="1200" dirty="0" err="1"/>
              <a:t>penetrância</a:t>
            </a:r>
            <a:r>
              <a:rPr lang="pt-BR" sz="1200" dirty="0"/>
              <a:t>.</a:t>
            </a:r>
          </a:p>
        </p:txBody>
      </p:sp>
      <p:pic>
        <p:nvPicPr>
          <p:cNvPr id="2" name="Imagem 1" descr="Linha do tempo&#10;&#10;Descrição gerada automaticamente">
            <a:extLst>
              <a:ext uri="{FF2B5EF4-FFF2-40B4-BE49-F238E27FC236}">
                <a16:creationId xmlns:a16="http://schemas.microsoft.com/office/drawing/2014/main" id="{9049F4A1-DF63-DC50-3711-0E7D821FEC0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2019" y="1582115"/>
            <a:ext cx="3359132" cy="2549085"/>
          </a:xfrm>
          <a:prstGeom prst="rect">
            <a:avLst/>
          </a:prstGeom>
        </p:spPr>
      </p:pic>
      <p:sp>
        <p:nvSpPr>
          <p:cNvPr id="20" name="CaixaDeTexto 19">
            <a:extLst>
              <a:ext uri="{FF2B5EF4-FFF2-40B4-BE49-F238E27FC236}">
                <a16:creationId xmlns:a16="http://schemas.microsoft.com/office/drawing/2014/main" id="{5773AFBB-E9DA-044E-7E6D-7A43398A3BC4}"/>
              </a:ext>
            </a:extLst>
          </p:cNvPr>
          <p:cNvSpPr txBox="1"/>
          <p:nvPr/>
        </p:nvSpPr>
        <p:spPr>
          <a:xfrm>
            <a:off x="347004" y="6294277"/>
            <a:ext cx="322339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50" b="1" dirty="0"/>
              <a:t>Figura 1: </a:t>
            </a:r>
            <a:r>
              <a:rPr lang="pt-BR" sz="1050" dirty="0"/>
              <a:t>Delineamento do estudo</a:t>
            </a: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F73119F1-E7F6-EBFC-D780-A59769E2438C}"/>
              </a:ext>
            </a:extLst>
          </p:cNvPr>
          <p:cNvSpPr txBox="1"/>
          <p:nvPr/>
        </p:nvSpPr>
        <p:spPr>
          <a:xfrm>
            <a:off x="8569234" y="4041643"/>
            <a:ext cx="3359131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050" b="1" dirty="0"/>
              <a:t>Diagrama 1: </a:t>
            </a:r>
            <a:r>
              <a:rPr lang="pt-BR" sz="1050" dirty="0"/>
              <a:t>Diagrama tipo aluvial que representa a combinação de genes de cada paciente e o fenótipo clínico correspondente </a:t>
            </a:r>
          </a:p>
        </p:txBody>
      </p:sp>
    </p:spTree>
    <p:extLst>
      <p:ext uri="{BB962C8B-B14F-4D97-AF65-F5344CB8AC3E}">
        <p14:creationId xmlns:p14="http://schemas.microsoft.com/office/powerpoint/2010/main" val="3422007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</TotalTime>
  <Words>381</Words>
  <Application>Microsoft Office PowerPoint</Application>
  <PresentationFormat>Widescreen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Sophia Mascagni</dc:creator>
  <cp:lastModifiedBy>Sophia Mascagni</cp:lastModifiedBy>
  <cp:revision>5</cp:revision>
  <dcterms:created xsi:type="dcterms:W3CDTF">2023-01-12T22:52:44Z</dcterms:created>
  <dcterms:modified xsi:type="dcterms:W3CDTF">2023-01-17T21:13:31Z</dcterms:modified>
</cp:coreProperties>
</file>