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374129" y="2068829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8"/>
                </a:lnTo>
                <a:lnTo>
                  <a:pt x="0" y="402590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8" y="483108"/>
                </a:lnTo>
                <a:lnTo>
                  <a:pt x="5184902" y="483108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90"/>
                </a:lnTo>
                <a:lnTo>
                  <a:pt x="5265420" y="80518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374129" y="2068829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8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8"/>
                </a:lnTo>
                <a:lnTo>
                  <a:pt x="5265420" y="402590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8"/>
                </a:lnTo>
                <a:lnTo>
                  <a:pt x="80518" y="483108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90"/>
                </a:lnTo>
                <a:lnTo>
                  <a:pt x="0" y="8051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336029" y="5240273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5184902" y="0"/>
                </a:moveTo>
                <a:lnTo>
                  <a:pt x="80518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7"/>
                </a:lnTo>
                <a:lnTo>
                  <a:pt x="0" y="402589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8" y="483108"/>
                </a:lnTo>
                <a:lnTo>
                  <a:pt x="5184902" y="483108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20" y="402589"/>
                </a:lnTo>
                <a:lnTo>
                  <a:pt x="5265420" y="80517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336029" y="5240273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20" h="483235">
                <a:moveTo>
                  <a:pt x="0" y="80517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20" y="80517"/>
                </a:lnTo>
                <a:lnTo>
                  <a:pt x="5265420" y="402589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8"/>
                </a:lnTo>
                <a:lnTo>
                  <a:pt x="80518" y="483108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89"/>
                </a:lnTo>
                <a:lnTo>
                  <a:pt x="0" y="80517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://www.recima21.com.br/index.php/recima21/article/view/309" TargetMode="External"/><Relationship Id="rId5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25400" y="937625"/>
            <a:ext cx="17012920" cy="73660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756920">
              <a:lnSpc>
                <a:spcPct val="100000"/>
              </a:lnSpc>
              <a:spcBef>
                <a:spcPts val="245"/>
              </a:spcBef>
            </a:pPr>
            <a:r>
              <a:rPr dirty="0" sz="2000" spc="-30" b="1">
                <a:solidFill>
                  <a:srgbClr val="FFFFFF"/>
                </a:solidFill>
                <a:latin typeface="Arial"/>
                <a:cs typeface="Arial"/>
              </a:rPr>
              <a:t>AVALIAÇÃO</a:t>
            </a:r>
            <a:r>
              <a:rPr dirty="0" sz="20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 i="1">
                <a:solidFill>
                  <a:srgbClr val="FFFFFF"/>
                </a:solidFill>
                <a:latin typeface="Arial"/>
                <a:cs typeface="Arial"/>
              </a:rPr>
              <a:t>DISTRESS</a:t>
            </a:r>
            <a:r>
              <a:rPr dirty="0" sz="2000" spc="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PACIENTES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ONCOLÓGICOS</a:t>
            </a:r>
            <a:r>
              <a:rPr dirty="0" sz="2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SUBMETIDOS</a:t>
            </a:r>
            <a:r>
              <a:rPr dirty="0" sz="20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AO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30" b="1">
                <a:solidFill>
                  <a:srgbClr val="FFFFFF"/>
                </a:solidFill>
                <a:latin typeface="Arial"/>
                <a:cs typeface="Arial"/>
              </a:rPr>
              <a:t>TRATAMENTO</a:t>
            </a:r>
            <a:r>
              <a:rPr dirty="0" sz="20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QUIMIOTERÁPICO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170"/>
              </a:spcBef>
            </a:pPr>
            <a:r>
              <a:rPr dirty="0" baseline="15277" sz="3000" spc="-172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2400" spc="-114">
                <a:latin typeface="Arial MT"/>
                <a:cs typeface="Arial MT"/>
              </a:rPr>
              <a:t>S.S.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Reis;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L.O.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Blanc;</a:t>
            </a:r>
            <a:r>
              <a:rPr dirty="0" sz="2400" spc="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L.H.T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 spc="-5">
                <a:latin typeface="Arial MT"/>
                <a:cs typeface="Arial MT"/>
              </a:rPr>
              <a:t>Leite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227808" y="86880"/>
            <a:ext cx="3060700" cy="1719580"/>
            <a:chOff x="15227808" y="86880"/>
            <a:chExt cx="3060700" cy="1719580"/>
          </a:xfrm>
        </p:grpSpPr>
        <p:sp>
          <p:nvSpPr>
            <p:cNvPr id="4" name="object 4"/>
            <p:cNvSpPr/>
            <p:nvPr/>
          </p:nvSpPr>
          <p:spPr>
            <a:xfrm>
              <a:off x="16962120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5227808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56408" y="86880"/>
              <a:ext cx="2622042" cy="48385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52648" y="345960"/>
              <a:ext cx="1770125" cy="48385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480817" y="2104135"/>
            <a:ext cx="72275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32170" algn="l"/>
              </a:tabLst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INTRO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z="2000" spc="15" b="1">
                <a:solidFill>
                  <a:srgbClr val="FFFFFF"/>
                </a:solidFill>
                <a:latin typeface="Arial"/>
                <a:cs typeface="Arial"/>
              </a:rPr>
              <a:t>Ç</a:t>
            </a:r>
            <a:r>
              <a:rPr dirty="0" sz="2000" spc="5" b="1">
                <a:solidFill>
                  <a:srgbClr val="FFFFFF"/>
                </a:solidFill>
                <a:latin typeface="Arial"/>
                <a:cs typeface="Arial"/>
              </a:rPr>
              <a:t>Ã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baseline="2777" sz="3000" b="1">
                <a:solidFill>
                  <a:srgbClr val="FFFFFF"/>
                </a:solidFill>
                <a:latin typeface="Arial"/>
                <a:cs typeface="Arial"/>
              </a:rPr>
              <a:t>MÉ</a:t>
            </a:r>
            <a:r>
              <a:rPr dirty="0" baseline="2777" sz="3000" spc="-67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baseline="2777" sz="3000" b="1">
                <a:solidFill>
                  <a:srgbClr val="FFFFFF"/>
                </a:solidFill>
                <a:latin typeface="Arial"/>
                <a:cs typeface="Arial"/>
              </a:rPr>
              <a:t>ODOS</a:t>
            </a:r>
            <a:endParaRPr baseline="2777"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2619" y="2630550"/>
            <a:ext cx="5313045" cy="44748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88900" marR="812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 MT"/>
                <a:cs typeface="Arial MT"/>
              </a:rPr>
              <a:t>O câncer é </a:t>
            </a:r>
            <a:r>
              <a:rPr dirty="0" sz="1600">
                <a:latin typeface="Arial MT"/>
                <a:cs typeface="Arial MT"/>
              </a:rPr>
              <a:t>uma </a:t>
            </a:r>
            <a:r>
              <a:rPr dirty="0" sz="1600" spc="-5">
                <a:latin typeface="Arial MT"/>
                <a:cs typeface="Arial MT"/>
              </a:rPr>
              <a:t>doença crônica, não transmissível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segundo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Instituto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Nacional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Câncer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(INCA),</a:t>
            </a:r>
            <a:r>
              <a:rPr dirty="0" sz="1600">
                <a:latin typeface="Arial MT"/>
                <a:cs typeface="Arial MT"/>
              </a:rPr>
              <a:t> para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2020-2022</a:t>
            </a:r>
            <a:r>
              <a:rPr dirty="0" sz="1600" spc="1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estima-se</a:t>
            </a:r>
            <a:r>
              <a:rPr dirty="0" sz="1600" spc="14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 spc="1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ocorrência</a:t>
            </a:r>
            <a:r>
              <a:rPr dirty="0" sz="1600" spc="1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1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aproximadamente</a:t>
            </a:r>
            <a:endParaRPr sz="1600">
              <a:latin typeface="Arial MT"/>
              <a:cs typeface="Arial MT"/>
            </a:endParaRPr>
          </a:p>
          <a:p>
            <a:pPr algn="just" marL="88900">
              <a:lnSpc>
                <a:spcPts val="2150"/>
              </a:lnSpc>
            </a:pPr>
            <a:r>
              <a:rPr dirty="0" sz="1600" spc="-10">
                <a:latin typeface="Arial MT"/>
                <a:cs typeface="Arial MT"/>
              </a:rPr>
              <a:t>625.000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novos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casos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Brasil,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cada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baseline="25462" sz="1800" spc="-7">
                <a:latin typeface="Arial MT"/>
                <a:cs typeface="Arial MT"/>
              </a:rPr>
              <a:t>(1)</a:t>
            </a:r>
            <a:r>
              <a:rPr dirty="0" sz="1800" spc="-5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  <a:p>
            <a:pPr algn="just" marL="88900" marR="80010">
              <a:lnSpc>
                <a:spcPct val="100000"/>
              </a:lnSpc>
              <a:spcBef>
                <a:spcPts val="10"/>
              </a:spcBef>
            </a:pPr>
            <a:r>
              <a:rPr dirty="0" sz="1600" spc="-10">
                <a:latin typeface="Arial MT"/>
                <a:cs typeface="Arial MT"/>
              </a:rPr>
              <a:t>No</a:t>
            </a:r>
            <a:r>
              <a:rPr dirty="0" sz="1600" spc="-5">
                <a:latin typeface="Arial MT"/>
                <a:cs typeface="Arial MT"/>
              </a:rPr>
              <a:t> caso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pacientes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fazem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tratamento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câncer,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essa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relação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tratamento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quimioterápico,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efeitos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colaterais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ou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procedimentos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internações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prolongadas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ambiente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hospitalar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fazem</a:t>
            </a:r>
            <a:r>
              <a:rPr dirty="0" sz="1600" spc="4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com</a:t>
            </a:r>
            <a:r>
              <a:rPr dirty="0" sz="1600" spc="44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essa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população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passe</a:t>
            </a:r>
            <a:r>
              <a:rPr dirty="0" sz="1600">
                <a:latin typeface="Arial MT"/>
                <a:cs typeface="Arial MT"/>
              </a:rPr>
              <a:t> por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altos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níveis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sofrimento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emocional.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termo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 i="1">
                <a:latin typeface="Arial"/>
                <a:cs typeface="Arial"/>
              </a:rPr>
              <a:t>distress</a:t>
            </a:r>
            <a:r>
              <a:rPr dirty="0" sz="1600" i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foi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atribuído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este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sofrimento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2004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órgão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saúde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pública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Governo Federal Canadense, apontou o </a:t>
            </a:r>
            <a:r>
              <a:rPr dirty="0" sz="1600" spc="-5" i="1">
                <a:latin typeface="Arial"/>
                <a:cs typeface="Arial"/>
              </a:rPr>
              <a:t>distress </a:t>
            </a:r>
            <a:r>
              <a:rPr dirty="0" sz="1600" spc="-5">
                <a:latin typeface="Arial MT"/>
                <a:cs typeface="Arial MT"/>
              </a:rPr>
              <a:t>como o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sexto sinal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vital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 oncologia. </a:t>
            </a:r>
            <a:r>
              <a:rPr dirty="0" sz="1600" spc="-10">
                <a:latin typeface="Arial MT"/>
                <a:cs typeface="Arial MT"/>
              </a:rPr>
              <a:t>Nesse</a:t>
            </a:r>
            <a:r>
              <a:rPr dirty="0" sz="1600" spc="4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contexto,</a:t>
            </a:r>
            <a:r>
              <a:rPr dirty="0" sz="1600" spc="434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avaliar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 emoções dos pacientes torna-se fundamental para a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qualidade assistencial, além de minimizar o sofrimento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 decorrência do diagnóstico. A partir </a:t>
            </a:r>
            <a:r>
              <a:rPr dirty="0" sz="1600">
                <a:latin typeface="Arial MT"/>
                <a:cs typeface="Arial MT"/>
              </a:rPr>
              <a:t>daí, </a:t>
            </a:r>
            <a:r>
              <a:rPr dirty="0" sz="1600" spc="-5">
                <a:latin typeface="Arial MT"/>
                <a:cs typeface="Arial MT"/>
              </a:rPr>
              <a:t>objetivou-se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avaliar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emoções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acometem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pacientes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tratamento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câncer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baseline="25462" sz="1800" spc="-7">
                <a:latin typeface="Arial MT"/>
                <a:cs typeface="Arial MT"/>
              </a:rPr>
              <a:t>(2)</a:t>
            </a:r>
            <a:r>
              <a:rPr dirty="0" sz="1800" spc="-5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66764" y="2677744"/>
            <a:ext cx="5279390" cy="2464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 MT"/>
                <a:cs typeface="Arial MT"/>
              </a:rPr>
              <a:t>Trata-se</a:t>
            </a:r>
            <a:r>
              <a:rPr dirty="0" sz="1600" spc="-5">
                <a:latin typeface="Arial MT"/>
                <a:cs typeface="Arial MT"/>
              </a:rPr>
              <a:t> 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um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estudo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descritivo,</a:t>
            </a:r>
            <a:r>
              <a:rPr dirty="0" sz="1600" spc="434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transversal,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retrospectivo de caráter qualitativo, com </a:t>
            </a:r>
            <a:r>
              <a:rPr dirty="0" sz="1600">
                <a:latin typeface="Arial MT"/>
                <a:cs typeface="Arial MT"/>
              </a:rPr>
              <a:t>uma amostra </a:t>
            </a:r>
            <a:r>
              <a:rPr dirty="0" sz="1600" spc="-5">
                <a:latin typeface="Arial MT"/>
                <a:cs typeface="Arial MT"/>
              </a:rPr>
              <a:t>de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220 pacientes adultos </a:t>
            </a:r>
            <a:r>
              <a:rPr dirty="0" sz="1600" spc="-10">
                <a:latin typeface="Arial MT"/>
                <a:cs typeface="Arial MT"/>
              </a:rPr>
              <a:t>oncológicos </a:t>
            </a:r>
            <a:r>
              <a:rPr dirty="0" sz="1600" spc="-5">
                <a:latin typeface="Arial MT"/>
                <a:cs typeface="Arial MT"/>
              </a:rPr>
              <a:t>de um Câncer </a:t>
            </a:r>
            <a:r>
              <a:rPr dirty="0" sz="1600" spc="-15">
                <a:latin typeface="Arial MT"/>
                <a:cs typeface="Arial MT"/>
              </a:rPr>
              <a:t>Center, 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localizado na cidade de São Paulo. A coleta de dados foi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realizada nos meses de Julho e Agosto de 2022, </a:t>
            </a:r>
            <a:r>
              <a:rPr dirty="0" sz="1600">
                <a:latin typeface="Arial MT"/>
                <a:cs typeface="Arial MT"/>
              </a:rPr>
              <a:t>de </a:t>
            </a:r>
            <a:r>
              <a:rPr dirty="0" sz="1600" spc="-5">
                <a:latin typeface="Arial MT"/>
                <a:cs typeface="Arial MT"/>
              </a:rPr>
              <a:t>forma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individualizada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através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analise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prontuários,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registros das avaliações das emoções dos pacientes em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tratamento em 2021. Esse projeto foi aprovado no Comitê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 Ética </a:t>
            </a:r>
            <a:r>
              <a:rPr dirty="0" sz="1600" spc="-10">
                <a:latin typeface="Arial MT"/>
                <a:cs typeface="Arial MT"/>
              </a:rPr>
              <a:t>pelo </a:t>
            </a:r>
            <a:r>
              <a:rPr dirty="0" sz="1600" spc="-5">
                <a:latin typeface="Arial MT"/>
                <a:cs typeface="Arial MT"/>
              </a:rPr>
              <a:t>seguinte número de protocolo 3190/22 e </a:t>
            </a:r>
            <a:r>
              <a:rPr dirty="0" sz="1600">
                <a:latin typeface="Arial MT"/>
                <a:cs typeface="Arial MT"/>
              </a:rPr>
              <a:t> CAAE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55900222.0.0000.5432.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12048" y="5307329"/>
            <a:ext cx="174307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30" b="1">
                <a:solidFill>
                  <a:srgbClr val="FFFFFF"/>
                </a:solidFill>
                <a:latin typeface="Arial"/>
                <a:cs typeface="Arial"/>
              </a:rPr>
              <a:t>RESULTADOS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28409" y="5836213"/>
            <a:ext cx="5095875" cy="89916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655"/>
              </a:spcBef>
            </a:pP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média 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idade dos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pacientes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era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61,5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anos.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600" spc="-25" b="1">
                <a:latin typeface="Arial"/>
                <a:cs typeface="Arial"/>
              </a:rPr>
              <a:t>Tabela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1:</a:t>
            </a:r>
            <a:r>
              <a:rPr dirty="0" sz="1600" spc="-4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Amostra</a:t>
            </a:r>
            <a:r>
              <a:rPr dirty="0" sz="1600" spc="6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percentual</a:t>
            </a:r>
            <a:r>
              <a:rPr dirty="0" sz="1600" spc="2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descritiva</a:t>
            </a:r>
            <a:r>
              <a:rPr dirty="0" sz="1600" spc="6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do</a:t>
            </a:r>
            <a:r>
              <a:rPr dirty="0" sz="160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sexo dos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pacientes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e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do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spc="-5" b="1" i="1">
                <a:latin typeface="Arial"/>
                <a:cs typeface="Arial"/>
              </a:rPr>
              <a:t>score </a:t>
            </a:r>
            <a:r>
              <a:rPr dirty="0" sz="1600" spc="-5" b="1">
                <a:latin typeface="Arial"/>
                <a:cs typeface="Arial"/>
              </a:rPr>
              <a:t>de</a:t>
            </a:r>
            <a:r>
              <a:rPr dirty="0" sz="1600" b="1">
                <a:latin typeface="Arial"/>
                <a:cs typeface="Arial"/>
              </a:rPr>
              <a:t> </a:t>
            </a:r>
            <a:r>
              <a:rPr dirty="0" sz="1600" spc="-5" b="1" i="1">
                <a:latin typeface="Arial"/>
                <a:cs typeface="Arial"/>
              </a:rPr>
              <a:t>distress</a:t>
            </a:r>
            <a:r>
              <a:rPr dirty="0" sz="1600" spc="-5" b="1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92406" y="5151501"/>
            <a:ext cx="5584190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 MT"/>
                <a:cs typeface="Arial MT"/>
              </a:rPr>
              <a:t>Conclui-se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avaliar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nível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 i="1">
                <a:latin typeface="Arial"/>
                <a:cs typeface="Arial"/>
              </a:rPr>
              <a:t>distress</a:t>
            </a:r>
            <a:r>
              <a:rPr dirty="0" sz="1600" i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dos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pacientes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oncológicos auxilia na promoção de um ambiente que vise à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saúde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qualidade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vida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desses,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compreende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fragilidades que podem ser melhores trabalhadas. Além, de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promover o conhecimento dessa temática. Diante disso, é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importante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salientar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ainda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há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necessidade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desenvolver mais estudos voltados a essa </a:t>
            </a:r>
            <a:r>
              <a:rPr dirty="0" sz="1600">
                <a:latin typeface="Arial MT"/>
                <a:cs typeface="Arial MT"/>
              </a:rPr>
              <a:t>área </a:t>
            </a:r>
            <a:r>
              <a:rPr dirty="0" sz="1600" spc="-5">
                <a:latin typeface="Arial MT"/>
                <a:cs typeface="Arial MT"/>
              </a:rPr>
              <a:t>com objetivo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 promover o benefício do amparo às emoções traumáticas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 paciente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enfrenta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câncer.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351257" y="8032242"/>
            <a:ext cx="5741035" cy="1729739"/>
          </a:xfrm>
          <a:custGeom>
            <a:avLst/>
            <a:gdLst/>
            <a:ahLst/>
            <a:cxnLst/>
            <a:rect l="l" t="t" r="r" b="b"/>
            <a:pathLst>
              <a:path w="5741034" h="1729740">
                <a:moveTo>
                  <a:pt x="0" y="288289"/>
                </a:moveTo>
                <a:lnTo>
                  <a:pt x="3772" y="241518"/>
                </a:lnTo>
                <a:lnTo>
                  <a:pt x="14693" y="197152"/>
                </a:lnTo>
                <a:lnTo>
                  <a:pt x="32170" y="155786"/>
                </a:lnTo>
                <a:lnTo>
                  <a:pt x="55611" y="118012"/>
                </a:lnTo>
                <a:lnTo>
                  <a:pt x="84423" y="84423"/>
                </a:lnTo>
                <a:lnTo>
                  <a:pt x="118012" y="55611"/>
                </a:lnTo>
                <a:lnTo>
                  <a:pt x="155786" y="32170"/>
                </a:lnTo>
                <a:lnTo>
                  <a:pt x="197152" y="14693"/>
                </a:lnTo>
                <a:lnTo>
                  <a:pt x="241518" y="3772"/>
                </a:lnTo>
                <a:lnTo>
                  <a:pt x="288290" y="0"/>
                </a:lnTo>
                <a:lnTo>
                  <a:pt x="5452618" y="0"/>
                </a:lnTo>
                <a:lnTo>
                  <a:pt x="5499389" y="3772"/>
                </a:lnTo>
                <a:lnTo>
                  <a:pt x="5543755" y="14693"/>
                </a:lnTo>
                <a:lnTo>
                  <a:pt x="5585121" y="32170"/>
                </a:lnTo>
                <a:lnTo>
                  <a:pt x="5622895" y="55611"/>
                </a:lnTo>
                <a:lnTo>
                  <a:pt x="5656484" y="84423"/>
                </a:lnTo>
                <a:lnTo>
                  <a:pt x="5685296" y="118012"/>
                </a:lnTo>
                <a:lnTo>
                  <a:pt x="5708737" y="155786"/>
                </a:lnTo>
                <a:lnTo>
                  <a:pt x="5726214" y="197152"/>
                </a:lnTo>
                <a:lnTo>
                  <a:pt x="5737135" y="241518"/>
                </a:lnTo>
                <a:lnTo>
                  <a:pt x="5740908" y="288289"/>
                </a:lnTo>
                <a:lnTo>
                  <a:pt x="5740908" y="1441449"/>
                </a:lnTo>
                <a:lnTo>
                  <a:pt x="5737135" y="1488212"/>
                </a:lnTo>
                <a:lnTo>
                  <a:pt x="5726214" y="1532572"/>
                </a:lnTo>
                <a:lnTo>
                  <a:pt x="5708737" y="1573936"/>
                </a:lnTo>
                <a:lnTo>
                  <a:pt x="5685296" y="1611711"/>
                </a:lnTo>
                <a:lnTo>
                  <a:pt x="5656484" y="1645302"/>
                </a:lnTo>
                <a:lnTo>
                  <a:pt x="5622895" y="1674117"/>
                </a:lnTo>
                <a:lnTo>
                  <a:pt x="5585121" y="1697561"/>
                </a:lnTo>
                <a:lnTo>
                  <a:pt x="5543755" y="1715042"/>
                </a:lnTo>
                <a:lnTo>
                  <a:pt x="5499389" y="1725966"/>
                </a:lnTo>
                <a:lnTo>
                  <a:pt x="5452618" y="1729739"/>
                </a:lnTo>
                <a:lnTo>
                  <a:pt x="288290" y="1729739"/>
                </a:lnTo>
                <a:lnTo>
                  <a:pt x="241518" y="1725966"/>
                </a:lnTo>
                <a:lnTo>
                  <a:pt x="197152" y="1715042"/>
                </a:lnTo>
                <a:lnTo>
                  <a:pt x="155786" y="1697561"/>
                </a:lnTo>
                <a:lnTo>
                  <a:pt x="118012" y="1674117"/>
                </a:lnTo>
                <a:lnTo>
                  <a:pt x="84423" y="1645302"/>
                </a:lnTo>
                <a:lnTo>
                  <a:pt x="55611" y="1611711"/>
                </a:lnTo>
                <a:lnTo>
                  <a:pt x="32170" y="1573936"/>
                </a:lnTo>
                <a:lnTo>
                  <a:pt x="14693" y="1532572"/>
                </a:lnTo>
                <a:lnTo>
                  <a:pt x="3772" y="1488212"/>
                </a:lnTo>
                <a:lnTo>
                  <a:pt x="0" y="1441449"/>
                </a:lnTo>
                <a:lnTo>
                  <a:pt x="0" y="28828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467970" y="8142223"/>
            <a:ext cx="5590540" cy="1031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Arial"/>
                <a:cs typeface="Arial"/>
              </a:rPr>
              <a:t>Referências:</a:t>
            </a:r>
            <a:r>
              <a:rPr dirty="0" sz="1100" b="1">
                <a:latin typeface="Arial"/>
                <a:cs typeface="Arial"/>
              </a:rPr>
              <a:t> </a:t>
            </a:r>
            <a:r>
              <a:rPr dirty="0" sz="1100" spc="-5">
                <a:latin typeface="Arial MT"/>
                <a:cs typeface="Arial MT"/>
              </a:rPr>
              <a:t>INSTITUTO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NACIONAL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CÂNCER</a:t>
            </a:r>
            <a:r>
              <a:rPr dirty="0" sz="1100">
                <a:latin typeface="Arial MT"/>
                <a:cs typeface="Arial MT"/>
              </a:rPr>
              <a:t> José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Alencar</a:t>
            </a:r>
            <a:r>
              <a:rPr dirty="0" sz="1100">
                <a:latin typeface="Arial MT"/>
                <a:cs typeface="Arial MT"/>
              </a:rPr>
              <a:t> Gomes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da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Silva. </a:t>
            </a:r>
            <a:r>
              <a:rPr dirty="0" sz="1100" spc="-29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Estimativa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2020 </a:t>
            </a:r>
            <a:r>
              <a:rPr dirty="0" sz="1100">
                <a:latin typeface="Arial MT"/>
                <a:cs typeface="Arial MT"/>
              </a:rPr>
              <a:t>: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incidência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câncer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no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Brasil/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Instituto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Nacional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Câncer</a:t>
            </a:r>
            <a:r>
              <a:rPr dirty="0" sz="1100" spc="2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José 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Alencar </a:t>
            </a:r>
            <a:r>
              <a:rPr dirty="0" sz="1100">
                <a:latin typeface="Arial MT"/>
                <a:cs typeface="Arial MT"/>
              </a:rPr>
              <a:t>Gomes</a:t>
            </a:r>
            <a:r>
              <a:rPr dirty="0" sz="1100" spc="-3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da</a:t>
            </a:r>
            <a:r>
              <a:rPr dirty="0" sz="1100" spc="-10">
                <a:latin typeface="Arial MT"/>
                <a:cs typeface="Arial MT"/>
              </a:rPr>
              <a:t> Silva.</a:t>
            </a:r>
            <a:r>
              <a:rPr dirty="0" sz="1100" spc="2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–Rio</a:t>
            </a:r>
            <a:r>
              <a:rPr dirty="0" sz="1100" spc="1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Janeiro:INCA,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2019.</a:t>
            </a:r>
            <a:endParaRPr sz="1100">
              <a:latin typeface="Arial MT"/>
              <a:cs typeface="Arial MT"/>
            </a:endParaRPr>
          </a:p>
          <a:p>
            <a:pPr algn="just" marL="12700" marR="6350">
              <a:lnSpc>
                <a:spcPct val="100000"/>
              </a:lnSpc>
              <a:spcBef>
                <a:spcPts val="5"/>
              </a:spcBef>
            </a:pPr>
            <a:r>
              <a:rPr dirty="0" sz="1100" spc="-5">
                <a:latin typeface="Arial MT"/>
                <a:cs typeface="Arial MT"/>
              </a:rPr>
              <a:t>Geovanna </a:t>
            </a:r>
            <a:r>
              <a:rPr dirty="0" sz="1100" spc="15">
                <a:latin typeface="Arial MT"/>
                <a:cs typeface="Arial MT"/>
              </a:rPr>
              <a:t>W, </a:t>
            </a:r>
            <a:r>
              <a:rPr dirty="0" sz="1100" spc="-5">
                <a:latin typeface="Arial MT"/>
                <a:cs typeface="Arial MT"/>
              </a:rPr>
              <a:t>Caroninne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da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Luz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Alves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S,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Vilanova</a:t>
            </a:r>
            <a:r>
              <a:rPr dirty="0" sz="1100">
                <a:latin typeface="Arial MT"/>
                <a:cs typeface="Arial MT"/>
              </a:rPr>
              <a:t> Araújo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R.</a:t>
            </a:r>
            <a:r>
              <a:rPr dirty="0" sz="1100">
                <a:latin typeface="Arial MT"/>
                <a:cs typeface="Arial MT"/>
              </a:rPr>
              <a:t> A </a:t>
            </a:r>
            <a:r>
              <a:rPr dirty="0" sz="1100" spc="-5">
                <a:latin typeface="Arial MT"/>
                <a:cs typeface="Arial MT"/>
              </a:rPr>
              <a:t>IMPORTÂNCIA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DA </a:t>
            </a:r>
            <a:r>
              <a:rPr dirty="0" sz="1100" spc="-5">
                <a:latin typeface="Arial MT"/>
                <a:cs typeface="Arial MT"/>
              </a:rPr>
              <a:t> INVESTIGAÇÃO</a:t>
            </a:r>
            <a:r>
              <a:rPr dirty="0" sz="1100" spc="869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DO</a:t>
            </a:r>
            <a:r>
              <a:rPr dirty="0" sz="1100" spc="844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DISTRESS</a:t>
            </a:r>
            <a:r>
              <a:rPr dirty="0" sz="1100" spc="8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EM  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PACIENTES</a:t>
            </a:r>
            <a:r>
              <a:rPr dirty="0" sz="1100" spc="86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ONCOLÓGICOS:</a:t>
            </a:r>
            <a:r>
              <a:rPr dirty="0" sz="1100" spc="87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REVISÃO</a:t>
            </a:r>
            <a:endParaRPr sz="110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</a:pPr>
            <a:r>
              <a:rPr dirty="0" sz="1100" spc="-5">
                <a:latin typeface="Arial MT"/>
                <a:cs typeface="Arial MT"/>
              </a:rPr>
              <a:t>INTEGRATIVA.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RECIMA21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[Internet].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10º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junho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2021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[citado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21º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setembro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467970" y="9148064"/>
            <a:ext cx="55892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40050" algn="l"/>
                <a:tab pos="5343525" algn="l"/>
              </a:tabLst>
            </a:pPr>
            <a:r>
              <a:rPr dirty="0" sz="1100" spc="-5">
                <a:latin typeface="Arial MT"/>
                <a:cs typeface="Arial MT"/>
              </a:rPr>
              <a:t>2021</a:t>
            </a:r>
            <a:r>
              <a:rPr dirty="0" sz="1100" spc="-10">
                <a:latin typeface="Arial MT"/>
                <a:cs typeface="Arial MT"/>
              </a:rPr>
              <a:t>]</a:t>
            </a:r>
            <a:r>
              <a:rPr dirty="0" sz="1100" spc="5">
                <a:latin typeface="Arial MT"/>
                <a:cs typeface="Arial MT"/>
              </a:rPr>
              <a:t>;</a:t>
            </a:r>
            <a:r>
              <a:rPr dirty="0" sz="1100" spc="-15">
                <a:latin typeface="Arial MT"/>
                <a:cs typeface="Arial MT"/>
              </a:rPr>
              <a:t>2</a:t>
            </a:r>
            <a:r>
              <a:rPr dirty="0" sz="1100">
                <a:latin typeface="Arial MT"/>
                <a:cs typeface="Arial MT"/>
              </a:rPr>
              <a:t>(</a:t>
            </a:r>
            <a:r>
              <a:rPr dirty="0" sz="1100" spc="-5">
                <a:latin typeface="Arial MT"/>
                <a:cs typeface="Arial MT"/>
              </a:rPr>
              <a:t>5</a:t>
            </a:r>
            <a:r>
              <a:rPr dirty="0" sz="1100" spc="-10">
                <a:latin typeface="Arial MT"/>
                <a:cs typeface="Arial MT"/>
              </a:rPr>
              <a:t>)</a:t>
            </a:r>
            <a:r>
              <a:rPr dirty="0" sz="1100" spc="5">
                <a:latin typeface="Arial MT"/>
                <a:cs typeface="Arial MT"/>
              </a:rPr>
              <a:t>:</a:t>
            </a:r>
            <a:r>
              <a:rPr dirty="0" sz="1100" spc="-5">
                <a:latin typeface="Arial MT"/>
                <a:cs typeface="Arial MT"/>
              </a:rPr>
              <a:t>e2530</a:t>
            </a:r>
            <a:r>
              <a:rPr dirty="0" sz="1100" spc="-15">
                <a:latin typeface="Arial MT"/>
                <a:cs typeface="Arial MT"/>
              </a:rPr>
              <a:t>9</a:t>
            </a:r>
            <a:r>
              <a:rPr dirty="0" sz="1100">
                <a:latin typeface="Arial MT"/>
                <a:cs typeface="Arial MT"/>
              </a:rPr>
              <a:t>.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10">
                <a:latin typeface="Arial MT"/>
                <a:cs typeface="Arial MT"/>
              </a:rPr>
              <a:t>D</a:t>
            </a:r>
            <a:r>
              <a:rPr dirty="0" sz="1100" spc="-10">
                <a:latin typeface="Arial MT"/>
                <a:cs typeface="Arial MT"/>
              </a:rPr>
              <a:t>i</a:t>
            </a:r>
            <a:r>
              <a:rPr dirty="0" sz="1100">
                <a:latin typeface="Arial MT"/>
                <a:cs typeface="Arial MT"/>
              </a:rPr>
              <a:t>sp</a:t>
            </a:r>
            <a:r>
              <a:rPr dirty="0" sz="1100" spc="-5">
                <a:latin typeface="Arial MT"/>
                <a:cs typeface="Arial MT"/>
              </a:rPr>
              <a:t>o</a:t>
            </a:r>
            <a:r>
              <a:rPr dirty="0" sz="1100" spc="5">
                <a:latin typeface="Arial MT"/>
                <a:cs typeface="Arial MT"/>
              </a:rPr>
              <a:t>n</a:t>
            </a:r>
            <a:r>
              <a:rPr dirty="0" sz="1100" spc="-10">
                <a:latin typeface="Arial MT"/>
                <a:cs typeface="Arial MT"/>
              </a:rPr>
              <a:t>í</a:t>
            </a:r>
            <a:r>
              <a:rPr dirty="0" sz="1100" spc="-15">
                <a:latin typeface="Arial MT"/>
                <a:cs typeface="Arial MT"/>
              </a:rPr>
              <a:t>v</a:t>
            </a:r>
            <a:r>
              <a:rPr dirty="0" sz="1100" spc="5">
                <a:latin typeface="Arial MT"/>
                <a:cs typeface="Arial MT"/>
              </a:rPr>
              <a:t>e</a:t>
            </a:r>
            <a:r>
              <a:rPr dirty="0" sz="1100">
                <a:latin typeface="Arial MT"/>
                <a:cs typeface="Arial MT"/>
              </a:rPr>
              <a:t>l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5">
                <a:latin typeface="Arial MT"/>
                <a:cs typeface="Arial MT"/>
              </a:rPr>
              <a:t>e</a:t>
            </a:r>
            <a:r>
              <a:rPr dirty="0" sz="1100" spc="-10">
                <a:latin typeface="Arial MT"/>
                <a:cs typeface="Arial MT"/>
              </a:rPr>
              <a:t>m</a:t>
            </a:r>
            <a:r>
              <a:rPr dirty="0" sz="1100">
                <a:latin typeface="Arial MT"/>
                <a:cs typeface="Arial MT"/>
              </a:rPr>
              <a:t>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467970" y="9315704"/>
            <a:ext cx="401256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Arial MT"/>
                <a:cs typeface="Arial MT"/>
                <a:hlinkClick r:id="rId4"/>
              </a:rPr>
              <a:t>http://www.recima21.com.br/index.php/recima21/article/view/309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227808" y="139446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Encontro</a:t>
            </a:r>
            <a:r>
              <a:rPr dirty="0" sz="17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7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Ciência</a:t>
            </a:r>
            <a:r>
              <a:rPr dirty="0" sz="17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700">
              <a:latin typeface="Arial"/>
              <a:cs typeface="Arial"/>
            </a:endParaRPr>
          </a:p>
          <a:p>
            <a:pPr algn="ctr" marL="2540">
              <a:lnSpc>
                <a:spcPct val="100000"/>
              </a:lnSpc>
            </a:pPr>
            <a:r>
              <a:rPr dirty="0" sz="1700" spc="-5" b="1">
                <a:solidFill>
                  <a:srgbClr val="FFFFFF"/>
                </a:solidFill>
                <a:latin typeface="Arial"/>
                <a:cs typeface="Arial"/>
              </a:rPr>
              <a:t>Inovação </a:t>
            </a:r>
            <a:r>
              <a:rPr dirty="0" sz="170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4556" y="177034"/>
            <a:ext cx="5167183" cy="467454"/>
          </a:xfrm>
          <a:prstGeom prst="rect">
            <a:avLst/>
          </a:prstGeom>
        </p:spPr>
      </p:pic>
      <p:grpSp>
        <p:nvGrpSpPr>
          <p:cNvPr id="21" name="object 21"/>
          <p:cNvGrpSpPr/>
          <p:nvPr/>
        </p:nvGrpSpPr>
        <p:grpSpPr>
          <a:xfrm>
            <a:off x="668972" y="7462964"/>
            <a:ext cx="5308600" cy="526415"/>
            <a:chOff x="668972" y="7462964"/>
            <a:chExt cx="5308600" cy="526415"/>
          </a:xfrm>
        </p:grpSpPr>
        <p:sp>
          <p:nvSpPr>
            <p:cNvPr id="22" name="object 22"/>
            <p:cNvSpPr/>
            <p:nvPr/>
          </p:nvSpPr>
          <p:spPr>
            <a:xfrm>
              <a:off x="689609" y="7483602"/>
              <a:ext cx="5267325" cy="485140"/>
            </a:xfrm>
            <a:custGeom>
              <a:avLst/>
              <a:gdLst/>
              <a:ahLst/>
              <a:cxnLst/>
              <a:rect l="l" t="t" r="r" b="b"/>
              <a:pathLst>
                <a:path w="5267325" h="485140">
                  <a:moveTo>
                    <a:pt x="5186172" y="0"/>
                  </a:moveTo>
                  <a:lnTo>
                    <a:pt x="80772" y="0"/>
                  </a:lnTo>
                  <a:lnTo>
                    <a:pt x="49329" y="6351"/>
                  </a:lnTo>
                  <a:lnTo>
                    <a:pt x="23655" y="23669"/>
                  </a:lnTo>
                  <a:lnTo>
                    <a:pt x="6346" y="49345"/>
                  </a:lnTo>
                  <a:lnTo>
                    <a:pt x="0" y="80772"/>
                  </a:lnTo>
                  <a:lnTo>
                    <a:pt x="0" y="403860"/>
                  </a:lnTo>
                  <a:lnTo>
                    <a:pt x="6346" y="435286"/>
                  </a:lnTo>
                  <a:lnTo>
                    <a:pt x="23655" y="460962"/>
                  </a:lnTo>
                  <a:lnTo>
                    <a:pt x="49329" y="478280"/>
                  </a:lnTo>
                  <a:lnTo>
                    <a:pt x="80772" y="484632"/>
                  </a:lnTo>
                  <a:lnTo>
                    <a:pt x="5186172" y="484632"/>
                  </a:lnTo>
                  <a:lnTo>
                    <a:pt x="5217598" y="478280"/>
                  </a:lnTo>
                  <a:lnTo>
                    <a:pt x="5243274" y="460962"/>
                  </a:lnTo>
                  <a:lnTo>
                    <a:pt x="5260592" y="435286"/>
                  </a:lnTo>
                  <a:lnTo>
                    <a:pt x="5266944" y="403860"/>
                  </a:lnTo>
                  <a:lnTo>
                    <a:pt x="5266944" y="80772"/>
                  </a:lnTo>
                  <a:lnTo>
                    <a:pt x="5260592" y="49345"/>
                  </a:lnTo>
                  <a:lnTo>
                    <a:pt x="5243274" y="23669"/>
                  </a:lnTo>
                  <a:lnTo>
                    <a:pt x="5217598" y="6351"/>
                  </a:lnTo>
                  <a:lnTo>
                    <a:pt x="518617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89609" y="7483602"/>
              <a:ext cx="5267325" cy="485140"/>
            </a:xfrm>
            <a:custGeom>
              <a:avLst/>
              <a:gdLst/>
              <a:ahLst/>
              <a:cxnLst/>
              <a:rect l="l" t="t" r="r" b="b"/>
              <a:pathLst>
                <a:path w="5267325" h="485140">
                  <a:moveTo>
                    <a:pt x="0" y="80772"/>
                  </a:moveTo>
                  <a:lnTo>
                    <a:pt x="6346" y="49345"/>
                  </a:lnTo>
                  <a:lnTo>
                    <a:pt x="23655" y="23669"/>
                  </a:lnTo>
                  <a:lnTo>
                    <a:pt x="49329" y="6351"/>
                  </a:lnTo>
                  <a:lnTo>
                    <a:pt x="80772" y="0"/>
                  </a:lnTo>
                  <a:lnTo>
                    <a:pt x="5186172" y="0"/>
                  </a:lnTo>
                  <a:lnTo>
                    <a:pt x="5217598" y="6351"/>
                  </a:lnTo>
                  <a:lnTo>
                    <a:pt x="5243274" y="23669"/>
                  </a:lnTo>
                  <a:lnTo>
                    <a:pt x="5260592" y="49345"/>
                  </a:lnTo>
                  <a:lnTo>
                    <a:pt x="5266944" y="80772"/>
                  </a:lnTo>
                  <a:lnTo>
                    <a:pt x="5266944" y="403860"/>
                  </a:lnTo>
                  <a:lnTo>
                    <a:pt x="5260592" y="435286"/>
                  </a:lnTo>
                  <a:lnTo>
                    <a:pt x="5243274" y="460962"/>
                  </a:lnTo>
                  <a:lnTo>
                    <a:pt x="5217598" y="478280"/>
                  </a:lnTo>
                  <a:lnTo>
                    <a:pt x="5186172" y="484632"/>
                  </a:lnTo>
                  <a:lnTo>
                    <a:pt x="80772" y="484632"/>
                  </a:lnTo>
                  <a:lnTo>
                    <a:pt x="49329" y="478280"/>
                  </a:lnTo>
                  <a:lnTo>
                    <a:pt x="23655" y="460962"/>
                  </a:lnTo>
                  <a:lnTo>
                    <a:pt x="6346" y="435286"/>
                  </a:lnTo>
                  <a:lnTo>
                    <a:pt x="0" y="403860"/>
                  </a:lnTo>
                  <a:lnTo>
                    <a:pt x="0" y="80772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746251" y="7529321"/>
            <a:ext cx="5205730" cy="186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8415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OBJETIVO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partir</a:t>
            </a:r>
            <a:r>
              <a:rPr dirty="0" sz="1600">
                <a:latin typeface="Arial MT"/>
                <a:cs typeface="Arial MT"/>
              </a:rPr>
              <a:t> daí,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objetivou-se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avaliar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emoções</a:t>
            </a:r>
            <a:r>
              <a:rPr dirty="0" sz="1600">
                <a:latin typeface="Arial MT"/>
                <a:cs typeface="Arial MT"/>
              </a:rPr>
              <a:t> que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acometem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pacientes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tratamento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5">
                <a:latin typeface="Arial MT"/>
                <a:cs typeface="Arial MT"/>
              </a:rPr>
              <a:t>câncer.</a:t>
            </a:r>
            <a:r>
              <a:rPr dirty="0" sz="1600" spc="409"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 MT"/>
                <a:cs typeface="Arial MT"/>
              </a:rPr>
              <a:t>A </a:t>
            </a:r>
            <a:r>
              <a:rPr dirty="0" sz="160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 MT"/>
                <a:cs typeface="Arial MT"/>
              </a:rPr>
              <a:t>partir</a:t>
            </a:r>
            <a:r>
              <a:rPr dirty="0" sz="1600">
                <a:solidFill>
                  <a:srgbClr val="221F1F"/>
                </a:solidFill>
                <a:latin typeface="Arial MT"/>
                <a:cs typeface="Arial MT"/>
              </a:rPr>
              <a:t> daí,</a:t>
            </a:r>
            <a:r>
              <a:rPr dirty="0" sz="1600" spc="5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221F1F"/>
                </a:solidFill>
                <a:latin typeface="Arial MT"/>
                <a:cs typeface="Arial MT"/>
              </a:rPr>
              <a:t>objetivou-se</a:t>
            </a:r>
            <a:r>
              <a:rPr dirty="0" sz="160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avaliar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nível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 sofrimento 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emocional e as preocupações dos pacientes submetidos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ao tratamento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quimioterápico.</a:t>
            </a:r>
            <a:endParaRPr sz="1600">
              <a:latin typeface="Arial MT"/>
              <a:cs typeface="Arial MT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6323838" y="6814057"/>
          <a:ext cx="5370195" cy="2954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0180"/>
                <a:gridCol w="2640965"/>
              </a:tblGrid>
              <a:tr h="367791">
                <a:tc>
                  <a:txBody>
                    <a:bodyPr/>
                    <a:lstStyle/>
                    <a:p>
                      <a:pPr algn="ctr" marR="266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Variável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Masculino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55,9%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Feminino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44,1%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</a:tr>
              <a:tr h="367664">
                <a:tc gridSpan="2"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Distress</a:t>
                      </a:r>
                      <a:r>
                        <a:rPr dirty="0" sz="1100" spc="-35" b="1" i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mais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incidentes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76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9,5%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</a:tr>
              <a:tr h="3677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>
                          <a:latin typeface="Arial MT"/>
                          <a:cs typeface="Arial MT"/>
                        </a:rPr>
                        <a:t>10%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  <a:tr h="36769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11,8%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</a:tr>
              <a:tr h="36767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6FAC46"/>
                      </a:solidFill>
                      <a:prstDash val="solid"/>
                    </a:lnL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476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9,5%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50800"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12392406" y="2141347"/>
            <a:ext cx="5157470" cy="1976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mediana do nível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 i="1">
                <a:latin typeface="Arial"/>
                <a:cs typeface="Arial"/>
              </a:rPr>
              <a:t>distress</a:t>
            </a:r>
            <a:r>
              <a:rPr dirty="0" sz="1600" spc="10" i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foi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5,0.</a:t>
            </a:r>
            <a:endParaRPr sz="16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Foi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verificado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pontuação média de</a:t>
            </a:r>
            <a:r>
              <a:rPr dirty="0" sz="1600" spc="25">
                <a:latin typeface="Arial MT"/>
                <a:cs typeface="Arial MT"/>
              </a:rPr>
              <a:t> </a:t>
            </a:r>
            <a:r>
              <a:rPr dirty="0" sz="1600" spc="-5" i="1">
                <a:latin typeface="Arial"/>
                <a:cs typeface="Arial"/>
              </a:rPr>
              <a:t>distress </a:t>
            </a:r>
            <a:r>
              <a:rPr dirty="0" sz="1600" i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aumentou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na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população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feminina, mostrando</a:t>
            </a:r>
            <a:r>
              <a:rPr dirty="0" sz="1600" spc="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um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p=0,001.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35">
                <a:latin typeface="Arial MT"/>
                <a:cs typeface="Arial MT"/>
              </a:rPr>
              <a:t>Também</a:t>
            </a:r>
            <a:r>
              <a:rPr dirty="0" sz="1600" spc="3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foi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identificado,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nível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de</a:t>
            </a:r>
            <a:r>
              <a:rPr dirty="0" sz="1600" spc="40">
                <a:latin typeface="Arial MT"/>
                <a:cs typeface="Arial MT"/>
              </a:rPr>
              <a:t> </a:t>
            </a:r>
            <a:r>
              <a:rPr dirty="0" sz="1600" spc="-5" i="1">
                <a:latin typeface="Arial"/>
                <a:cs typeface="Arial"/>
              </a:rPr>
              <a:t>distress </a:t>
            </a:r>
            <a:r>
              <a:rPr dirty="0" sz="1600" spc="-430" i="1">
                <a:latin typeface="Arial"/>
                <a:cs typeface="Arial"/>
              </a:rPr>
              <a:t> </a:t>
            </a:r>
            <a:r>
              <a:rPr dirty="0" sz="1600" spc="-5">
                <a:latin typeface="Arial MT"/>
                <a:cs typeface="Arial MT"/>
              </a:rPr>
              <a:t>de pacientes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casados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é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menor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do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que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divorciados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ou 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viúvos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com valor de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p=0,022.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Ademais,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as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outras</a:t>
            </a:r>
            <a:r>
              <a:rPr dirty="0" sz="1600" spc="2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variáveis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não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apresentaram</a:t>
            </a:r>
            <a:r>
              <a:rPr dirty="0" sz="1600" spc="2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valor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p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Arial MT"/>
                <a:cs typeface="Arial MT"/>
              </a:rPr>
              <a:t>estatisticamente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significantes.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2362624" y="4419536"/>
            <a:ext cx="5306695" cy="524510"/>
            <a:chOff x="12362624" y="4419536"/>
            <a:chExt cx="5306695" cy="524510"/>
          </a:xfrm>
        </p:grpSpPr>
        <p:sp>
          <p:nvSpPr>
            <p:cNvPr id="28" name="object 28"/>
            <p:cNvSpPr/>
            <p:nvPr/>
          </p:nvSpPr>
          <p:spPr>
            <a:xfrm>
              <a:off x="12383261" y="4440173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19" h="483235">
                  <a:moveTo>
                    <a:pt x="5184902" y="0"/>
                  </a:moveTo>
                  <a:lnTo>
                    <a:pt x="80518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7"/>
                  </a:lnTo>
                  <a:lnTo>
                    <a:pt x="0" y="402589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8" y="483108"/>
                  </a:lnTo>
                  <a:lnTo>
                    <a:pt x="5184902" y="483108"/>
                  </a:lnTo>
                  <a:lnTo>
                    <a:pt x="5216235" y="476777"/>
                  </a:lnTo>
                  <a:lnTo>
                    <a:pt x="5241829" y="459517"/>
                  </a:lnTo>
                  <a:lnTo>
                    <a:pt x="5259089" y="433923"/>
                  </a:lnTo>
                  <a:lnTo>
                    <a:pt x="5265420" y="402589"/>
                  </a:lnTo>
                  <a:lnTo>
                    <a:pt x="5265420" y="80517"/>
                  </a:lnTo>
                  <a:lnTo>
                    <a:pt x="5259089" y="49184"/>
                  </a:lnTo>
                  <a:lnTo>
                    <a:pt x="5241829" y="23590"/>
                  </a:lnTo>
                  <a:lnTo>
                    <a:pt x="5216235" y="6330"/>
                  </a:lnTo>
                  <a:lnTo>
                    <a:pt x="518490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2383261" y="4440173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19" h="483235">
                  <a:moveTo>
                    <a:pt x="0" y="80517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8" y="0"/>
                  </a:lnTo>
                  <a:lnTo>
                    <a:pt x="5184902" y="0"/>
                  </a:lnTo>
                  <a:lnTo>
                    <a:pt x="5216235" y="6330"/>
                  </a:lnTo>
                  <a:lnTo>
                    <a:pt x="5241829" y="23590"/>
                  </a:lnTo>
                  <a:lnTo>
                    <a:pt x="5259089" y="49184"/>
                  </a:lnTo>
                  <a:lnTo>
                    <a:pt x="5265420" y="80517"/>
                  </a:lnTo>
                  <a:lnTo>
                    <a:pt x="5265420" y="402589"/>
                  </a:lnTo>
                  <a:lnTo>
                    <a:pt x="5259089" y="433923"/>
                  </a:lnTo>
                  <a:lnTo>
                    <a:pt x="5241829" y="459517"/>
                  </a:lnTo>
                  <a:lnTo>
                    <a:pt x="5216235" y="476777"/>
                  </a:lnTo>
                  <a:lnTo>
                    <a:pt x="5184902" y="483108"/>
                  </a:lnTo>
                  <a:lnTo>
                    <a:pt x="80518" y="483108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89"/>
                  </a:lnTo>
                  <a:lnTo>
                    <a:pt x="0" y="80517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14020037" y="4507229"/>
            <a:ext cx="182308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CONCLUSÕES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2022-12-29T15:25:10Z</dcterms:created>
  <dcterms:modified xsi:type="dcterms:W3CDTF">2022-12-29T15:25:10Z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2022-12-29T00:00:00Z</vt:filetime>
  </property>
</Properties>
</file>