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8288000" cy="10293350"/>
  <p:notesSz cx="18288000" cy="102933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90938"/>
            <a:ext cx="15544800" cy="21616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4276"/>
            <a:ext cx="12801600" cy="2573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072378" y="3623309"/>
            <a:ext cx="5669280" cy="533400"/>
          </a:xfrm>
          <a:custGeom>
            <a:avLst/>
            <a:gdLst/>
            <a:ahLst/>
            <a:cxnLst/>
            <a:rect l="l" t="t" r="r" b="b"/>
            <a:pathLst>
              <a:path w="5669280" h="533400">
                <a:moveTo>
                  <a:pt x="5580380" y="0"/>
                </a:moveTo>
                <a:lnTo>
                  <a:pt x="88900" y="0"/>
                </a:lnTo>
                <a:lnTo>
                  <a:pt x="54274" y="6979"/>
                </a:lnTo>
                <a:lnTo>
                  <a:pt x="26019" y="26019"/>
                </a:lnTo>
                <a:lnTo>
                  <a:pt x="6979" y="54274"/>
                </a:lnTo>
                <a:lnTo>
                  <a:pt x="0" y="88900"/>
                </a:lnTo>
                <a:lnTo>
                  <a:pt x="0" y="444500"/>
                </a:lnTo>
                <a:lnTo>
                  <a:pt x="6979" y="479125"/>
                </a:lnTo>
                <a:lnTo>
                  <a:pt x="26019" y="507380"/>
                </a:lnTo>
                <a:lnTo>
                  <a:pt x="54274" y="526420"/>
                </a:lnTo>
                <a:lnTo>
                  <a:pt x="88900" y="533400"/>
                </a:lnTo>
                <a:lnTo>
                  <a:pt x="5580380" y="533400"/>
                </a:lnTo>
                <a:lnTo>
                  <a:pt x="5615005" y="526420"/>
                </a:lnTo>
                <a:lnTo>
                  <a:pt x="5643260" y="507380"/>
                </a:lnTo>
                <a:lnTo>
                  <a:pt x="5662300" y="479125"/>
                </a:lnTo>
                <a:lnTo>
                  <a:pt x="5669280" y="444500"/>
                </a:lnTo>
                <a:lnTo>
                  <a:pt x="5669280" y="88900"/>
                </a:lnTo>
                <a:lnTo>
                  <a:pt x="5662300" y="54274"/>
                </a:lnTo>
                <a:lnTo>
                  <a:pt x="5643260" y="26019"/>
                </a:lnTo>
                <a:lnTo>
                  <a:pt x="5615005" y="6979"/>
                </a:lnTo>
                <a:lnTo>
                  <a:pt x="558038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6072378" y="3623309"/>
            <a:ext cx="5669280" cy="533400"/>
          </a:xfrm>
          <a:custGeom>
            <a:avLst/>
            <a:gdLst/>
            <a:ahLst/>
            <a:cxnLst/>
            <a:rect l="l" t="t" r="r" b="b"/>
            <a:pathLst>
              <a:path w="5669280" h="533400">
                <a:moveTo>
                  <a:pt x="0" y="88900"/>
                </a:moveTo>
                <a:lnTo>
                  <a:pt x="6979" y="54274"/>
                </a:lnTo>
                <a:lnTo>
                  <a:pt x="26019" y="26019"/>
                </a:lnTo>
                <a:lnTo>
                  <a:pt x="54274" y="6979"/>
                </a:lnTo>
                <a:lnTo>
                  <a:pt x="88900" y="0"/>
                </a:lnTo>
                <a:lnTo>
                  <a:pt x="5580380" y="0"/>
                </a:lnTo>
                <a:lnTo>
                  <a:pt x="5615005" y="6979"/>
                </a:lnTo>
                <a:lnTo>
                  <a:pt x="5643260" y="26019"/>
                </a:lnTo>
                <a:lnTo>
                  <a:pt x="5662300" y="54274"/>
                </a:lnTo>
                <a:lnTo>
                  <a:pt x="5669280" y="88900"/>
                </a:lnTo>
                <a:lnTo>
                  <a:pt x="5669280" y="444500"/>
                </a:lnTo>
                <a:lnTo>
                  <a:pt x="5662300" y="479125"/>
                </a:lnTo>
                <a:lnTo>
                  <a:pt x="5643260" y="507380"/>
                </a:lnTo>
                <a:lnTo>
                  <a:pt x="5615005" y="526420"/>
                </a:lnTo>
                <a:lnTo>
                  <a:pt x="5580380" y="533400"/>
                </a:lnTo>
                <a:lnTo>
                  <a:pt x="88900" y="533400"/>
                </a:lnTo>
                <a:lnTo>
                  <a:pt x="54274" y="526420"/>
                </a:lnTo>
                <a:lnTo>
                  <a:pt x="26019" y="507380"/>
                </a:lnTo>
                <a:lnTo>
                  <a:pt x="6979" y="479125"/>
                </a:lnTo>
                <a:lnTo>
                  <a:pt x="0" y="444500"/>
                </a:lnTo>
                <a:lnTo>
                  <a:pt x="0" y="88900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12328397" y="1899666"/>
            <a:ext cx="5626735" cy="455930"/>
          </a:xfrm>
          <a:custGeom>
            <a:avLst/>
            <a:gdLst/>
            <a:ahLst/>
            <a:cxnLst/>
            <a:rect l="l" t="t" r="r" b="b"/>
            <a:pathLst>
              <a:path w="5626734" h="455930">
                <a:moveTo>
                  <a:pt x="5550661" y="0"/>
                </a:moveTo>
                <a:lnTo>
                  <a:pt x="75946" y="0"/>
                </a:lnTo>
                <a:lnTo>
                  <a:pt x="46398" y="5972"/>
                </a:lnTo>
                <a:lnTo>
                  <a:pt x="22256" y="22256"/>
                </a:lnTo>
                <a:lnTo>
                  <a:pt x="5972" y="46398"/>
                </a:lnTo>
                <a:lnTo>
                  <a:pt x="0" y="75946"/>
                </a:lnTo>
                <a:lnTo>
                  <a:pt x="0" y="379729"/>
                </a:lnTo>
                <a:lnTo>
                  <a:pt x="5972" y="409277"/>
                </a:lnTo>
                <a:lnTo>
                  <a:pt x="22256" y="433419"/>
                </a:lnTo>
                <a:lnTo>
                  <a:pt x="46398" y="449703"/>
                </a:lnTo>
                <a:lnTo>
                  <a:pt x="75946" y="455675"/>
                </a:lnTo>
                <a:lnTo>
                  <a:pt x="5550661" y="455675"/>
                </a:lnTo>
                <a:lnTo>
                  <a:pt x="5580209" y="449703"/>
                </a:lnTo>
                <a:lnTo>
                  <a:pt x="5604351" y="433419"/>
                </a:lnTo>
                <a:lnTo>
                  <a:pt x="5620635" y="409277"/>
                </a:lnTo>
                <a:lnTo>
                  <a:pt x="5626608" y="379729"/>
                </a:lnTo>
                <a:lnTo>
                  <a:pt x="5626608" y="75946"/>
                </a:lnTo>
                <a:lnTo>
                  <a:pt x="5620635" y="46398"/>
                </a:lnTo>
                <a:lnTo>
                  <a:pt x="5604351" y="22256"/>
                </a:lnTo>
                <a:lnTo>
                  <a:pt x="5580209" y="5972"/>
                </a:lnTo>
                <a:lnTo>
                  <a:pt x="5550661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12328397" y="1899666"/>
            <a:ext cx="5626735" cy="455930"/>
          </a:xfrm>
          <a:custGeom>
            <a:avLst/>
            <a:gdLst/>
            <a:ahLst/>
            <a:cxnLst/>
            <a:rect l="l" t="t" r="r" b="b"/>
            <a:pathLst>
              <a:path w="5626734" h="455930">
                <a:moveTo>
                  <a:pt x="0" y="75946"/>
                </a:moveTo>
                <a:lnTo>
                  <a:pt x="5972" y="46398"/>
                </a:lnTo>
                <a:lnTo>
                  <a:pt x="22256" y="22256"/>
                </a:lnTo>
                <a:lnTo>
                  <a:pt x="46398" y="5972"/>
                </a:lnTo>
                <a:lnTo>
                  <a:pt x="75946" y="0"/>
                </a:lnTo>
                <a:lnTo>
                  <a:pt x="5550661" y="0"/>
                </a:lnTo>
                <a:lnTo>
                  <a:pt x="5580209" y="5972"/>
                </a:lnTo>
                <a:lnTo>
                  <a:pt x="5604351" y="22256"/>
                </a:lnTo>
                <a:lnTo>
                  <a:pt x="5620635" y="46398"/>
                </a:lnTo>
                <a:lnTo>
                  <a:pt x="5626608" y="75946"/>
                </a:lnTo>
                <a:lnTo>
                  <a:pt x="5626608" y="379729"/>
                </a:lnTo>
                <a:lnTo>
                  <a:pt x="5620635" y="409277"/>
                </a:lnTo>
                <a:lnTo>
                  <a:pt x="5604351" y="433419"/>
                </a:lnTo>
                <a:lnTo>
                  <a:pt x="5580209" y="449703"/>
                </a:lnTo>
                <a:lnTo>
                  <a:pt x="5550661" y="455675"/>
                </a:lnTo>
                <a:lnTo>
                  <a:pt x="75946" y="455675"/>
                </a:lnTo>
                <a:lnTo>
                  <a:pt x="46398" y="449703"/>
                </a:lnTo>
                <a:lnTo>
                  <a:pt x="22256" y="433419"/>
                </a:lnTo>
                <a:lnTo>
                  <a:pt x="5972" y="409277"/>
                </a:lnTo>
                <a:lnTo>
                  <a:pt x="0" y="379729"/>
                </a:lnTo>
                <a:lnTo>
                  <a:pt x="0" y="75946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6108953" y="1899666"/>
            <a:ext cx="5633085" cy="480059"/>
          </a:xfrm>
          <a:custGeom>
            <a:avLst/>
            <a:gdLst/>
            <a:ahLst/>
            <a:cxnLst/>
            <a:rect l="l" t="t" r="r" b="b"/>
            <a:pathLst>
              <a:path w="5633084" h="480060">
                <a:moveTo>
                  <a:pt x="5552694" y="0"/>
                </a:moveTo>
                <a:lnTo>
                  <a:pt x="80010" y="0"/>
                </a:lnTo>
                <a:lnTo>
                  <a:pt x="48863" y="6286"/>
                </a:lnTo>
                <a:lnTo>
                  <a:pt x="23431" y="23431"/>
                </a:lnTo>
                <a:lnTo>
                  <a:pt x="6286" y="48863"/>
                </a:lnTo>
                <a:lnTo>
                  <a:pt x="0" y="80009"/>
                </a:lnTo>
                <a:lnTo>
                  <a:pt x="0" y="400050"/>
                </a:lnTo>
                <a:lnTo>
                  <a:pt x="6286" y="431196"/>
                </a:lnTo>
                <a:lnTo>
                  <a:pt x="23431" y="456628"/>
                </a:lnTo>
                <a:lnTo>
                  <a:pt x="48863" y="473773"/>
                </a:lnTo>
                <a:lnTo>
                  <a:pt x="80010" y="480059"/>
                </a:lnTo>
                <a:lnTo>
                  <a:pt x="5552694" y="480059"/>
                </a:lnTo>
                <a:lnTo>
                  <a:pt x="5583840" y="473773"/>
                </a:lnTo>
                <a:lnTo>
                  <a:pt x="5609272" y="456628"/>
                </a:lnTo>
                <a:lnTo>
                  <a:pt x="5626417" y="431196"/>
                </a:lnTo>
                <a:lnTo>
                  <a:pt x="5632704" y="400050"/>
                </a:lnTo>
                <a:lnTo>
                  <a:pt x="5632704" y="80009"/>
                </a:lnTo>
                <a:lnTo>
                  <a:pt x="5626417" y="48863"/>
                </a:lnTo>
                <a:lnTo>
                  <a:pt x="5609272" y="23431"/>
                </a:lnTo>
                <a:lnTo>
                  <a:pt x="5583840" y="6286"/>
                </a:lnTo>
                <a:lnTo>
                  <a:pt x="5552694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6108953" y="1899666"/>
            <a:ext cx="5633085" cy="480059"/>
          </a:xfrm>
          <a:custGeom>
            <a:avLst/>
            <a:gdLst/>
            <a:ahLst/>
            <a:cxnLst/>
            <a:rect l="l" t="t" r="r" b="b"/>
            <a:pathLst>
              <a:path w="5633084" h="480060">
                <a:moveTo>
                  <a:pt x="0" y="80009"/>
                </a:moveTo>
                <a:lnTo>
                  <a:pt x="6286" y="48863"/>
                </a:lnTo>
                <a:lnTo>
                  <a:pt x="23431" y="23431"/>
                </a:lnTo>
                <a:lnTo>
                  <a:pt x="48863" y="6286"/>
                </a:lnTo>
                <a:lnTo>
                  <a:pt x="80010" y="0"/>
                </a:lnTo>
                <a:lnTo>
                  <a:pt x="5552694" y="0"/>
                </a:lnTo>
                <a:lnTo>
                  <a:pt x="5583840" y="6286"/>
                </a:lnTo>
                <a:lnTo>
                  <a:pt x="5609272" y="23431"/>
                </a:lnTo>
                <a:lnTo>
                  <a:pt x="5626417" y="48863"/>
                </a:lnTo>
                <a:lnTo>
                  <a:pt x="5632704" y="80009"/>
                </a:lnTo>
                <a:lnTo>
                  <a:pt x="5632704" y="400050"/>
                </a:lnTo>
                <a:lnTo>
                  <a:pt x="5626417" y="431196"/>
                </a:lnTo>
                <a:lnTo>
                  <a:pt x="5609272" y="456628"/>
                </a:lnTo>
                <a:lnTo>
                  <a:pt x="5583840" y="473773"/>
                </a:lnTo>
                <a:lnTo>
                  <a:pt x="5552694" y="480059"/>
                </a:lnTo>
                <a:lnTo>
                  <a:pt x="80010" y="480059"/>
                </a:lnTo>
                <a:lnTo>
                  <a:pt x="48863" y="473773"/>
                </a:lnTo>
                <a:lnTo>
                  <a:pt x="23431" y="456628"/>
                </a:lnTo>
                <a:lnTo>
                  <a:pt x="6286" y="431196"/>
                </a:lnTo>
                <a:lnTo>
                  <a:pt x="0" y="400050"/>
                </a:lnTo>
                <a:lnTo>
                  <a:pt x="0" y="80009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197357" y="1899666"/>
            <a:ext cx="5461000" cy="485140"/>
          </a:xfrm>
          <a:custGeom>
            <a:avLst/>
            <a:gdLst/>
            <a:ahLst/>
            <a:cxnLst/>
            <a:rect l="l" t="t" r="r" b="b"/>
            <a:pathLst>
              <a:path w="5461000" h="485139">
                <a:moveTo>
                  <a:pt x="5379720" y="0"/>
                </a:moveTo>
                <a:lnTo>
                  <a:pt x="80772" y="0"/>
                </a:lnTo>
                <a:lnTo>
                  <a:pt x="49329" y="6351"/>
                </a:lnTo>
                <a:lnTo>
                  <a:pt x="23655" y="23669"/>
                </a:lnTo>
                <a:lnTo>
                  <a:pt x="6346" y="49345"/>
                </a:lnTo>
                <a:lnTo>
                  <a:pt x="0" y="80772"/>
                </a:lnTo>
                <a:lnTo>
                  <a:pt x="0" y="403859"/>
                </a:lnTo>
                <a:lnTo>
                  <a:pt x="6346" y="435286"/>
                </a:lnTo>
                <a:lnTo>
                  <a:pt x="23655" y="460962"/>
                </a:lnTo>
                <a:lnTo>
                  <a:pt x="49329" y="478280"/>
                </a:lnTo>
                <a:lnTo>
                  <a:pt x="80772" y="484631"/>
                </a:lnTo>
                <a:lnTo>
                  <a:pt x="5379720" y="484631"/>
                </a:lnTo>
                <a:lnTo>
                  <a:pt x="5411146" y="478280"/>
                </a:lnTo>
                <a:lnTo>
                  <a:pt x="5436822" y="460962"/>
                </a:lnTo>
                <a:lnTo>
                  <a:pt x="5454140" y="435286"/>
                </a:lnTo>
                <a:lnTo>
                  <a:pt x="5460492" y="403859"/>
                </a:lnTo>
                <a:lnTo>
                  <a:pt x="5460492" y="80772"/>
                </a:lnTo>
                <a:lnTo>
                  <a:pt x="5454140" y="49345"/>
                </a:lnTo>
                <a:lnTo>
                  <a:pt x="5436822" y="23669"/>
                </a:lnTo>
                <a:lnTo>
                  <a:pt x="5411146" y="6351"/>
                </a:lnTo>
                <a:lnTo>
                  <a:pt x="537972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197357" y="1899666"/>
            <a:ext cx="5461000" cy="485140"/>
          </a:xfrm>
          <a:custGeom>
            <a:avLst/>
            <a:gdLst/>
            <a:ahLst/>
            <a:cxnLst/>
            <a:rect l="l" t="t" r="r" b="b"/>
            <a:pathLst>
              <a:path w="5461000" h="485139">
                <a:moveTo>
                  <a:pt x="0" y="80772"/>
                </a:moveTo>
                <a:lnTo>
                  <a:pt x="6346" y="49345"/>
                </a:lnTo>
                <a:lnTo>
                  <a:pt x="23655" y="23669"/>
                </a:lnTo>
                <a:lnTo>
                  <a:pt x="49329" y="6351"/>
                </a:lnTo>
                <a:lnTo>
                  <a:pt x="80772" y="0"/>
                </a:lnTo>
                <a:lnTo>
                  <a:pt x="5379720" y="0"/>
                </a:lnTo>
                <a:lnTo>
                  <a:pt x="5411146" y="6351"/>
                </a:lnTo>
                <a:lnTo>
                  <a:pt x="5436822" y="23669"/>
                </a:lnTo>
                <a:lnTo>
                  <a:pt x="5454140" y="49345"/>
                </a:lnTo>
                <a:lnTo>
                  <a:pt x="5460492" y="80772"/>
                </a:lnTo>
                <a:lnTo>
                  <a:pt x="5460492" y="403859"/>
                </a:lnTo>
                <a:lnTo>
                  <a:pt x="5454140" y="435286"/>
                </a:lnTo>
                <a:lnTo>
                  <a:pt x="5436822" y="460962"/>
                </a:lnTo>
                <a:lnTo>
                  <a:pt x="5411146" y="478280"/>
                </a:lnTo>
                <a:lnTo>
                  <a:pt x="5379720" y="484631"/>
                </a:lnTo>
                <a:lnTo>
                  <a:pt x="80772" y="484631"/>
                </a:lnTo>
                <a:lnTo>
                  <a:pt x="49329" y="478280"/>
                </a:lnTo>
                <a:lnTo>
                  <a:pt x="23655" y="460962"/>
                </a:lnTo>
                <a:lnTo>
                  <a:pt x="6346" y="435286"/>
                </a:lnTo>
                <a:lnTo>
                  <a:pt x="0" y="403859"/>
                </a:lnTo>
                <a:lnTo>
                  <a:pt x="0" y="80772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0" y="801623"/>
            <a:ext cx="16497300" cy="1004569"/>
          </a:xfrm>
          <a:custGeom>
            <a:avLst/>
            <a:gdLst/>
            <a:ahLst/>
            <a:cxnLst/>
            <a:rect l="l" t="t" r="r" b="b"/>
            <a:pathLst>
              <a:path w="16497300" h="1004569">
                <a:moveTo>
                  <a:pt x="0" y="1004316"/>
                </a:moveTo>
                <a:lnTo>
                  <a:pt x="16497300" y="1004316"/>
                </a:lnTo>
                <a:lnTo>
                  <a:pt x="16497300" y="0"/>
                </a:lnTo>
                <a:lnTo>
                  <a:pt x="0" y="0"/>
                </a:lnTo>
                <a:lnTo>
                  <a:pt x="0" y="1004316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8819" y="881634"/>
            <a:ext cx="13581380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7470"/>
            <a:ext cx="1645920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72816"/>
            <a:ext cx="585216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jpg"/><Relationship Id="rId6" Type="http://schemas.openxmlformats.org/officeDocument/2006/relationships/image" Target="../media/image5.jpg"/><Relationship Id="rId7" Type="http://schemas.openxmlformats.org/officeDocument/2006/relationships/image" Target="../media/image6.jpg"/><Relationship Id="rId8" Type="http://schemas.openxmlformats.org/officeDocument/2006/relationships/image" Target="../media/image7.jp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25"/>
              <a:t>Efeitos</a:t>
            </a:r>
            <a:r>
              <a:rPr dirty="0" spc="15"/>
              <a:t> </a:t>
            </a:r>
            <a:r>
              <a:rPr dirty="0" spc="-10"/>
              <a:t>dosimétricos</a:t>
            </a:r>
            <a:r>
              <a:rPr dirty="0" spc="10"/>
              <a:t> </a:t>
            </a:r>
            <a:r>
              <a:rPr dirty="0" spc="-5"/>
              <a:t>do</a:t>
            </a:r>
            <a:r>
              <a:rPr dirty="0" spc="10"/>
              <a:t> </a:t>
            </a:r>
            <a:r>
              <a:rPr dirty="0" spc="-10"/>
              <a:t>compressor</a:t>
            </a:r>
            <a:r>
              <a:rPr dirty="0" spc="20"/>
              <a:t> </a:t>
            </a:r>
            <a:r>
              <a:rPr dirty="0" spc="-5"/>
              <a:t>abdominal</a:t>
            </a:r>
            <a:r>
              <a:rPr dirty="0" spc="40"/>
              <a:t> </a:t>
            </a:r>
            <a:r>
              <a:rPr dirty="0" spc="-10"/>
              <a:t>em</a:t>
            </a:r>
            <a:r>
              <a:rPr dirty="0" spc="15"/>
              <a:t> </a:t>
            </a:r>
            <a:r>
              <a:rPr dirty="0" spc="-20"/>
              <a:t>radioterapia</a:t>
            </a:r>
            <a:r>
              <a:rPr dirty="0" spc="60"/>
              <a:t> </a:t>
            </a:r>
            <a:r>
              <a:rPr dirty="0" spc="-20"/>
              <a:t>esterotáxica</a:t>
            </a:r>
            <a:r>
              <a:rPr dirty="0" spc="55"/>
              <a:t> </a:t>
            </a:r>
            <a:r>
              <a:rPr dirty="0" spc="-15"/>
              <a:t>corporal</a:t>
            </a:r>
            <a:r>
              <a:rPr dirty="0" spc="20"/>
              <a:t> </a:t>
            </a:r>
            <a:r>
              <a:rPr dirty="0" spc="-10"/>
              <a:t>(SBRT)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18819" y="1270507"/>
            <a:ext cx="660209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Calibri"/>
                <a:cs typeface="Calibri"/>
              </a:rPr>
              <a:t>Rubens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Vieira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40">
                <a:latin typeface="Calibri"/>
                <a:cs typeface="Calibri"/>
              </a:rPr>
              <a:t>Teixeira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Junior;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Adriana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Aparecida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Flosi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6497300" y="801623"/>
            <a:ext cx="1790700" cy="1004569"/>
            <a:chOff x="16497300" y="801623"/>
            <a:chExt cx="1790700" cy="1004569"/>
          </a:xfrm>
        </p:grpSpPr>
        <p:sp>
          <p:nvSpPr>
            <p:cNvPr id="5" name="object 5"/>
            <p:cNvSpPr/>
            <p:nvPr/>
          </p:nvSpPr>
          <p:spPr>
            <a:xfrm>
              <a:off x="16962119" y="801623"/>
              <a:ext cx="1325880" cy="1004569"/>
            </a:xfrm>
            <a:custGeom>
              <a:avLst/>
              <a:gdLst/>
              <a:ahLst/>
              <a:cxnLst/>
              <a:rect l="l" t="t" r="r" b="b"/>
              <a:pathLst>
                <a:path w="1325880" h="1004569">
                  <a:moveTo>
                    <a:pt x="1325880" y="0"/>
                  </a:moveTo>
                  <a:lnTo>
                    <a:pt x="0" y="0"/>
                  </a:lnTo>
                  <a:lnTo>
                    <a:pt x="0" y="1004316"/>
                  </a:lnTo>
                  <a:lnTo>
                    <a:pt x="1325880" y="1004316"/>
                  </a:lnTo>
                  <a:lnTo>
                    <a:pt x="1325880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6497300" y="801623"/>
              <a:ext cx="464820" cy="1004569"/>
            </a:xfrm>
            <a:custGeom>
              <a:avLst/>
              <a:gdLst/>
              <a:ahLst/>
              <a:cxnLst/>
              <a:rect l="l" t="t" r="r" b="b"/>
              <a:pathLst>
                <a:path w="464819" h="1004569">
                  <a:moveTo>
                    <a:pt x="464819" y="0"/>
                  </a:moveTo>
                  <a:lnTo>
                    <a:pt x="0" y="0"/>
                  </a:lnTo>
                  <a:lnTo>
                    <a:pt x="0" y="1004316"/>
                  </a:lnTo>
                  <a:lnTo>
                    <a:pt x="464819" y="1004316"/>
                  </a:lnTo>
                  <a:lnTo>
                    <a:pt x="464819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/>
          <p:nvPr/>
        </p:nvSpPr>
        <p:spPr>
          <a:xfrm>
            <a:off x="2065147" y="1923668"/>
            <a:ext cx="1767839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INTRODUÇÃO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5945" y="2398014"/>
            <a:ext cx="5352415" cy="3592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Times New Roman"/>
                <a:cs typeface="Times New Roman"/>
              </a:rPr>
              <a:t>O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câncer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10">
                <a:latin typeface="Times New Roman"/>
                <a:cs typeface="Times New Roman"/>
              </a:rPr>
              <a:t>de</a:t>
            </a:r>
            <a:r>
              <a:rPr dirty="0" sz="1800" spc="-5">
                <a:latin typeface="Times New Roman"/>
                <a:cs typeface="Times New Roman"/>
              </a:rPr>
              <a:t> pulmão</a:t>
            </a:r>
            <a:r>
              <a:rPr dirty="0" sz="1800">
                <a:latin typeface="Times New Roman"/>
                <a:cs typeface="Times New Roman"/>
              </a:rPr>
              <a:t> tem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altas</a:t>
            </a:r>
            <a:r>
              <a:rPr dirty="0" sz="1800">
                <a:latin typeface="Times New Roman"/>
                <a:cs typeface="Times New Roman"/>
              </a:rPr>
              <a:t> taxas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de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incidência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e 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mortalidade em </a:t>
            </a:r>
            <a:r>
              <a:rPr dirty="0" sz="1800" spc="-5">
                <a:latin typeface="Times New Roman"/>
                <a:cs typeface="Times New Roman"/>
              </a:rPr>
              <a:t>homens </a:t>
            </a:r>
            <a:r>
              <a:rPr dirty="0" sz="1800">
                <a:latin typeface="Times New Roman"/>
                <a:cs typeface="Times New Roman"/>
              </a:rPr>
              <a:t>e </a:t>
            </a:r>
            <a:r>
              <a:rPr dirty="0" sz="1800" spc="-5">
                <a:latin typeface="Times New Roman"/>
                <a:cs typeface="Times New Roman"/>
              </a:rPr>
              <a:t>mulheres </a:t>
            </a:r>
            <a:r>
              <a:rPr dirty="0" sz="1800">
                <a:latin typeface="Times New Roman"/>
                <a:cs typeface="Times New Roman"/>
              </a:rPr>
              <a:t>em todo o </a:t>
            </a:r>
            <a:r>
              <a:rPr dirty="0" sz="1800" spc="-5">
                <a:latin typeface="Times New Roman"/>
                <a:cs typeface="Times New Roman"/>
              </a:rPr>
              <a:t>mundo, </a:t>
            </a:r>
            <a:r>
              <a:rPr dirty="0" sz="1800">
                <a:latin typeface="Times New Roman"/>
                <a:cs typeface="Times New Roman"/>
              </a:rPr>
              <a:t> segundo a </a:t>
            </a:r>
            <a:r>
              <a:rPr dirty="0" sz="1800" spc="-5">
                <a:latin typeface="Times New Roman"/>
                <a:cs typeface="Times New Roman"/>
              </a:rPr>
              <a:t>estimativa </a:t>
            </a:r>
            <a:r>
              <a:rPr dirty="0" sz="1800">
                <a:latin typeface="Times New Roman"/>
                <a:cs typeface="Times New Roman"/>
              </a:rPr>
              <a:t>de 2020 do Instituto </a:t>
            </a:r>
            <a:r>
              <a:rPr dirty="0" sz="1800" spc="-5">
                <a:latin typeface="Times New Roman"/>
                <a:cs typeface="Times New Roman"/>
              </a:rPr>
              <a:t>Nacional </a:t>
            </a:r>
            <a:r>
              <a:rPr dirty="0" sz="1800">
                <a:latin typeface="Times New Roman"/>
                <a:cs typeface="Times New Roman"/>
              </a:rPr>
              <a:t>de 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Câncer </a:t>
            </a:r>
            <a:r>
              <a:rPr dirty="0" sz="1800" spc="-5">
                <a:latin typeface="Times New Roman"/>
                <a:cs typeface="Times New Roman"/>
              </a:rPr>
              <a:t>(INCA) </a:t>
            </a:r>
            <a:r>
              <a:rPr dirty="0" sz="1800">
                <a:latin typeface="Times New Roman"/>
                <a:cs typeface="Times New Roman"/>
              </a:rPr>
              <a:t>para o </a:t>
            </a:r>
            <a:r>
              <a:rPr dirty="0" sz="1800" spc="-5">
                <a:latin typeface="Times New Roman"/>
                <a:cs typeface="Times New Roman"/>
              </a:rPr>
              <a:t>Brasil, </a:t>
            </a:r>
            <a:r>
              <a:rPr dirty="0" sz="1800">
                <a:latin typeface="Times New Roman"/>
                <a:cs typeface="Times New Roman"/>
              </a:rPr>
              <a:t>a estimativa para cada ano 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do </a:t>
            </a:r>
            <a:r>
              <a:rPr dirty="0" sz="1800" spc="-5">
                <a:latin typeface="Times New Roman"/>
                <a:cs typeface="Times New Roman"/>
              </a:rPr>
              <a:t>triênio 2020-2022 aponta </a:t>
            </a:r>
            <a:r>
              <a:rPr dirty="0" sz="1800">
                <a:latin typeface="Times New Roman"/>
                <a:cs typeface="Times New Roman"/>
              </a:rPr>
              <a:t>que </a:t>
            </a:r>
            <a:r>
              <a:rPr dirty="0" sz="1800" spc="-5">
                <a:latin typeface="Times New Roman"/>
                <a:cs typeface="Times New Roman"/>
              </a:rPr>
              <a:t>ocorrerão </a:t>
            </a:r>
            <a:r>
              <a:rPr dirty="0" sz="1800">
                <a:latin typeface="Times New Roman"/>
                <a:cs typeface="Times New Roman"/>
              </a:rPr>
              <a:t>625 </a:t>
            </a:r>
            <a:r>
              <a:rPr dirty="0" sz="1800" spc="-5">
                <a:latin typeface="Times New Roman"/>
                <a:cs typeface="Times New Roman"/>
              </a:rPr>
              <a:t>mil casos 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novos de </a:t>
            </a:r>
            <a:r>
              <a:rPr dirty="0" sz="1800" spc="-15">
                <a:latin typeface="Times New Roman"/>
                <a:cs typeface="Times New Roman"/>
              </a:rPr>
              <a:t>câncer,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dos quais </a:t>
            </a:r>
            <a:r>
              <a:rPr dirty="0" sz="1800">
                <a:latin typeface="Times New Roman"/>
                <a:cs typeface="Times New Roman"/>
              </a:rPr>
              <a:t>30 </a:t>
            </a:r>
            <a:r>
              <a:rPr dirty="0" sz="1800" spc="-5">
                <a:latin typeface="Times New Roman"/>
                <a:cs typeface="Times New Roman"/>
              </a:rPr>
              <a:t>mil</a:t>
            </a:r>
            <a:r>
              <a:rPr dirty="0" sz="1800" spc="44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casos serão </a:t>
            </a:r>
            <a:r>
              <a:rPr dirty="0" sz="1800">
                <a:latin typeface="Times New Roman"/>
                <a:cs typeface="Times New Roman"/>
              </a:rPr>
              <a:t>de </a:t>
            </a:r>
            <a:r>
              <a:rPr dirty="0" sz="1800" spc="-5">
                <a:latin typeface="Times New Roman"/>
                <a:cs typeface="Times New Roman"/>
              </a:rPr>
              <a:t>câncer </a:t>
            </a:r>
            <a:r>
              <a:rPr dirty="0" sz="1800">
                <a:latin typeface="Times New Roman"/>
                <a:cs typeface="Times New Roman"/>
              </a:rPr>
              <a:t> de pulmão. </a:t>
            </a:r>
            <a:r>
              <a:rPr dirty="0" sz="1800" spc="-5">
                <a:latin typeface="Times New Roman"/>
                <a:cs typeface="Times New Roman"/>
              </a:rPr>
              <a:t>A radioterapia </a:t>
            </a:r>
            <a:r>
              <a:rPr dirty="0" sz="1800">
                <a:latin typeface="Times New Roman"/>
                <a:cs typeface="Times New Roman"/>
              </a:rPr>
              <a:t>estereotáxica </a:t>
            </a:r>
            <a:r>
              <a:rPr dirty="0" sz="1800" spc="-5">
                <a:latin typeface="Times New Roman"/>
                <a:cs typeface="Times New Roman"/>
              </a:rPr>
              <a:t>corporal </a:t>
            </a:r>
            <a:r>
              <a:rPr dirty="0" sz="1800">
                <a:latin typeface="Times New Roman"/>
                <a:cs typeface="Times New Roman"/>
              </a:rPr>
              <a:t>(</a:t>
            </a:r>
            <a:r>
              <a:rPr dirty="0" sz="1800" i="1">
                <a:latin typeface="Times New Roman"/>
                <a:cs typeface="Times New Roman"/>
              </a:rPr>
              <a:t>SBRT</a:t>
            </a:r>
            <a:r>
              <a:rPr dirty="0" sz="1800">
                <a:latin typeface="Times New Roman"/>
                <a:cs typeface="Times New Roman"/>
              </a:rPr>
              <a:t>) 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se refere</a:t>
            </a:r>
            <a:r>
              <a:rPr dirty="0" sz="1800">
                <a:latin typeface="Times New Roman"/>
                <a:cs typeface="Times New Roman"/>
              </a:rPr>
              <a:t> a um procedimento </a:t>
            </a:r>
            <a:r>
              <a:rPr dirty="0" sz="1800" spc="-10">
                <a:latin typeface="Times New Roman"/>
                <a:cs typeface="Times New Roman"/>
              </a:rPr>
              <a:t>de</a:t>
            </a:r>
            <a:r>
              <a:rPr dirty="0" sz="1800" spc="-5">
                <a:latin typeface="Times New Roman"/>
                <a:cs typeface="Times New Roman"/>
              </a:rPr>
              <a:t> radioterapia altamente </a:t>
            </a:r>
            <a:r>
              <a:rPr dirty="0" sz="1800">
                <a:latin typeface="Times New Roman"/>
                <a:cs typeface="Times New Roman"/>
              </a:rPr>
              <a:t> eficaz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no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controle</a:t>
            </a:r>
            <a:r>
              <a:rPr dirty="0" sz="1800">
                <a:latin typeface="Times New Roman"/>
                <a:cs typeface="Times New Roman"/>
              </a:rPr>
              <a:t> de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cânceres</a:t>
            </a:r>
            <a:r>
              <a:rPr dirty="0" sz="1800">
                <a:latin typeface="Times New Roman"/>
                <a:cs typeface="Times New Roman"/>
              </a:rPr>
              <a:t> primários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e 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oligometastáticos </a:t>
            </a:r>
            <a:r>
              <a:rPr dirty="0" sz="1800">
                <a:latin typeface="Times New Roman"/>
                <a:cs typeface="Times New Roman"/>
              </a:rPr>
              <a:t>em estágios </a:t>
            </a:r>
            <a:r>
              <a:rPr dirty="0" sz="1800" spc="-5">
                <a:latin typeface="Times New Roman"/>
                <a:cs typeface="Times New Roman"/>
              </a:rPr>
              <a:t>iniciais </a:t>
            </a:r>
            <a:r>
              <a:rPr dirty="0" sz="1800">
                <a:latin typeface="Times New Roman"/>
                <a:cs typeface="Times New Roman"/>
              </a:rPr>
              <a:t>em </a:t>
            </a:r>
            <a:r>
              <a:rPr dirty="0" sz="1800" spc="-5">
                <a:latin typeface="Times New Roman"/>
                <a:cs typeface="Times New Roman"/>
              </a:rPr>
              <a:t>locais ao </a:t>
            </a:r>
            <a:r>
              <a:rPr dirty="0" sz="1800">
                <a:latin typeface="Times New Roman"/>
                <a:cs typeface="Times New Roman"/>
              </a:rPr>
              <a:t>longo 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das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cavidades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abdominopélvica</a:t>
            </a:r>
            <a:r>
              <a:rPr dirty="0" sz="1800">
                <a:latin typeface="Times New Roman"/>
                <a:cs typeface="Times New Roman"/>
              </a:rPr>
              <a:t> e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torácica</a:t>
            </a:r>
            <a:r>
              <a:rPr dirty="0" sz="1800">
                <a:latin typeface="Times New Roman"/>
                <a:cs typeface="Times New Roman"/>
              </a:rPr>
              <a:t> e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em</a:t>
            </a:r>
            <a:r>
              <a:rPr dirty="0" sz="1800">
                <a:latin typeface="Times New Roman"/>
                <a:cs typeface="Times New Roman"/>
              </a:rPr>
              <a:t> locais </a:t>
            </a:r>
            <a:r>
              <a:rPr dirty="0" sz="1800" spc="-434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espinhais e paraespinhais. </a:t>
            </a:r>
            <a:r>
              <a:rPr dirty="0" sz="1800" spc="-5">
                <a:latin typeface="Times New Roman"/>
                <a:cs typeface="Times New Roman"/>
              </a:rPr>
              <a:t>Os avanços tecnológicos </a:t>
            </a:r>
            <a:r>
              <a:rPr dirty="0" sz="1800">
                <a:latin typeface="Times New Roman"/>
                <a:cs typeface="Times New Roman"/>
              </a:rPr>
              <a:t>são 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necessários</a:t>
            </a:r>
            <a:r>
              <a:rPr dirty="0" sz="1800" spc="35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tanto</a:t>
            </a:r>
            <a:r>
              <a:rPr dirty="0" sz="1800" spc="37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na</a:t>
            </a:r>
            <a:r>
              <a:rPr dirty="0" sz="1800" spc="35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imagem</a:t>
            </a:r>
            <a:r>
              <a:rPr dirty="0" sz="1800" spc="35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quanto</a:t>
            </a:r>
            <a:r>
              <a:rPr dirty="0" sz="1800" spc="35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no</a:t>
            </a:r>
            <a:r>
              <a:rPr dirty="0" sz="1800" spc="35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manejo</a:t>
            </a:r>
            <a:r>
              <a:rPr dirty="0" sz="1800" spc="36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do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5945" y="5964682"/>
            <a:ext cx="535051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Times New Roman"/>
                <a:cs typeface="Times New Roman"/>
              </a:rPr>
              <a:t>movimento</a:t>
            </a:r>
            <a:r>
              <a:rPr dirty="0" sz="1800" spc="5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respiratório</a:t>
            </a:r>
            <a:r>
              <a:rPr dirty="0" sz="1800" spc="50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para</a:t>
            </a:r>
            <a:r>
              <a:rPr dirty="0" sz="1800" spc="5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reduzir</a:t>
            </a:r>
            <a:r>
              <a:rPr dirty="0" sz="1800" spc="50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</a:t>
            </a:r>
            <a:r>
              <a:rPr dirty="0" sz="1800" spc="500">
                <a:latin typeface="Times New Roman"/>
                <a:cs typeface="Times New Roman"/>
              </a:rPr>
              <a:t> </a:t>
            </a:r>
            <a:r>
              <a:rPr dirty="0" sz="1800" spc="-10">
                <a:latin typeface="Times New Roman"/>
                <a:cs typeface="Times New Roman"/>
              </a:rPr>
              <a:t>margem</a:t>
            </a:r>
            <a:r>
              <a:rPr dirty="0" sz="1800" spc="50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alvo</a:t>
            </a:r>
            <a:r>
              <a:rPr dirty="0" sz="1800" spc="484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5945" y="6239002"/>
            <a:ext cx="5352415" cy="33115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99800"/>
              </a:lnSpc>
              <a:spcBef>
                <a:spcPts val="105"/>
              </a:spcBef>
            </a:pPr>
            <a:r>
              <a:rPr dirty="0" sz="1800">
                <a:latin typeface="Times New Roman"/>
                <a:cs typeface="Times New Roman"/>
              </a:rPr>
              <a:t>limitar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o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risco</a:t>
            </a:r>
            <a:r>
              <a:rPr dirty="0" sz="1800">
                <a:latin typeface="Times New Roman"/>
                <a:cs typeface="Times New Roman"/>
              </a:rPr>
              <a:t> de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complicações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causadas</a:t>
            </a:r>
            <a:r>
              <a:rPr dirty="0" sz="1800" spc="44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pela 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radioterapia,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especialmente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quando</a:t>
            </a:r>
            <a:r>
              <a:rPr dirty="0" sz="1800">
                <a:latin typeface="Times New Roman"/>
                <a:cs typeface="Times New Roman"/>
              </a:rPr>
              <a:t> a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movimentação 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tumoral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é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grande.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Na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prática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clínica,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várias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manobras </a:t>
            </a:r>
            <a:r>
              <a:rPr dirty="0" sz="1800">
                <a:latin typeface="Times New Roman"/>
                <a:cs typeface="Times New Roman"/>
              </a:rPr>
              <a:t> podem </a:t>
            </a:r>
            <a:r>
              <a:rPr dirty="0" sz="1800" spc="-5">
                <a:latin typeface="Times New Roman"/>
                <a:cs typeface="Times New Roman"/>
              </a:rPr>
              <a:t>ser usadas </a:t>
            </a:r>
            <a:r>
              <a:rPr dirty="0" sz="1800">
                <a:latin typeface="Times New Roman"/>
                <a:cs typeface="Times New Roman"/>
              </a:rPr>
              <a:t>para </a:t>
            </a:r>
            <a:r>
              <a:rPr dirty="0" sz="1800" spc="-5">
                <a:latin typeface="Times New Roman"/>
                <a:cs typeface="Times New Roman"/>
              </a:rPr>
              <a:t>gerenciar </a:t>
            </a:r>
            <a:r>
              <a:rPr dirty="0" sz="1800">
                <a:latin typeface="Times New Roman"/>
                <a:cs typeface="Times New Roman"/>
              </a:rPr>
              <a:t>o </a:t>
            </a:r>
            <a:r>
              <a:rPr dirty="0" sz="1800" spc="-5">
                <a:latin typeface="Times New Roman"/>
                <a:cs typeface="Times New Roman"/>
              </a:rPr>
              <a:t>movimento, </a:t>
            </a:r>
            <a:r>
              <a:rPr dirty="0" sz="1800">
                <a:latin typeface="Times New Roman"/>
                <a:cs typeface="Times New Roman"/>
              </a:rPr>
              <a:t>onde a 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compressão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abdominal</a:t>
            </a:r>
            <a:r>
              <a:rPr dirty="0" sz="1800">
                <a:latin typeface="Times New Roman"/>
                <a:cs typeface="Times New Roman"/>
              </a:rPr>
              <a:t> é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uma</a:t>
            </a:r>
            <a:r>
              <a:rPr dirty="0" sz="1800">
                <a:latin typeface="Times New Roman"/>
                <a:cs typeface="Times New Roman"/>
              </a:rPr>
              <a:t> delas.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utilização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do 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compressor abdominal ou quaisquer dispositivos </a:t>
            </a:r>
            <a:r>
              <a:rPr dirty="0" sz="1800">
                <a:latin typeface="Times New Roman"/>
                <a:cs typeface="Times New Roman"/>
              </a:rPr>
              <a:t>externos </a:t>
            </a:r>
            <a:r>
              <a:rPr dirty="0" sz="1800" spc="-434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ao </a:t>
            </a:r>
            <a:r>
              <a:rPr dirty="0" sz="1800" spc="-5">
                <a:latin typeface="Times New Roman"/>
                <a:cs typeface="Times New Roman"/>
              </a:rPr>
              <a:t>paciente podem </a:t>
            </a:r>
            <a:r>
              <a:rPr dirty="0" sz="1800">
                <a:latin typeface="Times New Roman"/>
                <a:cs typeface="Times New Roman"/>
              </a:rPr>
              <a:t>ter um impacto dosimétrico </a:t>
            </a:r>
            <a:r>
              <a:rPr dirty="0" sz="1800" spc="-5">
                <a:latin typeface="Times New Roman"/>
                <a:cs typeface="Times New Roman"/>
              </a:rPr>
              <a:t>como uma </a:t>
            </a:r>
            <a:r>
              <a:rPr dirty="0" sz="1800" spc="-434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combinação </a:t>
            </a:r>
            <a:r>
              <a:rPr dirty="0" sz="1800" spc="-5">
                <a:latin typeface="Times New Roman"/>
                <a:cs typeface="Times New Roman"/>
              </a:rPr>
              <a:t>complexa </a:t>
            </a:r>
            <a:r>
              <a:rPr dirty="0" sz="1800">
                <a:latin typeface="Times New Roman"/>
                <a:cs typeface="Times New Roman"/>
              </a:rPr>
              <a:t>de dose </a:t>
            </a:r>
            <a:r>
              <a:rPr dirty="0" sz="1800" spc="-5">
                <a:latin typeface="Times New Roman"/>
                <a:cs typeface="Times New Roman"/>
              </a:rPr>
              <a:t>aumentada </a:t>
            </a:r>
            <a:r>
              <a:rPr dirty="0" sz="1800">
                <a:latin typeface="Times New Roman"/>
                <a:cs typeface="Times New Roman"/>
              </a:rPr>
              <a:t>na </a:t>
            </a:r>
            <a:r>
              <a:rPr dirty="0" sz="1800" spc="-5">
                <a:latin typeface="Times New Roman"/>
                <a:cs typeface="Times New Roman"/>
              </a:rPr>
              <a:t>pele, </a:t>
            </a:r>
            <a:r>
              <a:rPr dirty="0" sz="1800">
                <a:latin typeface="Times New Roman"/>
                <a:cs typeface="Times New Roman"/>
              </a:rPr>
              <a:t>dose 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tumoral </a:t>
            </a:r>
            <a:r>
              <a:rPr dirty="0" sz="1800" spc="-5">
                <a:latin typeface="Times New Roman"/>
                <a:cs typeface="Times New Roman"/>
              </a:rPr>
              <a:t>reduzida </a:t>
            </a:r>
            <a:r>
              <a:rPr dirty="0" sz="1800">
                <a:latin typeface="Times New Roman"/>
                <a:cs typeface="Times New Roman"/>
              </a:rPr>
              <a:t>e </a:t>
            </a:r>
            <a:r>
              <a:rPr dirty="0" sz="1800" spc="-5">
                <a:latin typeface="Times New Roman"/>
                <a:cs typeface="Times New Roman"/>
              </a:rPr>
              <a:t>distribuição </a:t>
            </a:r>
            <a:r>
              <a:rPr dirty="0" sz="1800">
                <a:latin typeface="Times New Roman"/>
                <a:cs typeface="Times New Roman"/>
              </a:rPr>
              <a:t>de dose </a:t>
            </a:r>
            <a:r>
              <a:rPr dirty="0" sz="1800" spc="-5">
                <a:latin typeface="Times New Roman"/>
                <a:cs typeface="Times New Roman"/>
              </a:rPr>
              <a:t>alterada; </a:t>
            </a:r>
            <a:r>
              <a:rPr dirty="0" sz="1800">
                <a:latin typeface="Times New Roman"/>
                <a:cs typeface="Times New Roman"/>
              </a:rPr>
              <a:t>sendo a 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magnitude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uma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função</a:t>
            </a:r>
            <a:r>
              <a:rPr dirty="0" sz="1800">
                <a:latin typeface="Times New Roman"/>
                <a:cs typeface="Times New Roman"/>
              </a:rPr>
              <a:t> da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10">
                <a:latin typeface="Times New Roman"/>
                <a:cs typeface="Times New Roman"/>
              </a:rPr>
              <a:t>energia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do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feixe,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geometria </a:t>
            </a:r>
            <a:r>
              <a:rPr dirty="0" sz="1800" spc="-434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relativa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do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feixe</a:t>
            </a:r>
            <a:r>
              <a:rPr dirty="0" sz="1800">
                <a:latin typeface="Times New Roman"/>
                <a:cs typeface="Times New Roman"/>
              </a:rPr>
              <a:t> e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dos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dispositivos,</a:t>
            </a:r>
            <a:r>
              <a:rPr dirty="0" sz="1800">
                <a:latin typeface="Times New Roman"/>
                <a:cs typeface="Times New Roman"/>
              </a:rPr>
              <a:t> a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fração</a:t>
            </a:r>
            <a:r>
              <a:rPr dirty="0" sz="1800">
                <a:latin typeface="Times New Roman"/>
                <a:cs typeface="Times New Roman"/>
              </a:rPr>
              <a:t> de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dose 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fornecida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por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esses</a:t>
            </a:r>
            <a:r>
              <a:rPr dirty="0" sz="1800">
                <a:latin typeface="Times New Roman"/>
                <a:cs typeface="Times New Roman"/>
              </a:rPr>
              <a:t> dispositivos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e</a:t>
            </a:r>
            <a:r>
              <a:rPr dirty="0" sz="1800" spc="-5">
                <a:latin typeface="Times New Roman"/>
                <a:cs typeface="Times New Roman"/>
              </a:rPr>
              <a:t> sua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composição</a:t>
            </a:r>
            <a:r>
              <a:rPr dirty="0" sz="1800" spc="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física.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32703" y="1768518"/>
            <a:ext cx="5351780" cy="1732280"/>
          </a:xfrm>
          <a:prstGeom prst="rect">
            <a:avLst/>
          </a:prstGeom>
        </p:spPr>
        <p:txBody>
          <a:bodyPr wrap="square" lIns="0" tIns="153035" rIns="0" bIns="0" rtlCol="0" vert="horz">
            <a:spAutoFit/>
          </a:bodyPr>
          <a:lstStyle/>
          <a:p>
            <a:pPr algn="ctr" marL="248920">
              <a:lnSpc>
                <a:spcPct val="100000"/>
              </a:lnSpc>
              <a:spcBef>
                <a:spcPts val="1205"/>
              </a:spcBef>
            </a:pP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OBJETIVO</a:t>
            </a:r>
            <a:endParaRPr sz="2400">
              <a:latin typeface="Calibri"/>
              <a:cs typeface="Calibri"/>
            </a:endParaRPr>
          </a:p>
          <a:p>
            <a:pPr algn="just" marL="12700" marR="5080" indent="245110">
              <a:lnSpc>
                <a:spcPct val="99700"/>
              </a:lnSpc>
              <a:spcBef>
                <a:spcPts val="835"/>
              </a:spcBef>
            </a:pPr>
            <a:r>
              <a:rPr dirty="0" sz="1800" spc="-20">
                <a:latin typeface="Times New Roman"/>
                <a:cs typeface="Times New Roman"/>
              </a:rPr>
              <a:t>Avaliar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os</a:t>
            </a:r>
            <a:r>
              <a:rPr dirty="0" sz="1800">
                <a:latin typeface="Times New Roman"/>
                <a:cs typeface="Times New Roman"/>
              </a:rPr>
              <a:t> efeitos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dosimétricos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do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compressor </a:t>
            </a:r>
            <a:r>
              <a:rPr dirty="0" sz="1800" spc="-434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abdominal </a:t>
            </a:r>
            <a:r>
              <a:rPr dirty="0" sz="1800" spc="-10">
                <a:latin typeface="Times New Roman"/>
                <a:cs typeface="Times New Roman"/>
              </a:rPr>
              <a:t>da </a:t>
            </a:r>
            <a:r>
              <a:rPr dirty="0" sz="1800" spc="-5">
                <a:latin typeface="Times New Roman"/>
                <a:cs typeface="Times New Roman"/>
              </a:rPr>
              <a:t>instituição, </a:t>
            </a:r>
            <a:r>
              <a:rPr dirty="0" sz="1800">
                <a:latin typeface="Times New Roman"/>
                <a:cs typeface="Times New Roman"/>
              </a:rPr>
              <a:t>visto </a:t>
            </a:r>
            <a:r>
              <a:rPr dirty="0" sz="1800" spc="-5">
                <a:latin typeface="Times New Roman"/>
                <a:cs typeface="Times New Roman"/>
              </a:rPr>
              <a:t>que </a:t>
            </a:r>
            <a:r>
              <a:rPr dirty="0" sz="1800">
                <a:latin typeface="Times New Roman"/>
                <a:cs typeface="Times New Roman"/>
              </a:rPr>
              <a:t>na </a:t>
            </a:r>
            <a:r>
              <a:rPr dirty="0" sz="1800" spc="-5">
                <a:latin typeface="Times New Roman"/>
                <a:cs typeface="Times New Roman"/>
              </a:rPr>
              <a:t>literatura ainda não </a:t>
            </a:r>
            <a:r>
              <a:rPr dirty="0" sz="1800" spc="-434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há </a:t>
            </a:r>
            <a:r>
              <a:rPr dirty="0" sz="1800" spc="-5">
                <a:latin typeface="Times New Roman"/>
                <a:cs typeface="Times New Roman"/>
              </a:rPr>
              <a:t>trabalhos avaliando especificamente </a:t>
            </a:r>
            <a:r>
              <a:rPr dirty="0" sz="1800">
                <a:latin typeface="Times New Roman"/>
                <a:cs typeface="Times New Roman"/>
              </a:rPr>
              <a:t>o </a:t>
            </a:r>
            <a:r>
              <a:rPr dirty="0" sz="1800" spc="-5">
                <a:latin typeface="Times New Roman"/>
                <a:cs typeface="Times New Roman"/>
              </a:rPr>
              <a:t>modelo </a:t>
            </a:r>
            <a:r>
              <a:rPr dirty="0" sz="1800">
                <a:latin typeface="Times New Roman"/>
                <a:cs typeface="Times New Roman"/>
              </a:rPr>
              <a:t>que tem </a:t>
            </a:r>
            <a:r>
              <a:rPr dirty="0" sz="1800" spc="-434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sido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utilizado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no</a:t>
            </a:r>
            <a:r>
              <a:rPr dirty="0" sz="1800" spc="-11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A.</a:t>
            </a:r>
            <a:r>
              <a:rPr dirty="0" sz="1800" spc="1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C. Camargo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Cancer </a:t>
            </a:r>
            <a:r>
              <a:rPr dirty="0" sz="1800" spc="-15">
                <a:latin typeface="Times New Roman"/>
                <a:cs typeface="Times New Roman"/>
              </a:rPr>
              <a:t>Center.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132321" y="3502138"/>
            <a:ext cx="5530215" cy="965200"/>
          </a:xfrm>
          <a:prstGeom prst="rect">
            <a:avLst/>
          </a:prstGeom>
        </p:spPr>
        <p:txBody>
          <a:bodyPr wrap="square" lIns="0" tIns="183515" rIns="0" bIns="0" rtlCol="0" vert="horz">
            <a:spAutoFit/>
          </a:bodyPr>
          <a:lstStyle/>
          <a:p>
            <a:pPr algn="ctr" marL="69215">
              <a:lnSpc>
                <a:spcPct val="100000"/>
              </a:lnSpc>
              <a:spcBef>
                <a:spcPts val="1445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MÉTODOS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777240" algn="l"/>
                <a:tab pos="1797050" algn="l"/>
                <a:tab pos="2295525" algn="l"/>
                <a:tab pos="3747770" algn="l"/>
                <a:tab pos="4678045" algn="l"/>
                <a:tab pos="5125720" algn="l"/>
              </a:tabLst>
            </a:pPr>
            <a:r>
              <a:rPr dirty="0" sz="1800" spc="-5">
                <a:latin typeface="Times New Roman"/>
                <a:cs typeface="Times New Roman"/>
              </a:rPr>
              <a:t>Foram	av</a:t>
            </a:r>
            <a:r>
              <a:rPr dirty="0" sz="1800" spc="5">
                <a:latin typeface="Times New Roman"/>
                <a:cs typeface="Times New Roman"/>
              </a:rPr>
              <a:t>a</a:t>
            </a:r>
            <a:r>
              <a:rPr dirty="0" sz="1800">
                <a:latin typeface="Times New Roman"/>
                <a:cs typeface="Times New Roman"/>
              </a:rPr>
              <a:t>liad</a:t>
            </a:r>
            <a:r>
              <a:rPr dirty="0" sz="1800" spc="-10">
                <a:latin typeface="Times New Roman"/>
                <a:cs typeface="Times New Roman"/>
              </a:rPr>
              <a:t>a</a:t>
            </a:r>
            <a:r>
              <a:rPr dirty="0" sz="1800" spc="-5">
                <a:latin typeface="Times New Roman"/>
                <a:cs typeface="Times New Roman"/>
              </a:rPr>
              <a:t>s</a:t>
            </a:r>
            <a:r>
              <a:rPr dirty="0" sz="1800">
                <a:latin typeface="Times New Roman"/>
                <a:cs typeface="Times New Roman"/>
              </a:rPr>
              <a:t>	tr</a:t>
            </a:r>
            <a:r>
              <a:rPr dirty="0" sz="1800" spc="5">
                <a:latin typeface="Times New Roman"/>
                <a:cs typeface="Times New Roman"/>
              </a:rPr>
              <a:t>ê</a:t>
            </a:r>
            <a:r>
              <a:rPr dirty="0" sz="1800" spc="-5">
                <a:latin typeface="Times New Roman"/>
                <a:cs typeface="Times New Roman"/>
              </a:rPr>
              <a:t>s</a:t>
            </a:r>
            <a:r>
              <a:rPr dirty="0" sz="1800">
                <a:latin typeface="Times New Roman"/>
                <a:cs typeface="Times New Roman"/>
              </a:rPr>
              <a:t>	configu</a:t>
            </a:r>
            <a:r>
              <a:rPr dirty="0" sz="1800" spc="-10">
                <a:latin typeface="Times New Roman"/>
                <a:cs typeface="Times New Roman"/>
              </a:rPr>
              <a:t>r</a:t>
            </a:r>
            <a:r>
              <a:rPr dirty="0" sz="1800">
                <a:latin typeface="Times New Roman"/>
                <a:cs typeface="Times New Roman"/>
              </a:rPr>
              <a:t>a</a:t>
            </a:r>
            <a:r>
              <a:rPr dirty="0" sz="1800" spc="5">
                <a:latin typeface="Times New Roman"/>
                <a:cs typeface="Times New Roman"/>
              </a:rPr>
              <a:t>ç</a:t>
            </a:r>
            <a:r>
              <a:rPr dirty="0" sz="1800" spc="-5">
                <a:latin typeface="Times New Roman"/>
                <a:cs typeface="Times New Roman"/>
              </a:rPr>
              <a:t>ões</a:t>
            </a:r>
            <a:r>
              <a:rPr dirty="0" sz="1800">
                <a:latin typeface="Times New Roman"/>
                <a:cs typeface="Times New Roman"/>
              </a:rPr>
              <a:t>	</a:t>
            </a:r>
            <a:r>
              <a:rPr dirty="0" sz="1800" spc="-15">
                <a:latin typeface="Times New Roman"/>
                <a:cs typeface="Times New Roman"/>
              </a:rPr>
              <a:t>d</a:t>
            </a:r>
            <a:r>
              <a:rPr dirty="0" sz="1800" spc="-5">
                <a:latin typeface="Times New Roman"/>
                <a:cs typeface="Times New Roman"/>
              </a:rPr>
              <a:t>ist</a:t>
            </a:r>
            <a:r>
              <a:rPr dirty="0" sz="1800">
                <a:latin typeface="Times New Roman"/>
                <a:cs typeface="Times New Roman"/>
              </a:rPr>
              <a:t>i</a:t>
            </a:r>
            <a:r>
              <a:rPr dirty="0" sz="1800">
                <a:latin typeface="Times New Roman"/>
                <a:cs typeface="Times New Roman"/>
              </a:rPr>
              <a:t>n</a:t>
            </a:r>
            <a:r>
              <a:rPr dirty="0" sz="1800" spc="-10">
                <a:latin typeface="Times New Roman"/>
                <a:cs typeface="Times New Roman"/>
              </a:rPr>
              <a:t>t</a:t>
            </a:r>
            <a:r>
              <a:rPr dirty="0" sz="1800" spc="-5">
                <a:latin typeface="Times New Roman"/>
                <a:cs typeface="Times New Roman"/>
              </a:rPr>
              <a:t>as</a:t>
            </a:r>
            <a:r>
              <a:rPr dirty="0" sz="1800">
                <a:latin typeface="Times New Roman"/>
                <a:cs typeface="Times New Roman"/>
              </a:rPr>
              <a:t>	em	u</a:t>
            </a:r>
            <a:r>
              <a:rPr dirty="0" sz="1800" spc="-20">
                <a:latin typeface="Times New Roman"/>
                <a:cs typeface="Times New Roman"/>
              </a:rPr>
              <a:t>m</a:t>
            </a:r>
            <a:r>
              <a:rPr dirty="0" sz="1800">
                <a:latin typeface="Times New Roman"/>
                <a:cs typeface="Times New Roman"/>
              </a:rPr>
              <a:t>a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132321" y="4441316"/>
            <a:ext cx="5530850" cy="166560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99600"/>
              </a:lnSpc>
              <a:spcBef>
                <a:spcPts val="105"/>
              </a:spcBef>
            </a:pPr>
            <a:r>
              <a:rPr dirty="0" sz="1800" spc="-5">
                <a:latin typeface="Times New Roman"/>
                <a:cs typeface="Times New Roman"/>
              </a:rPr>
              <a:t>prática </a:t>
            </a:r>
            <a:r>
              <a:rPr dirty="0" sz="1800">
                <a:latin typeface="Times New Roman"/>
                <a:cs typeface="Times New Roman"/>
              </a:rPr>
              <a:t>de </a:t>
            </a:r>
            <a:r>
              <a:rPr dirty="0" sz="1800" spc="-55">
                <a:latin typeface="Times New Roman"/>
                <a:cs typeface="Times New Roman"/>
              </a:rPr>
              <a:t>SBRT, </a:t>
            </a:r>
            <a:r>
              <a:rPr dirty="0" sz="1800">
                <a:latin typeface="Times New Roman"/>
                <a:cs typeface="Times New Roman"/>
              </a:rPr>
              <a:t>a 1ª </a:t>
            </a:r>
            <a:r>
              <a:rPr dirty="0" sz="1800" spc="-5">
                <a:latin typeface="Times New Roman"/>
                <a:cs typeface="Times New Roman"/>
              </a:rPr>
              <a:t>situação </a:t>
            </a:r>
            <a:r>
              <a:rPr dirty="0" sz="1800">
                <a:latin typeface="Times New Roman"/>
                <a:cs typeface="Times New Roman"/>
              </a:rPr>
              <a:t>em que o </a:t>
            </a:r>
            <a:r>
              <a:rPr dirty="0" sz="1800" spc="-5">
                <a:latin typeface="Times New Roman"/>
                <a:cs typeface="Times New Roman"/>
              </a:rPr>
              <a:t>compressor </a:t>
            </a:r>
            <a:r>
              <a:rPr dirty="0" sz="1800">
                <a:latin typeface="Times New Roman"/>
                <a:cs typeface="Times New Roman"/>
              </a:rPr>
              <a:t>não 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influencia em </a:t>
            </a:r>
            <a:r>
              <a:rPr dirty="0" sz="1800" spc="-5">
                <a:latin typeface="Times New Roman"/>
                <a:cs typeface="Times New Roman"/>
              </a:rPr>
              <a:t>nada </a:t>
            </a:r>
            <a:r>
              <a:rPr dirty="0" sz="1800">
                <a:latin typeface="Times New Roman"/>
                <a:cs typeface="Times New Roman"/>
              </a:rPr>
              <a:t>(sem </a:t>
            </a:r>
            <a:r>
              <a:rPr dirty="0" sz="1800" spc="-5">
                <a:latin typeface="Times New Roman"/>
                <a:cs typeface="Times New Roman"/>
              </a:rPr>
              <a:t>compressor), </a:t>
            </a:r>
            <a:r>
              <a:rPr dirty="0" sz="1800">
                <a:latin typeface="Times New Roman"/>
                <a:cs typeface="Times New Roman"/>
              </a:rPr>
              <a:t>2ª </a:t>
            </a:r>
            <a:r>
              <a:rPr dirty="0" sz="1800" spc="-5">
                <a:latin typeface="Times New Roman"/>
                <a:cs typeface="Times New Roman"/>
              </a:rPr>
              <a:t>situação </a:t>
            </a:r>
            <a:r>
              <a:rPr dirty="0" sz="1800">
                <a:latin typeface="Times New Roman"/>
                <a:cs typeface="Times New Roman"/>
              </a:rPr>
              <a:t>(E09) em 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que o </a:t>
            </a:r>
            <a:r>
              <a:rPr dirty="0" sz="1800" spc="-5">
                <a:latin typeface="Times New Roman"/>
                <a:cs typeface="Times New Roman"/>
              </a:rPr>
              <a:t>feixe </a:t>
            </a:r>
            <a:r>
              <a:rPr dirty="0" sz="1800">
                <a:latin typeface="Times New Roman"/>
                <a:cs typeface="Times New Roman"/>
              </a:rPr>
              <a:t>de </a:t>
            </a:r>
            <a:r>
              <a:rPr dirty="0" sz="1800" spc="-5">
                <a:latin typeface="Times New Roman"/>
                <a:cs typeface="Times New Roman"/>
              </a:rPr>
              <a:t>radiação atravessa </a:t>
            </a:r>
            <a:r>
              <a:rPr dirty="0" sz="1800">
                <a:latin typeface="Times New Roman"/>
                <a:cs typeface="Times New Roman"/>
              </a:rPr>
              <a:t>o </a:t>
            </a:r>
            <a:r>
              <a:rPr dirty="0" sz="1800" spc="-5">
                <a:latin typeface="Times New Roman"/>
                <a:cs typeface="Times New Roman"/>
              </a:rPr>
              <a:t>parafuso </a:t>
            </a:r>
            <a:r>
              <a:rPr dirty="0" sz="1800">
                <a:latin typeface="Times New Roman"/>
                <a:cs typeface="Times New Roman"/>
              </a:rPr>
              <a:t>e a </a:t>
            </a:r>
            <a:r>
              <a:rPr dirty="0" sz="1800" spc="-5">
                <a:latin typeface="Times New Roman"/>
                <a:cs typeface="Times New Roman"/>
              </a:rPr>
              <a:t>placa </a:t>
            </a:r>
            <a:r>
              <a:rPr dirty="0" sz="1800" spc="-15">
                <a:latin typeface="Times New Roman"/>
                <a:cs typeface="Times New Roman"/>
              </a:rPr>
              <a:t>do 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compressor </a:t>
            </a:r>
            <a:r>
              <a:rPr dirty="0" sz="1800">
                <a:latin typeface="Times New Roman"/>
                <a:cs typeface="Times New Roman"/>
              </a:rPr>
              <a:t>abdominal que </a:t>
            </a:r>
            <a:r>
              <a:rPr dirty="0" sz="1800" spc="-5">
                <a:latin typeface="Times New Roman"/>
                <a:cs typeface="Times New Roman"/>
              </a:rPr>
              <a:t>está </a:t>
            </a:r>
            <a:r>
              <a:rPr dirty="0" sz="1800">
                <a:latin typeface="Times New Roman"/>
                <a:cs typeface="Times New Roman"/>
              </a:rPr>
              <a:t>sobre o volume alvo e a 3ª 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situação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(E12)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em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o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feixe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atravessa</a:t>
            </a:r>
            <a:r>
              <a:rPr dirty="0" sz="1800">
                <a:latin typeface="Times New Roman"/>
                <a:cs typeface="Times New Roman"/>
              </a:rPr>
              <a:t> toda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haste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15">
                <a:latin typeface="Times New Roman"/>
                <a:cs typeface="Times New Roman"/>
              </a:rPr>
              <a:t>de 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sustentação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(corpo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do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compressor)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que </a:t>
            </a:r>
            <a:r>
              <a:rPr dirty="0" sz="1800">
                <a:latin typeface="Times New Roman"/>
                <a:cs typeface="Times New Roman"/>
              </a:rPr>
              <a:t>fica </a:t>
            </a:r>
            <a:r>
              <a:rPr dirty="0" sz="1800" spc="-5">
                <a:latin typeface="Times New Roman"/>
                <a:cs typeface="Times New Roman"/>
              </a:rPr>
              <a:t>sobre </a:t>
            </a:r>
            <a:r>
              <a:rPr dirty="0" sz="1800">
                <a:latin typeface="Times New Roman"/>
                <a:cs typeface="Times New Roman"/>
              </a:rPr>
              <a:t>o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alvo.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342621" y="1784858"/>
            <a:ext cx="5251450" cy="854075"/>
          </a:xfrm>
          <a:prstGeom prst="rect">
            <a:avLst/>
          </a:prstGeom>
        </p:spPr>
        <p:txBody>
          <a:bodyPr wrap="square" lIns="0" tIns="120014" rIns="0" bIns="0" rtlCol="0" vert="horz">
            <a:spAutoFit/>
          </a:bodyPr>
          <a:lstStyle/>
          <a:p>
            <a:pPr marL="1211580">
              <a:lnSpc>
                <a:spcPct val="100000"/>
              </a:lnSpc>
              <a:spcBef>
                <a:spcPts val="944"/>
              </a:spcBef>
            </a:pPr>
            <a:r>
              <a:rPr dirty="0" sz="2400" spc="-40" b="1">
                <a:solidFill>
                  <a:srgbClr val="FFFFFF"/>
                </a:solidFill>
                <a:latin typeface="Calibri"/>
                <a:cs typeface="Calibri"/>
              </a:rPr>
              <a:t>RESULTADOS</a:t>
            </a:r>
            <a:r>
              <a:rPr dirty="0" sz="2400" spc="-5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 CONCLUSÃO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35"/>
              </a:spcBef>
            </a:pPr>
            <a:r>
              <a:rPr dirty="0" sz="1800" spc="-5">
                <a:latin typeface="Times New Roman"/>
                <a:cs typeface="Times New Roman"/>
              </a:rPr>
              <a:t>Os </a:t>
            </a:r>
            <a:r>
              <a:rPr dirty="0" sz="1800">
                <a:latin typeface="Times New Roman"/>
                <a:cs typeface="Times New Roman"/>
              </a:rPr>
              <a:t>resultados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obtidos</a:t>
            </a:r>
            <a:r>
              <a:rPr dirty="0" sz="1800" spc="-1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são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mostrados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nas</a:t>
            </a:r>
            <a:r>
              <a:rPr dirty="0" sz="1800" spc="-30">
                <a:latin typeface="Times New Roman"/>
                <a:cs typeface="Times New Roman"/>
              </a:rPr>
              <a:t> </a:t>
            </a:r>
            <a:r>
              <a:rPr dirty="0" sz="1800" spc="-15">
                <a:latin typeface="Times New Roman"/>
                <a:cs typeface="Times New Roman"/>
              </a:rPr>
              <a:t>Tabelas</a:t>
            </a:r>
            <a:r>
              <a:rPr dirty="0" sz="1800" spc="-3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1,</a:t>
            </a:r>
            <a:r>
              <a:rPr dirty="0" sz="1800" spc="-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2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e</a:t>
            </a:r>
            <a:r>
              <a:rPr dirty="0" sz="1800" spc="-10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3.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2328397" y="9525761"/>
            <a:ext cx="5859780" cy="713740"/>
          </a:xfrm>
          <a:custGeom>
            <a:avLst/>
            <a:gdLst/>
            <a:ahLst/>
            <a:cxnLst/>
            <a:rect l="l" t="t" r="r" b="b"/>
            <a:pathLst>
              <a:path w="5859780" h="713740">
                <a:moveTo>
                  <a:pt x="0" y="118871"/>
                </a:moveTo>
                <a:lnTo>
                  <a:pt x="9340" y="72603"/>
                </a:lnTo>
                <a:lnTo>
                  <a:pt x="34813" y="34818"/>
                </a:lnTo>
                <a:lnTo>
                  <a:pt x="72598" y="9342"/>
                </a:lnTo>
                <a:lnTo>
                  <a:pt x="118872" y="0"/>
                </a:lnTo>
                <a:lnTo>
                  <a:pt x="5740908" y="0"/>
                </a:lnTo>
                <a:lnTo>
                  <a:pt x="5787181" y="9342"/>
                </a:lnTo>
                <a:lnTo>
                  <a:pt x="5824966" y="34818"/>
                </a:lnTo>
                <a:lnTo>
                  <a:pt x="5850439" y="72603"/>
                </a:lnTo>
                <a:lnTo>
                  <a:pt x="5859780" y="118871"/>
                </a:lnTo>
                <a:lnTo>
                  <a:pt x="5859780" y="594359"/>
                </a:lnTo>
                <a:lnTo>
                  <a:pt x="5850439" y="640629"/>
                </a:lnTo>
                <a:lnTo>
                  <a:pt x="5824966" y="678413"/>
                </a:lnTo>
                <a:lnTo>
                  <a:pt x="5787181" y="703889"/>
                </a:lnTo>
                <a:lnTo>
                  <a:pt x="5740908" y="713230"/>
                </a:lnTo>
                <a:lnTo>
                  <a:pt x="118872" y="713230"/>
                </a:lnTo>
                <a:lnTo>
                  <a:pt x="72598" y="703889"/>
                </a:lnTo>
                <a:lnTo>
                  <a:pt x="34813" y="678413"/>
                </a:lnTo>
                <a:lnTo>
                  <a:pt x="9340" y="640629"/>
                </a:lnTo>
                <a:lnTo>
                  <a:pt x="0" y="594359"/>
                </a:lnTo>
                <a:lnTo>
                  <a:pt x="0" y="118871"/>
                </a:lnTo>
                <a:close/>
              </a:path>
            </a:pathLst>
          </a:custGeom>
          <a:ln w="19050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16" name="object 16"/>
          <p:cNvGrpSpPr/>
          <p:nvPr/>
        </p:nvGrpSpPr>
        <p:grpSpPr>
          <a:xfrm>
            <a:off x="15204947" y="88379"/>
            <a:ext cx="3083560" cy="740410"/>
            <a:chOff x="15204947" y="88379"/>
            <a:chExt cx="3083560" cy="740410"/>
          </a:xfrm>
        </p:grpSpPr>
        <p:sp>
          <p:nvSpPr>
            <p:cNvPr id="17" name="object 17"/>
            <p:cNvSpPr/>
            <p:nvPr/>
          </p:nvSpPr>
          <p:spPr>
            <a:xfrm>
              <a:off x="15227807" y="112775"/>
              <a:ext cx="3004185" cy="615950"/>
            </a:xfrm>
            <a:custGeom>
              <a:avLst/>
              <a:gdLst/>
              <a:ahLst/>
              <a:cxnLst/>
              <a:rect l="l" t="t" r="r" b="b"/>
              <a:pathLst>
                <a:path w="3004184" h="615950">
                  <a:moveTo>
                    <a:pt x="3003804" y="0"/>
                  </a:moveTo>
                  <a:lnTo>
                    <a:pt x="0" y="0"/>
                  </a:lnTo>
                  <a:lnTo>
                    <a:pt x="0" y="615696"/>
                  </a:lnTo>
                  <a:lnTo>
                    <a:pt x="3003804" y="615696"/>
                  </a:lnTo>
                  <a:lnTo>
                    <a:pt x="3003804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8" name="object 1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204947" y="88379"/>
              <a:ext cx="3083048" cy="480834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373855" y="347459"/>
              <a:ext cx="726186" cy="480834"/>
            </a:xfrm>
            <a:prstGeom prst="rect">
              <a:avLst/>
            </a:prstGeom>
          </p:spPr>
        </p:pic>
      </p:grpSp>
      <p:sp>
        <p:nvSpPr>
          <p:cNvPr id="20" name="object 20"/>
          <p:cNvSpPr txBox="1"/>
          <p:nvPr/>
        </p:nvSpPr>
        <p:spPr>
          <a:xfrm>
            <a:off x="15227808" y="131825"/>
            <a:ext cx="3004185" cy="5448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3175">
              <a:lnSpc>
                <a:spcPct val="100000"/>
              </a:lnSpc>
              <a:spcBef>
                <a:spcPts val="100"/>
              </a:spcBef>
            </a:pP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Encontro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dirty="0" sz="1700" spc="-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Ciência</a:t>
            </a:r>
            <a:r>
              <a:rPr dirty="0" sz="170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 Inovação</a:t>
            </a:r>
            <a:endParaRPr sz="1700">
              <a:latin typeface="Calibri"/>
              <a:cs typeface="Calibri"/>
            </a:endParaRPr>
          </a:p>
          <a:p>
            <a:pPr algn="ctr" marL="635">
              <a:lnSpc>
                <a:spcPct val="100000"/>
              </a:lnSpc>
              <a:spcBef>
                <a:spcPts val="5"/>
              </a:spcBef>
            </a:pP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2023</a:t>
            </a:r>
            <a:endParaRPr sz="1700">
              <a:latin typeface="Calibri"/>
              <a:cs typeface="Calibri"/>
            </a:endParaRPr>
          </a:p>
        </p:txBody>
      </p:sp>
      <p:pic>
        <p:nvPicPr>
          <p:cNvPr id="21" name="object 2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4556" y="177034"/>
            <a:ext cx="5167183" cy="467454"/>
          </a:xfrm>
          <a:prstGeom prst="rect">
            <a:avLst/>
          </a:prstGeom>
        </p:spPr>
      </p:pic>
      <p:grpSp>
        <p:nvGrpSpPr>
          <p:cNvPr id="22" name="object 22"/>
          <p:cNvGrpSpPr/>
          <p:nvPr/>
        </p:nvGrpSpPr>
        <p:grpSpPr>
          <a:xfrm>
            <a:off x="6160008" y="6089903"/>
            <a:ext cx="5313045" cy="3749040"/>
            <a:chOff x="6160008" y="6089903"/>
            <a:chExt cx="5313045" cy="3749040"/>
          </a:xfrm>
        </p:grpSpPr>
        <p:pic>
          <p:nvPicPr>
            <p:cNvPr id="23" name="object 2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160008" y="6089903"/>
              <a:ext cx="2817876" cy="1412748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176772" y="7517891"/>
              <a:ext cx="2040635" cy="2311908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211056" y="6193535"/>
              <a:ext cx="1623059" cy="1350264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275320" y="7531607"/>
              <a:ext cx="3197352" cy="2307336"/>
            </a:xfrm>
            <a:prstGeom prst="rect">
              <a:avLst/>
            </a:prstGeom>
          </p:spPr>
        </p:pic>
      </p:grpSp>
      <p:pic>
        <p:nvPicPr>
          <p:cNvPr id="27" name="object 27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2322379" y="2688335"/>
            <a:ext cx="5869608" cy="2019300"/>
          </a:xfrm>
          <a:prstGeom prst="rect">
            <a:avLst/>
          </a:prstGeom>
        </p:spPr>
      </p:pic>
      <p:pic>
        <p:nvPicPr>
          <p:cNvPr id="28" name="object 28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2285919" y="4792979"/>
            <a:ext cx="5898130" cy="2019300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2262104" y="6918455"/>
            <a:ext cx="5929884" cy="1251877"/>
          </a:xfrm>
          <a:prstGeom prst="rect">
            <a:avLst/>
          </a:prstGeom>
        </p:spPr>
      </p:pic>
      <p:sp>
        <p:nvSpPr>
          <p:cNvPr id="30" name="object 30"/>
          <p:cNvSpPr txBox="1"/>
          <p:nvPr/>
        </p:nvSpPr>
        <p:spPr>
          <a:xfrm>
            <a:off x="12337160" y="8147050"/>
            <a:ext cx="5774690" cy="20491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just" marL="12700" marR="5080">
              <a:lnSpc>
                <a:spcPct val="99400"/>
              </a:lnSpc>
              <a:spcBef>
                <a:spcPts val="110"/>
              </a:spcBef>
            </a:pPr>
            <a:r>
              <a:rPr dirty="0" sz="1800">
                <a:latin typeface="Times New Roman"/>
                <a:cs typeface="Times New Roman"/>
              </a:rPr>
              <a:t>Concluiu-se </a:t>
            </a:r>
            <a:r>
              <a:rPr dirty="0" sz="1800" spc="-5">
                <a:latin typeface="Times New Roman"/>
                <a:cs typeface="Times New Roman"/>
              </a:rPr>
              <a:t>neste trabalho </a:t>
            </a:r>
            <a:r>
              <a:rPr dirty="0" sz="1800">
                <a:latin typeface="Times New Roman"/>
                <a:cs typeface="Times New Roman"/>
              </a:rPr>
              <a:t>que o </a:t>
            </a:r>
            <a:r>
              <a:rPr dirty="0" sz="1800" spc="-5">
                <a:latin typeface="Times New Roman"/>
                <a:cs typeface="Times New Roman"/>
              </a:rPr>
              <a:t>compressor abdominal deve </a:t>
            </a:r>
            <a:r>
              <a:rPr dirty="0" sz="1800">
                <a:latin typeface="Times New Roman"/>
                <a:cs typeface="Times New Roman"/>
              </a:rPr>
              <a:t> </a:t>
            </a:r>
            <a:r>
              <a:rPr dirty="0" sz="1800" spc="-5">
                <a:latin typeface="Times New Roman"/>
                <a:cs typeface="Times New Roman"/>
              </a:rPr>
              <a:t>ser evitado </a:t>
            </a:r>
            <a:r>
              <a:rPr dirty="0" sz="1800">
                <a:latin typeface="Times New Roman"/>
                <a:cs typeface="Times New Roman"/>
              </a:rPr>
              <a:t>e, </a:t>
            </a:r>
            <a:r>
              <a:rPr dirty="0" sz="1800" spc="-5">
                <a:latin typeface="Times New Roman"/>
                <a:cs typeface="Times New Roman"/>
              </a:rPr>
              <a:t>quando </a:t>
            </a:r>
            <a:r>
              <a:rPr dirty="0" sz="1800">
                <a:latin typeface="Times New Roman"/>
                <a:cs typeface="Times New Roman"/>
              </a:rPr>
              <a:t>não for </a:t>
            </a:r>
            <a:r>
              <a:rPr dirty="0" sz="1800" spc="-5">
                <a:latin typeface="Times New Roman"/>
                <a:cs typeface="Times New Roman"/>
              </a:rPr>
              <a:t>possível, precisa </a:t>
            </a:r>
            <a:r>
              <a:rPr dirty="0" sz="1800" spc="-10">
                <a:latin typeface="Times New Roman"/>
                <a:cs typeface="Times New Roman"/>
              </a:rPr>
              <a:t>ser </a:t>
            </a:r>
            <a:r>
              <a:rPr dirty="0" sz="1800" spc="-5">
                <a:latin typeface="Times New Roman"/>
                <a:cs typeface="Times New Roman"/>
              </a:rPr>
              <a:t>incluído </a:t>
            </a:r>
            <a:r>
              <a:rPr dirty="0" sz="1800">
                <a:latin typeface="Times New Roman"/>
                <a:cs typeface="Times New Roman"/>
              </a:rPr>
              <a:t>no 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sistema de </a:t>
            </a:r>
            <a:r>
              <a:rPr dirty="0" sz="1800" spc="-5">
                <a:latin typeface="Times New Roman"/>
                <a:cs typeface="Times New Roman"/>
              </a:rPr>
              <a:t>planejamento para que este calcule corretamente </a:t>
            </a:r>
            <a:r>
              <a:rPr dirty="0" sz="1800">
                <a:latin typeface="Times New Roman"/>
                <a:cs typeface="Times New Roman"/>
              </a:rPr>
              <a:t>a 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distribuição de dose no </a:t>
            </a:r>
            <a:r>
              <a:rPr dirty="0" sz="1800" spc="-5">
                <a:latin typeface="Times New Roman"/>
                <a:cs typeface="Times New Roman"/>
              </a:rPr>
              <a:t>paciente considerando </a:t>
            </a:r>
            <a:r>
              <a:rPr dirty="0" sz="1800">
                <a:latin typeface="Times New Roman"/>
                <a:cs typeface="Times New Roman"/>
              </a:rPr>
              <a:t>a </a:t>
            </a:r>
            <a:r>
              <a:rPr dirty="0" sz="1800" spc="-5">
                <a:latin typeface="Times New Roman"/>
                <a:cs typeface="Times New Roman"/>
              </a:rPr>
              <a:t>presença </a:t>
            </a:r>
            <a:r>
              <a:rPr dirty="0" sz="1800">
                <a:latin typeface="Times New Roman"/>
                <a:cs typeface="Times New Roman"/>
              </a:rPr>
              <a:t>do </a:t>
            </a:r>
            <a:r>
              <a:rPr dirty="0" sz="1800" spc="5">
                <a:latin typeface="Times New Roman"/>
                <a:cs typeface="Times New Roman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acessório.</a:t>
            </a:r>
            <a:endParaRPr sz="1800">
              <a:latin typeface="Times New Roman"/>
              <a:cs typeface="Times New Roman"/>
            </a:endParaRPr>
          </a:p>
          <a:p>
            <a:pPr marL="167005" marR="240665">
              <a:lnSpc>
                <a:spcPct val="100000"/>
              </a:lnSpc>
              <a:spcBef>
                <a:spcPts val="860"/>
              </a:spcBef>
            </a:pPr>
            <a:r>
              <a:rPr dirty="0" sz="1200" spc="-5" b="1">
                <a:latin typeface="Times New Roman"/>
                <a:cs typeface="Times New Roman"/>
              </a:rPr>
              <a:t>Referência:</a:t>
            </a:r>
            <a:r>
              <a:rPr dirty="0" sz="1200" spc="35" b="1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Mampuya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45">
                <a:latin typeface="Times New Roman"/>
                <a:cs typeface="Times New Roman"/>
              </a:rPr>
              <a:t>WA,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Matsuo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85">
                <a:latin typeface="Times New Roman"/>
                <a:cs typeface="Times New Roman"/>
              </a:rPr>
              <a:t>Y,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Ueki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Nakamura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M,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Mukumoto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Nakamura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et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al.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impact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abdominal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compression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 outcome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patients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treated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stereotactic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body </a:t>
            </a:r>
            <a:r>
              <a:rPr dirty="0" sz="1200" spc="-5">
                <a:latin typeface="Times New Roman"/>
                <a:cs typeface="Times New Roman"/>
              </a:rPr>
              <a:t>radiotherapy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-5">
                <a:latin typeface="Times New Roman"/>
                <a:cs typeface="Times New Roman"/>
              </a:rPr>
              <a:t> primary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lung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cancer.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J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Radiat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Res.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2014;55:934–9.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224396" y="9868916"/>
            <a:ext cx="543814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Figura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(a)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</a:t>
            </a:r>
            <a:r>
              <a:rPr dirty="0" sz="1200" spc="2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(b)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compressor  </a:t>
            </a:r>
            <a:r>
              <a:rPr dirty="0" sz="1200">
                <a:latin typeface="Times New Roman"/>
                <a:cs typeface="Times New Roman"/>
              </a:rPr>
              <a:t>abdominal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(Orfit),</a:t>
            </a:r>
            <a:r>
              <a:rPr dirty="0" sz="1200" spc="2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(c)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arranjo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experimental  sob</a:t>
            </a:r>
            <a:r>
              <a:rPr dirty="0" sz="1200" spc="2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 </a:t>
            </a:r>
            <a:r>
              <a:rPr dirty="0" sz="1200" spc="-2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acelerador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linear,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(d)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arranjo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experimental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com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incidências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campos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estáticos.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amanda neves Neves Campos</dc:creator>
  <dc:title>PowerPoint Presentation</dc:title>
  <dcterms:created xsi:type="dcterms:W3CDTF">2023-01-20T14:30:43Z</dcterms:created>
  <dcterms:modified xsi:type="dcterms:W3CDTF">2023-01-20T14:30:43Z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2023-01-16T00:00:00Z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2023-01-20T00:00:00Z</vt:filetime>
  </property>
</Properties>
</file>