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72378" y="3623309"/>
            <a:ext cx="5669280" cy="533400"/>
          </a:xfrm>
          <a:custGeom>
            <a:avLst/>
            <a:gdLst/>
            <a:ahLst/>
            <a:cxnLst/>
            <a:rect l="l" t="t" r="r" b="b"/>
            <a:pathLst>
              <a:path w="5669280" h="533400">
                <a:moveTo>
                  <a:pt x="5580380" y="0"/>
                </a:moveTo>
                <a:lnTo>
                  <a:pt x="88900" y="0"/>
                </a:lnTo>
                <a:lnTo>
                  <a:pt x="54274" y="6979"/>
                </a:lnTo>
                <a:lnTo>
                  <a:pt x="26019" y="26019"/>
                </a:lnTo>
                <a:lnTo>
                  <a:pt x="6979" y="54274"/>
                </a:lnTo>
                <a:lnTo>
                  <a:pt x="0" y="88900"/>
                </a:lnTo>
                <a:lnTo>
                  <a:pt x="0" y="444500"/>
                </a:lnTo>
                <a:lnTo>
                  <a:pt x="6979" y="479125"/>
                </a:lnTo>
                <a:lnTo>
                  <a:pt x="26019" y="507380"/>
                </a:lnTo>
                <a:lnTo>
                  <a:pt x="54274" y="526420"/>
                </a:lnTo>
                <a:lnTo>
                  <a:pt x="88900" y="533400"/>
                </a:lnTo>
                <a:lnTo>
                  <a:pt x="5580380" y="533400"/>
                </a:lnTo>
                <a:lnTo>
                  <a:pt x="5615005" y="526420"/>
                </a:lnTo>
                <a:lnTo>
                  <a:pt x="5643260" y="507380"/>
                </a:lnTo>
                <a:lnTo>
                  <a:pt x="5662300" y="479125"/>
                </a:lnTo>
                <a:lnTo>
                  <a:pt x="5669280" y="444500"/>
                </a:lnTo>
                <a:lnTo>
                  <a:pt x="5669280" y="88900"/>
                </a:lnTo>
                <a:lnTo>
                  <a:pt x="5662300" y="54274"/>
                </a:lnTo>
                <a:lnTo>
                  <a:pt x="5643260" y="26019"/>
                </a:lnTo>
                <a:lnTo>
                  <a:pt x="5615005" y="6979"/>
                </a:lnTo>
                <a:lnTo>
                  <a:pt x="558038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72378" y="3623309"/>
            <a:ext cx="5669280" cy="533400"/>
          </a:xfrm>
          <a:custGeom>
            <a:avLst/>
            <a:gdLst/>
            <a:ahLst/>
            <a:cxnLst/>
            <a:rect l="l" t="t" r="r" b="b"/>
            <a:pathLst>
              <a:path w="5669280" h="533400">
                <a:moveTo>
                  <a:pt x="0" y="88900"/>
                </a:moveTo>
                <a:lnTo>
                  <a:pt x="6979" y="54274"/>
                </a:lnTo>
                <a:lnTo>
                  <a:pt x="26019" y="26019"/>
                </a:lnTo>
                <a:lnTo>
                  <a:pt x="54274" y="6979"/>
                </a:lnTo>
                <a:lnTo>
                  <a:pt x="88900" y="0"/>
                </a:lnTo>
                <a:lnTo>
                  <a:pt x="5580380" y="0"/>
                </a:lnTo>
                <a:lnTo>
                  <a:pt x="5615005" y="6979"/>
                </a:lnTo>
                <a:lnTo>
                  <a:pt x="5643260" y="26019"/>
                </a:lnTo>
                <a:lnTo>
                  <a:pt x="5662300" y="54274"/>
                </a:lnTo>
                <a:lnTo>
                  <a:pt x="5669280" y="88900"/>
                </a:lnTo>
                <a:lnTo>
                  <a:pt x="5669280" y="444500"/>
                </a:lnTo>
                <a:lnTo>
                  <a:pt x="5662300" y="479125"/>
                </a:lnTo>
                <a:lnTo>
                  <a:pt x="5643260" y="507380"/>
                </a:lnTo>
                <a:lnTo>
                  <a:pt x="5615005" y="526420"/>
                </a:lnTo>
                <a:lnTo>
                  <a:pt x="5580380" y="533400"/>
                </a:lnTo>
                <a:lnTo>
                  <a:pt x="88900" y="533400"/>
                </a:lnTo>
                <a:lnTo>
                  <a:pt x="54274" y="526420"/>
                </a:lnTo>
                <a:lnTo>
                  <a:pt x="26019" y="507380"/>
                </a:lnTo>
                <a:lnTo>
                  <a:pt x="6979" y="479125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8397" y="1899666"/>
            <a:ext cx="5626735" cy="455930"/>
          </a:xfrm>
          <a:custGeom>
            <a:avLst/>
            <a:gdLst/>
            <a:ahLst/>
            <a:cxnLst/>
            <a:rect l="l" t="t" r="r" b="b"/>
            <a:pathLst>
              <a:path w="5626734" h="455930">
                <a:moveTo>
                  <a:pt x="5550661" y="0"/>
                </a:moveTo>
                <a:lnTo>
                  <a:pt x="75946" y="0"/>
                </a:lnTo>
                <a:lnTo>
                  <a:pt x="46398" y="5972"/>
                </a:lnTo>
                <a:lnTo>
                  <a:pt x="22256" y="22256"/>
                </a:lnTo>
                <a:lnTo>
                  <a:pt x="5972" y="46398"/>
                </a:lnTo>
                <a:lnTo>
                  <a:pt x="0" y="75946"/>
                </a:lnTo>
                <a:lnTo>
                  <a:pt x="0" y="379729"/>
                </a:lnTo>
                <a:lnTo>
                  <a:pt x="5972" y="409277"/>
                </a:lnTo>
                <a:lnTo>
                  <a:pt x="22256" y="433419"/>
                </a:lnTo>
                <a:lnTo>
                  <a:pt x="46398" y="449703"/>
                </a:lnTo>
                <a:lnTo>
                  <a:pt x="75946" y="455675"/>
                </a:lnTo>
                <a:lnTo>
                  <a:pt x="5550661" y="455675"/>
                </a:lnTo>
                <a:lnTo>
                  <a:pt x="5580209" y="449703"/>
                </a:lnTo>
                <a:lnTo>
                  <a:pt x="5604351" y="433419"/>
                </a:lnTo>
                <a:lnTo>
                  <a:pt x="5620635" y="409277"/>
                </a:lnTo>
                <a:lnTo>
                  <a:pt x="5626608" y="379729"/>
                </a:lnTo>
                <a:lnTo>
                  <a:pt x="5626608" y="75946"/>
                </a:lnTo>
                <a:lnTo>
                  <a:pt x="5620635" y="46398"/>
                </a:lnTo>
                <a:lnTo>
                  <a:pt x="5604351" y="22256"/>
                </a:lnTo>
                <a:lnTo>
                  <a:pt x="5580209" y="5972"/>
                </a:lnTo>
                <a:lnTo>
                  <a:pt x="555066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8397" y="1899666"/>
            <a:ext cx="5626735" cy="455930"/>
          </a:xfrm>
          <a:custGeom>
            <a:avLst/>
            <a:gdLst/>
            <a:ahLst/>
            <a:cxnLst/>
            <a:rect l="l" t="t" r="r" b="b"/>
            <a:pathLst>
              <a:path w="5626734" h="455930">
                <a:moveTo>
                  <a:pt x="0" y="75946"/>
                </a:moveTo>
                <a:lnTo>
                  <a:pt x="5972" y="46398"/>
                </a:lnTo>
                <a:lnTo>
                  <a:pt x="22256" y="22256"/>
                </a:lnTo>
                <a:lnTo>
                  <a:pt x="46398" y="5972"/>
                </a:lnTo>
                <a:lnTo>
                  <a:pt x="75946" y="0"/>
                </a:lnTo>
                <a:lnTo>
                  <a:pt x="5550661" y="0"/>
                </a:lnTo>
                <a:lnTo>
                  <a:pt x="5580209" y="5972"/>
                </a:lnTo>
                <a:lnTo>
                  <a:pt x="5604351" y="22256"/>
                </a:lnTo>
                <a:lnTo>
                  <a:pt x="5620635" y="46398"/>
                </a:lnTo>
                <a:lnTo>
                  <a:pt x="5626608" y="75946"/>
                </a:lnTo>
                <a:lnTo>
                  <a:pt x="5626608" y="379729"/>
                </a:lnTo>
                <a:lnTo>
                  <a:pt x="5620635" y="409277"/>
                </a:lnTo>
                <a:lnTo>
                  <a:pt x="5604351" y="433419"/>
                </a:lnTo>
                <a:lnTo>
                  <a:pt x="5580209" y="449703"/>
                </a:lnTo>
                <a:lnTo>
                  <a:pt x="5550661" y="455675"/>
                </a:lnTo>
                <a:lnTo>
                  <a:pt x="75946" y="455675"/>
                </a:lnTo>
                <a:lnTo>
                  <a:pt x="46398" y="449703"/>
                </a:lnTo>
                <a:lnTo>
                  <a:pt x="22256" y="433419"/>
                </a:lnTo>
                <a:lnTo>
                  <a:pt x="5972" y="409277"/>
                </a:lnTo>
                <a:lnTo>
                  <a:pt x="0" y="379729"/>
                </a:lnTo>
                <a:lnTo>
                  <a:pt x="0" y="75946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108953" y="1899666"/>
            <a:ext cx="5633085" cy="480059"/>
          </a:xfrm>
          <a:custGeom>
            <a:avLst/>
            <a:gdLst/>
            <a:ahLst/>
            <a:cxnLst/>
            <a:rect l="l" t="t" r="r" b="b"/>
            <a:pathLst>
              <a:path w="5633084" h="480060">
                <a:moveTo>
                  <a:pt x="5552694" y="0"/>
                </a:moveTo>
                <a:lnTo>
                  <a:pt x="80010" y="0"/>
                </a:lnTo>
                <a:lnTo>
                  <a:pt x="48863" y="6286"/>
                </a:lnTo>
                <a:lnTo>
                  <a:pt x="23431" y="23431"/>
                </a:lnTo>
                <a:lnTo>
                  <a:pt x="6286" y="48863"/>
                </a:lnTo>
                <a:lnTo>
                  <a:pt x="0" y="80009"/>
                </a:lnTo>
                <a:lnTo>
                  <a:pt x="0" y="400050"/>
                </a:lnTo>
                <a:lnTo>
                  <a:pt x="6286" y="431196"/>
                </a:lnTo>
                <a:lnTo>
                  <a:pt x="23431" y="456628"/>
                </a:lnTo>
                <a:lnTo>
                  <a:pt x="48863" y="473773"/>
                </a:lnTo>
                <a:lnTo>
                  <a:pt x="80010" y="480059"/>
                </a:lnTo>
                <a:lnTo>
                  <a:pt x="5552694" y="480059"/>
                </a:lnTo>
                <a:lnTo>
                  <a:pt x="5583840" y="473773"/>
                </a:lnTo>
                <a:lnTo>
                  <a:pt x="5609272" y="456628"/>
                </a:lnTo>
                <a:lnTo>
                  <a:pt x="5626417" y="431196"/>
                </a:lnTo>
                <a:lnTo>
                  <a:pt x="5632704" y="400050"/>
                </a:lnTo>
                <a:lnTo>
                  <a:pt x="5632704" y="80009"/>
                </a:lnTo>
                <a:lnTo>
                  <a:pt x="5626417" y="48863"/>
                </a:lnTo>
                <a:lnTo>
                  <a:pt x="5609272" y="23431"/>
                </a:lnTo>
                <a:lnTo>
                  <a:pt x="5583840" y="6286"/>
                </a:lnTo>
                <a:lnTo>
                  <a:pt x="555269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108953" y="1899666"/>
            <a:ext cx="5633085" cy="480059"/>
          </a:xfrm>
          <a:custGeom>
            <a:avLst/>
            <a:gdLst/>
            <a:ahLst/>
            <a:cxnLst/>
            <a:rect l="l" t="t" r="r" b="b"/>
            <a:pathLst>
              <a:path w="5633084" h="480060">
                <a:moveTo>
                  <a:pt x="0" y="80009"/>
                </a:moveTo>
                <a:lnTo>
                  <a:pt x="6286" y="48863"/>
                </a:lnTo>
                <a:lnTo>
                  <a:pt x="23431" y="23431"/>
                </a:lnTo>
                <a:lnTo>
                  <a:pt x="48863" y="6286"/>
                </a:lnTo>
                <a:lnTo>
                  <a:pt x="80010" y="0"/>
                </a:lnTo>
                <a:lnTo>
                  <a:pt x="5552694" y="0"/>
                </a:lnTo>
                <a:lnTo>
                  <a:pt x="5583840" y="6286"/>
                </a:lnTo>
                <a:lnTo>
                  <a:pt x="5609272" y="23431"/>
                </a:lnTo>
                <a:lnTo>
                  <a:pt x="5626417" y="48863"/>
                </a:lnTo>
                <a:lnTo>
                  <a:pt x="5632704" y="80009"/>
                </a:lnTo>
                <a:lnTo>
                  <a:pt x="5632704" y="400050"/>
                </a:lnTo>
                <a:lnTo>
                  <a:pt x="5626417" y="431196"/>
                </a:lnTo>
                <a:lnTo>
                  <a:pt x="5609272" y="456628"/>
                </a:lnTo>
                <a:lnTo>
                  <a:pt x="5583840" y="473773"/>
                </a:lnTo>
                <a:lnTo>
                  <a:pt x="5552694" y="480059"/>
                </a:lnTo>
                <a:lnTo>
                  <a:pt x="80010" y="480059"/>
                </a:lnTo>
                <a:lnTo>
                  <a:pt x="48863" y="473773"/>
                </a:lnTo>
                <a:lnTo>
                  <a:pt x="23431" y="456628"/>
                </a:lnTo>
                <a:lnTo>
                  <a:pt x="6286" y="431196"/>
                </a:lnTo>
                <a:lnTo>
                  <a:pt x="0" y="400050"/>
                </a:lnTo>
                <a:lnTo>
                  <a:pt x="0" y="8000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97357" y="1899666"/>
            <a:ext cx="5461000" cy="485140"/>
          </a:xfrm>
          <a:custGeom>
            <a:avLst/>
            <a:gdLst/>
            <a:ahLst/>
            <a:cxnLst/>
            <a:rect l="l" t="t" r="r" b="b"/>
            <a:pathLst>
              <a:path w="5461000" h="485139">
                <a:moveTo>
                  <a:pt x="5379720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379720" y="484631"/>
                </a:lnTo>
                <a:lnTo>
                  <a:pt x="5411146" y="478280"/>
                </a:lnTo>
                <a:lnTo>
                  <a:pt x="5436822" y="460962"/>
                </a:lnTo>
                <a:lnTo>
                  <a:pt x="5454140" y="435286"/>
                </a:lnTo>
                <a:lnTo>
                  <a:pt x="5460492" y="403859"/>
                </a:lnTo>
                <a:lnTo>
                  <a:pt x="5460492" y="80772"/>
                </a:lnTo>
                <a:lnTo>
                  <a:pt x="5454140" y="49345"/>
                </a:lnTo>
                <a:lnTo>
                  <a:pt x="5436822" y="23669"/>
                </a:lnTo>
                <a:lnTo>
                  <a:pt x="5411146" y="6351"/>
                </a:lnTo>
                <a:lnTo>
                  <a:pt x="537972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97357" y="1899666"/>
            <a:ext cx="5461000" cy="485140"/>
          </a:xfrm>
          <a:custGeom>
            <a:avLst/>
            <a:gdLst/>
            <a:ahLst/>
            <a:cxnLst/>
            <a:rect l="l" t="t" r="r" b="b"/>
            <a:pathLst>
              <a:path w="5461000" h="485139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379720" y="0"/>
                </a:lnTo>
                <a:lnTo>
                  <a:pt x="5411146" y="6351"/>
                </a:lnTo>
                <a:lnTo>
                  <a:pt x="5436822" y="23669"/>
                </a:lnTo>
                <a:lnTo>
                  <a:pt x="5454140" y="49345"/>
                </a:lnTo>
                <a:lnTo>
                  <a:pt x="5460492" y="80772"/>
                </a:lnTo>
                <a:lnTo>
                  <a:pt x="5460492" y="403859"/>
                </a:lnTo>
                <a:lnTo>
                  <a:pt x="5454140" y="435286"/>
                </a:lnTo>
                <a:lnTo>
                  <a:pt x="5436822" y="460962"/>
                </a:lnTo>
                <a:lnTo>
                  <a:pt x="5411146" y="478280"/>
                </a:lnTo>
                <a:lnTo>
                  <a:pt x="5379720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881634"/>
            <a:ext cx="1358138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Efeitos</a:t>
            </a:r>
            <a:r>
              <a:rPr dirty="0" spc="15"/>
              <a:t> </a:t>
            </a:r>
            <a:r>
              <a:rPr dirty="0" spc="-10"/>
              <a:t>dosimétricos</a:t>
            </a:r>
            <a:r>
              <a:rPr dirty="0" spc="10"/>
              <a:t> </a:t>
            </a:r>
            <a:r>
              <a:rPr dirty="0" spc="-5"/>
              <a:t>do</a:t>
            </a:r>
            <a:r>
              <a:rPr dirty="0" spc="10"/>
              <a:t> </a:t>
            </a:r>
            <a:r>
              <a:rPr dirty="0" spc="-10"/>
              <a:t>compressor</a:t>
            </a:r>
            <a:r>
              <a:rPr dirty="0" spc="20"/>
              <a:t> </a:t>
            </a:r>
            <a:r>
              <a:rPr dirty="0" spc="-5"/>
              <a:t>abdominal</a:t>
            </a:r>
            <a:r>
              <a:rPr dirty="0" spc="40"/>
              <a:t> </a:t>
            </a:r>
            <a:r>
              <a:rPr dirty="0" spc="-10"/>
              <a:t>em</a:t>
            </a:r>
            <a:r>
              <a:rPr dirty="0" spc="15"/>
              <a:t> </a:t>
            </a:r>
            <a:r>
              <a:rPr dirty="0" spc="-20"/>
              <a:t>radioterapia</a:t>
            </a:r>
            <a:r>
              <a:rPr dirty="0" spc="60"/>
              <a:t> </a:t>
            </a:r>
            <a:r>
              <a:rPr dirty="0" spc="-20"/>
              <a:t>esterotáxica</a:t>
            </a:r>
            <a:r>
              <a:rPr dirty="0" spc="55"/>
              <a:t> </a:t>
            </a:r>
            <a:r>
              <a:rPr dirty="0" spc="-15"/>
              <a:t>corporal</a:t>
            </a:r>
            <a:r>
              <a:rPr dirty="0" spc="20"/>
              <a:t> </a:t>
            </a:r>
            <a:r>
              <a:rPr dirty="0" spc="-10"/>
              <a:t>(SBRT)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819" y="1270507"/>
            <a:ext cx="66020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Rubens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Vieira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Teixeira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Junior;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Adriana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Aparecida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Flosi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497300" y="801623"/>
            <a:ext cx="1790700" cy="1004569"/>
            <a:chOff x="16497300" y="801623"/>
            <a:chExt cx="1790700" cy="1004569"/>
          </a:xfrm>
        </p:grpSpPr>
        <p:sp>
          <p:nvSpPr>
            <p:cNvPr id="5" name="object 5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300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065147" y="1923668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945" y="2398014"/>
            <a:ext cx="5352415" cy="3592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câncer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pulmão</a:t>
            </a:r>
            <a:r>
              <a:rPr dirty="0" sz="1800">
                <a:latin typeface="Times New Roman"/>
                <a:cs typeface="Times New Roman"/>
              </a:rPr>
              <a:t> tem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altas</a:t>
            </a:r>
            <a:r>
              <a:rPr dirty="0" sz="1800">
                <a:latin typeface="Times New Roman"/>
                <a:cs typeface="Times New Roman"/>
              </a:rPr>
              <a:t> taxas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incidência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mortalidade em </a:t>
            </a:r>
            <a:r>
              <a:rPr dirty="0" sz="1800" spc="-5">
                <a:latin typeface="Times New Roman"/>
                <a:cs typeface="Times New Roman"/>
              </a:rPr>
              <a:t>homens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-5">
                <a:latin typeface="Times New Roman"/>
                <a:cs typeface="Times New Roman"/>
              </a:rPr>
              <a:t>mulheres </a:t>
            </a:r>
            <a:r>
              <a:rPr dirty="0" sz="1800">
                <a:latin typeface="Times New Roman"/>
                <a:cs typeface="Times New Roman"/>
              </a:rPr>
              <a:t>em todo o </a:t>
            </a:r>
            <a:r>
              <a:rPr dirty="0" sz="1800" spc="-5">
                <a:latin typeface="Times New Roman"/>
                <a:cs typeface="Times New Roman"/>
              </a:rPr>
              <a:t>mundo, </a:t>
            </a:r>
            <a:r>
              <a:rPr dirty="0" sz="1800">
                <a:latin typeface="Times New Roman"/>
                <a:cs typeface="Times New Roman"/>
              </a:rPr>
              <a:t> segundo a </a:t>
            </a:r>
            <a:r>
              <a:rPr dirty="0" sz="1800" spc="-5">
                <a:latin typeface="Times New Roman"/>
                <a:cs typeface="Times New Roman"/>
              </a:rPr>
              <a:t>estimativa </a:t>
            </a:r>
            <a:r>
              <a:rPr dirty="0" sz="1800">
                <a:latin typeface="Times New Roman"/>
                <a:cs typeface="Times New Roman"/>
              </a:rPr>
              <a:t>de 2020 do Instituto </a:t>
            </a:r>
            <a:r>
              <a:rPr dirty="0" sz="1800" spc="-5">
                <a:latin typeface="Times New Roman"/>
                <a:cs typeface="Times New Roman"/>
              </a:rPr>
              <a:t>Nacional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Câncer </a:t>
            </a:r>
            <a:r>
              <a:rPr dirty="0" sz="1800" spc="-5">
                <a:latin typeface="Times New Roman"/>
                <a:cs typeface="Times New Roman"/>
              </a:rPr>
              <a:t>(INCA) </a:t>
            </a:r>
            <a:r>
              <a:rPr dirty="0" sz="1800">
                <a:latin typeface="Times New Roman"/>
                <a:cs typeface="Times New Roman"/>
              </a:rPr>
              <a:t>para o </a:t>
            </a:r>
            <a:r>
              <a:rPr dirty="0" sz="1800" spc="-5">
                <a:latin typeface="Times New Roman"/>
                <a:cs typeface="Times New Roman"/>
              </a:rPr>
              <a:t>Brasil, </a:t>
            </a:r>
            <a:r>
              <a:rPr dirty="0" sz="1800">
                <a:latin typeface="Times New Roman"/>
                <a:cs typeface="Times New Roman"/>
              </a:rPr>
              <a:t>a estimativa para cada ano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 </a:t>
            </a:r>
            <a:r>
              <a:rPr dirty="0" sz="1800" spc="-5">
                <a:latin typeface="Times New Roman"/>
                <a:cs typeface="Times New Roman"/>
              </a:rPr>
              <a:t>triênio 2020-2022 aponta </a:t>
            </a:r>
            <a:r>
              <a:rPr dirty="0" sz="1800">
                <a:latin typeface="Times New Roman"/>
                <a:cs typeface="Times New Roman"/>
              </a:rPr>
              <a:t>que </a:t>
            </a:r>
            <a:r>
              <a:rPr dirty="0" sz="1800" spc="-5">
                <a:latin typeface="Times New Roman"/>
                <a:cs typeface="Times New Roman"/>
              </a:rPr>
              <a:t>ocorrerão </a:t>
            </a:r>
            <a:r>
              <a:rPr dirty="0" sz="1800">
                <a:latin typeface="Times New Roman"/>
                <a:cs typeface="Times New Roman"/>
              </a:rPr>
              <a:t>625 </a:t>
            </a:r>
            <a:r>
              <a:rPr dirty="0" sz="1800" spc="-5">
                <a:latin typeface="Times New Roman"/>
                <a:cs typeface="Times New Roman"/>
              </a:rPr>
              <a:t>mil casos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novos de </a:t>
            </a:r>
            <a:r>
              <a:rPr dirty="0" sz="1800" spc="-15">
                <a:latin typeface="Times New Roman"/>
                <a:cs typeface="Times New Roman"/>
              </a:rPr>
              <a:t>câncer,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dos quais </a:t>
            </a:r>
            <a:r>
              <a:rPr dirty="0" sz="1800">
                <a:latin typeface="Times New Roman"/>
                <a:cs typeface="Times New Roman"/>
              </a:rPr>
              <a:t>30 </a:t>
            </a:r>
            <a:r>
              <a:rPr dirty="0" sz="1800" spc="-5">
                <a:latin typeface="Times New Roman"/>
                <a:cs typeface="Times New Roman"/>
              </a:rPr>
              <a:t>mil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casos serão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câncer </a:t>
            </a:r>
            <a:r>
              <a:rPr dirty="0" sz="1800">
                <a:latin typeface="Times New Roman"/>
                <a:cs typeface="Times New Roman"/>
              </a:rPr>
              <a:t> de pulmão. </a:t>
            </a:r>
            <a:r>
              <a:rPr dirty="0" sz="1800" spc="-5">
                <a:latin typeface="Times New Roman"/>
                <a:cs typeface="Times New Roman"/>
              </a:rPr>
              <a:t>A radioterapia </a:t>
            </a:r>
            <a:r>
              <a:rPr dirty="0" sz="1800">
                <a:latin typeface="Times New Roman"/>
                <a:cs typeface="Times New Roman"/>
              </a:rPr>
              <a:t>estereotáxica </a:t>
            </a:r>
            <a:r>
              <a:rPr dirty="0" sz="1800" spc="-5">
                <a:latin typeface="Times New Roman"/>
                <a:cs typeface="Times New Roman"/>
              </a:rPr>
              <a:t>corporal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 i="1">
                <a:latin typeface="Times New Roman"/>
                <a:cs typeface="Times New Roman"/>
              </a:rPr>
              <a:t>SBRT</a:t>
            </a:r>
            <a:r>
              <a:rPr dirty="0" sz="1800">
                <a:latin typeface="Times New Roman"/>
                <a:cs typeface="Times New Roman"/>
              </a:rPr>
              <a:t>)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 refere</a:t>
            </a:r>
            <a:r>
              <a:rPr dirty="0" sz="1800">
                <a:latin typeface="Times New Roman"/>
                <a:cs typeface="Times New Roman"/>
              </a:rPr>
              <a:t> a um procedimento </a:t>
            </a:r>
            <a:r>
              <a:rPr dirty="0" sz="1800" spc="-1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radioterapia altamente </a:t>
            </a:r>
            <a:r>
              <a:rPr dirty="0" sz="1800">
                <a:latin typeface="Times New Roman"/>
                <a:cs typeface="Times New Roman"/>
              </a:rPr>
              <a:t> eficaz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controle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cânceres</a:t>
            </a:r>
            <a:r>
              <a:rPr dirty="0" sz="1800">
                <a:latin typeface="Times New Roman"/>
                <a:cs typeface="Times New Roman"/>
              </a:rPr>
              <a:t> primários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oligometastáticos </a:t>
            </a:r>
            <a:r>
              <a:rPr dirty="0" sz="1800">
                <a:latin typeface="Times New Roman"/>
                <a:cs typeface="Times New Roman"/>
              </a:rPr>
              <a:t>em estágios </a:t>
            </a:r>
            <a:r>
              <a:rPr dirty="0" sz="1800" spc="-5">
                <a:latin typeface="Times New Roman"/>
                <a:cs typeface="Times New Roman"/>
              </a:rPr>
              <a:t>iniciais </a:t>
            </a:r>
            <a:r>
              <a:rPr dirty="0" sz="1800">
                <a:latin typeface="Times New Roman"/>
                <a:cs typeface="Times New Roman"/>
              </a:rPr>
              <a:t>em </a:t>
            </a:r>
            <a:r>
              <a:rPr dirty="0" sz="1800" spc="-5">
                <a:latin typeface="Times New Roman"/>
                <a:cs typeface="Times New Roman"/>
              </a:rPr>
              <a:t>locais ao </a:t>
            </a:r>
            <a:r>
              <a:rPr dirty="0" sz="1800">
                <a:latin typeface="Times New Roman"/>
                <a:cs typeface="Times New Roman"/>
              </a:rPr>
              <a:t>longo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das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cavidades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abdominopélvica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torácica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em</a:t>
            </a:r>
            <a:r>
              <a:rPr dirty="0" sz="1800">
                <a:latin typeface="Times New Roman"/>
                <a:cs typeface="Times New Roman"/>
              </a:rPr>
              <a:t> locais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espinhais e paraespinhais. </a:t>
            </a:r>
            <a:r>
              <a:rPr dirty="0" sz="1800" spc="-5">
                <a:latin typeface="Times New Roman"/>
                <a:cs typeface="Times New Roman"/>
              </a:rPr>
              <a:t>Os avanços tecnológicos </a:t>
            </a:r>
            <a:r>
              <a:rPr dirty="0" sz="1800">
                <a:latin typeface="Times New Roman"/>
                <a:cs typeface="Times New Roman"/>
              </a:rPr>
              <a:t>são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necessários</a:t>
            </a:r>
            <a:r>
              <a:rPr dirty="0" sz="1800" spc="3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tanto</a:t>
            </a:r>
            <a:r>
              <a:rPr dirty="0" sz="1800" spc="3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na</a:t>
            </a:r>
            <a:r>
              <a:rPr dirty="0" sz="1800" spc="3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imagem</a:t>
            </a:r>
            <a:r>
              <a:rPr dirty="0" sz="1800" spc="3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quanto</a:t>
            </a:r>
            <a:r>
              <a:rPr dirty="0" sz="1800" spc="3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</a:t>
            </a:r>
            <a:r>
              <a:rPr dirty="0" sz="1800" spc="3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manejo</a:t>
            </a:r>
            <a:r>
              <a:rPr dirty="0" sz="1800" spc="3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945" y="5964682"/>
            <a:ext cx="5350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movimento</a:t>
            </a:r>
            <a:r>
              <a:rPr dirty="0" sz="1800" spc="5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respiratório</a:t>
            </a:r>
            <a:r>
              <a:rPr dirty="0" sz="1800" spc="50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para</a:t>
            </a:r>
            <a:r>
              <a:rPr dirty="0" sz="1800" spc="5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reduzir</a:t>
            </a:r>
            <a:r>
              <a:rPr dirty="0" sz="1800" spc="5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50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margem</a:t>
            </a:r>
            <a:r>
              <a:rPr dirty="0" sz="1800" spc="5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alvo</a:t>
            </a:r>
            <a:r>
              <a:rPr dirty="0" sz="1800" spc="48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45" y="6239002"/>
            <a:ext cx="5352415" cy="3311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99800"/>
              </a:lnSpc>
              <a:spcBef>
                <a:spcPts val="105"/>
              </a:spcBef>
            </a:pPr>
            <a:r>
              <a:rPr dirty="0" sz="1800">
                <a:latin typeface="Times New Roman"/>
                <a:cs typeface="Times New Roman"/>
              </a:rPr>
              <a:t>limitar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risco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complicações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causadas</a:t>
            </a:r>
            <a:r>
              <a:rPr dirty="0" sz="1800" spc="4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pela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radioterapia,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especialmente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quando</a:t>
            </a:r>
            <a:r>
              <a:rPr dirty="0" sz="1800">
                <a:latin typeface="Times New Roman"/>
                <a:cs typeface="Times New Roman"/>
              </a:rPr>
              <a:t> 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movimentação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tumoral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é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grande.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prática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clínica,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várias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manobras </a:t>
            </a:r>
            <a:r>
              <a:rPr dirty="0" sz="1800">
                <a:latin typeface="Times New Roman"/>
                <a:cs typeface="Times New Roman"/>
              </a:rPr>
              <a:t> podem </a:t>
            </a:r>
            <a:r>
              <a:rPr dirty="0" sz="1800" spc="-5">
                <a:latin typeface="Times New Roman"/>
                <a:cs typeface="Times New Roman"/>
              </a:rPr>
              <a:t>ser usadas </a:t>
            </a:r>
            <a:r>
              <a:rPr dirty="0" sz="1800">
                <a:latin typeface="Times New Roman"/>
                <a:cs typeface="Times New Roman"/>
              </a:rPr>
              <a:t>para </a:t>
            </a:r>
            <a:r>
              <a:rPr dirty="0" sz="1800" spc="-5">
                <a:latin typeface="Times New Roman"/>
                <a:cs typeface="Times New Roman"/>
              </a:rPr>
              <a:t>gerenciar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-5">
                <a:latin typeface="Times New Roman"/>
                <a:cs typeface="Times New Roman"/>
              </a:rPr>
              <a:t>movimento, </a:t>
            </a:r>
            <a:r>
              <a:rPr dirty="0" sz="1800">
                <a:latin typeface="Times New Roman"/>
                <a:cs typeface="Times New Roman"/>
              </a:rPr>
              <a:t>onde a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compressão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abdominal</a:t>
            </a:r>
            <a:r>
              <a:rPr dirty="0" sz="1800">
                <a:latin typeface="Times New Roman"/>
                <a:cs typeface="Times New Roman"/>
              </a:rPr>
              <a:t> é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uma</a:t>
            </a:r>
            <a:r>
              <a:rPr dirty="0" sz="1800">
                <a:latin typeface="Times New Roman"/>
                <a:cs typeface="Times New Roman"/>
              </a:rPr>
              <a:t> delas.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utilização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compressor abdominal ou quaisquer dispositivos </a:t>
            </a:r>
            <a:r>
              <a:rPr dirty="0" sz="1800">
                <a:latin typeface="Times New Roman"/>
                <a:cs typeface="Times New Roman"/>
              </a:rPr>
              <a:t>externos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ao </a:t>
            </a:r>
            <a:r>
              <a:rPr dirty="0" sz="1800" spc="-5">
                <a:latin typeface="Times New Roman"/>
                <a:cs typeface="Times New Roman"/>
              </a:rPr>
              <a:t>paciente podem </a:t>
            </a:r>
            <a:r>
              <a:rPr dirty="0" sz="1800">
                <a:latin typeface="Times New Roman"/>
                <a:cs typeface="Times New Roman"/>
              </a:rPr>
              <a:t>ter um impacto dosimétrico </a:t>
            </a:r>
            <a:r>
              <a:rPr dirty="0" sz="1800" spc="-5">
                <a:latin typeface="Times New Roman"/>
                <a:cs typeface="Times New Roman"/>
              </a:rPr>
              <a:t>como uma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combinação </a:t>
            </a:r>
            <a:r>
              <a:rPr dirty="0" sz="1800" spc="-5">
                <a:latin typeface="Times New Roman"/>
                <a:cs typeface="Times New Roman"/>
              </a:rPr>
              <a:t>complexa </a:t>
            </a:r>
            <a:r>
              <a:rPr dirty="0" sz="1800">
                <a:latin typeface="Times New Roman"/>
                <a:cs typeface="Times New Roman"/>
              </a:rPr>
              <a:t>de dose </a:t>
            </a:r>
            <a:r>
              <a:rPr dirty="0" sz="1800" spc="-5">
                <a:latin typeface="Times New Roman"/>
                <a:cs typeface="Times New Roman"/>
              </a:rPr>
              <a:t>aumentada </a:t>
            </a:r>
            <a:r>
              <a:rPr dirty="0" sz="1800">
                <a:latin typeface="Times New Roman"/>
                <a:cs typeface="Times New Roman"/>
              </a:rPr>
              <a:t>na </a:t>
            </a:r>
            <a:r>
              <a:rPr dirty="0" sz="1800" spc="-5">
                <a:latin typeface="Times New Roman"/>
                <a:cs typeface="Times New Roman"/>
              </a:rPr>
              <a:t>pele, </a:t>
            </a:r>
            <a:r>
              <a:rPr dirty="0" sz="1800">
                <a:latin typeface="Times New Roman"/>
                <a:cs typeface="Times New Roman"/>
              </a:rPr>
              <a:t>dose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tumoral </a:t>
            </a:r>
            <a:r>
              <a:rPr dirty="0" sz="1800" spc="-5">
                <a:latin typeface="Times New Roman"/>
                <a:cs typeface="Times New Roman"/>
              </a:rPr>
              <a:t>reduzida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-5">
                <a:latin typeface="Times New Roman"/>
                <a:cs typeface="Times New Roman"/>
              </a:rPr>
              <a:t>distribuição </a:t>
            </a:r>
            <a:r>
              <a:rPr dirty="0" sz="1800">
                <a:latin typeface="Times New Roman"/>
                <a:cs typeface="Times New Roman"/>
              </a:rPr>
              <a:t>de dose </a:t>
            </a:r>
            <a:r>
              <a:rPr dirty="0" sz="1800" spc="-5">
                <a:latin typeface="Times New Roman"/>
                <a:cs typeface="Times New Roman"/>
              </a:rPr>
              <a:t>alterada; </a:t>
            </a:r>
            <a:r>
              <a:rPr dirty="0" sz="1800">
                <a:latin typeface="Times New Roman"/>
                <a:cs typeface="Times New Roman"/>
              </a:rPr>
              <a:t>sendo a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magnitude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uma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função</a:t>
            </a:r>
            <a:r>
              <a:rPr dirty="0" sz="1800">
                <a:latin typeface="Times New Roman"/>
                <a:cs typeface="Times New Roman"/>
              </a:rPr>
              <a:t> da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energia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feixe,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geometria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relativa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feixe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dispositivos,</a:t>
            </a:r>
            <a:r>
              <a:rPr dirty="0" sz="1800">
                <a:latin typeface="Times New Roman"/>
                <a:cs typeface="Times New Roman"/>
              </a:rPr>
              <a:t> 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fração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dose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fornecida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esses</a:t>
            </a:r>
            <a:r>
              <a:rPr dirty="0" sz="1800">
                <a:latin typeface="Times New Roman"/>
                <a:cs typeface="Times New Roman"/>
              </a:rPr>
              <a:t> dispositivos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-5">
                <a:latin typeface="Times New Roman"/>
                <a:cs typeface="Times New Roman"/>
              </a:rPr>
              <a:t> sua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composição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física.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2703" y="1768518"/>
            <a:ext cx="5351780" cy="1732280"/>
          </a:xfrm>
          <a:prstGeom prst="rect">
            <a:avLst/>
          </a:prstGeom>
        </p:spPr>
        <p:txBody>
          <a:bodyPr wrap="square" lIns="0" tIns="153035" rIns="0" bIns="0" rtlCol="0" vert="horz">
            <a:spAutoFit/>
          </a:bodyPr>
          <a:lstStyle/>
          <a:p>
            <a:pPr algn="ctr" marL="248920">
              <a:lnSpc>
                <a:spcPct val="100000"/>
              </a:lnSpc>
              <a:spcBef>
                <a:spcPts val="120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 indent="245110">
              <a:lnSpc>
                <a:spcPct val="99700"/>
              </a:lnSpc>
              <a:spcBef>
                <a:spcPts val="835"/>
              </a:spcBef>
            </a:pPr>
            <a:r>
              <a:rPr dirty="0" sz="1800" spc="-20">
                <a:latin typeface="Times New Roman"/>
                <a:cs typeface="Times New Roman"/>
              </a:rPr>
              <a:t>Avaliar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os</a:t>
            </a:r>
            <a:r>
              <a:rPr dirty="0" sz="1800">
                <a:latin typeface="Times New Roman"/>
                <a:cs typeface="Times New Roman"/>
              </a:rPr>
              <a:t> efeitos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dosimétricos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compressor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abdominal </a:t>
            </a:r>
            <a:r>
              <a:rPr dirty="0" sz="1800" spc="-10">
                <a:latin typeface="Times New Roman"/>
                <a:cs typeface="Times New Roman"/>
              </a:rPr>
              <a:t>da </a:t>
            </a:r>
            <a:r>
              <a:rPr dirty="0" sz="1800" spc="-5">
                <a:latin typeface="Times New Roman"/>
                <a:cs typeface="Times New Roman"/>
              </a:rPr>
              <a:t>instituição, </a:t>
            </a:r>
            <a:r>
              <a:rPr dirty="0" sz="1800">
                <a:latin typeface="Times New Roman"/>
                <a:cs typeface="Times New Roman"/>
              </a:rPr>
              <a:t>visto </a:t>
            </a:r>
            <a:r>
              <a:rPr dirty="0" sz="1800" spc="-5">
                <a:latin typeface="Times New Roman"/>
                <a:cs typeface="Times New Roman"/>
              </a:rPr>
              <a:t>que </a:t>
            </a:r>
            <a:r>
              <a:rPr dirty="0" sz="1800">
                <a:latin typeface="Times New Roman"/>
                <a:cs typeface="Times New Roman"/>
              </a:rPr>
              <a:t>na </a:t>
            </a:r>
            <a:r>
              <a:rPr dirty="0" sz="1800" spc="-5">
                <a:latin typeface="Times New Roman"/>
                <a:cs typeface="Times New Roman"/>
              </a:rPr>
              <a:t>literatura ainda não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há </a:t>
            </a:r>
            <a:r>
              <a:rPr dirty="0" sz="1800" spc="-5">
                <a:latin typeface="Times New Roman"/>
                <a:cs typeface="Times New Roman"/>
              </a:rPr>
              <a:t>trabalhos avaliando especificamente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-5">
                <a:latin typeface="Times New Roman"/>
                <a:cs typeface="Times New Roman"/>
              </a:rPr>
              <a:t>modelo </a:t>
            </a:r>
            <a:r>
              <a:rPr dirty="0" sz="1800">
                <a:latin typeface="Times New Roman"/>
                <a:cs typeface="Times New Roman"/>
              </a:rPr>
              <a:t>que tem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sido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utilizado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C. Camargo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Cancer </a:t>
            </a:r>
            <a:r>
              <a:rPr dirty="0" sz="1800" spc="-15">
                <a:latin typeface="Times New Roman"/>
                <a:cs typeface="Times New Roman"/>
              </a:rPr>
              <a:t>Center.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32321" y="3502138"/>
            <a:ext cx="5530215" cy="965200"/>
          </a:xfrm>
          <a:prstGeom prst="rect">
            <a:avLst/>
          </a:prstGeom>
        </p:spPr>
        <p:txBody>
          <a:bodyPr wrap="square" lIns="0" tIns="183515" rIns="0" bIns="0" rtlCol="0" vert="horz">
            <a:spAutoFit/>
          </a:bodyPr>
          <a:lstStyle/>
          <a:p>
            <a:pPr algn="ctr" marL="69215">
              <a:lnSpc>
                <a:spcPct val="100000"/>
              </a:lnSpc>
              <a:spcBef>
                <a:spcPts val="144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777240" algn="l"/>
                <a:tab pos="1797050" algn="l"/>
                <a:tab pos="2295525" algn="l"/>
                <a:tab pos="3747770" algn="l"/>
                <a:tab pos="4678045" algn="l"/>
                <a:tab pos="5125720" algn="l"/>
              </a:tabLst>
            </a:pPr>
            <a:r>
              <a:rPr dirty="0" sz="1800" spc="-5">
                <a:latin typeface="Times New Roman"/>
                <a:cs typeface="Times New Roman"/>
              </a:rPr>
              <a:t>Foram	av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liad</a:t>
            </a:r>
            <a:r>
              <a:rPr dirty="0" sz="1800" spc="-1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	tr</a:t>
            </a:r>
            <a:r>
              <a:rPr dirty="0" sz="1800" spc="5">
                <a:latin typeface="Times New Roman"/>
                <a:cs typeface="Times New Roman"/>
              </a:rPr>
              <a:t>ê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	configu</a:t>
            </a:r>
            <a:r>
              <a:rPr dirty="0" sz="1800" spc="-10">
                <a:latin typeface="Times New Roman"/>
                <a:cs typeface="Times New Roman"/>
              </a:rPr>
              <a:t>r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5">
                <a:latin typeface="Times New Roman"/>
                <a:cs typeface="Times New Roman"/>
              </a:rPr>
              <a:t>ç</a:t>
            </a:r>
            <a:r>
              <a:rPr dirty="0" sz="1800" spc="-5">
                <a:latin typeface="Times New Roman"/>
                <a:cs typeface="Times New Roman"/>
              </a:rPr>
              <a:t>ões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5">
                <a:latin typeface="Times New Roman"/>
                <a:cs typeface="Times New Roman"/>
              </a:rPr>
              <a:t>d</a:t>
            </a:r>
            <a:r>
              <a:rPr dirty="0" sz="1800" spc="-5">
                <a:latin typeface="Times New Roman"/>
                <a:cs typeface="Times New Roman"/>
              </a:rPr>
              <a:t>ist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n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 spc="-5">
                <a:latin typeface="Times New Roman"/>
                <a:cs typeface="Times New Roman"/>
              </a:rPr>
              <a:t>as</a:t>
            </a:r>
            <a:r>
              <a:rPr dirty="0" sz="1800">
                <a:latin typeface="Times New Roman"/>
                <a:cs typeface="Times New Roman"/>
              </a:rPr>
              <a:t>	em	u</a:t>
            </a:r>
            <a:r>
              <a:rPr dirty="0" sz="1800" spc="-2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32321" y="4441316"/>
            <a:ext cx="5530850" cy="16656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99600"/>
              </a:lnSpc>
              <a:spcBef>
                <a:spcPts val="105"/>
              </a:spcBef>
            </a:pPr>
            <a:r>
              <a:rPr dirty="0" sz="1800" spc="-5">
                <a:latin typeface="Times New Roman"/>
                <a:cs typeface="Times New Roman"/>
              </a:rPr>
              <a:t>prática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5">
                <a:latin typeface="Times New Roman"/>
                <a:cs typeface="Times New Roman"/>
              </a:rPr>
              <a:t>SBRT, </a:t>
            </a:r>
            <a:r>
              <a:rPr dirty="0" sz="1800">
                <a:latin typeface="Times New Roman"/>
                <a:cs typeface="Times New Roman"/>
              </a:rPr>
              <a:t>a 1ª </a:t>
            </a:r>
            <a:r>
              <a:rPr dirty="0" sz="1800" spc="-5">
                <a:latin typeface="Times New Roman"/>
                <a:cs typeface="Times New Roman"/>
              </a:rPr>
              <a:t>situação </a:t>
            </a:r>
            <a:r>
              <a:rPr dirty="0" sz="1800">
                <a:latin typeface="Times New Roman"/>
                <a:cs typeface="Times New Roman"/>
              </a:rPr>
              <a:t>em que o </a:t>
            </a:r>
            <a:r>
              <a:rPr dirty="0" sz="1800" spc="-5">
                <a:latin typeface="Times New Roman"/>
                <a:cs typeface="Times New Roman"/>
              </a:rPr>
              <a:t>compressor </a:t>
            </a:r>
            <a:r>
              <a:rPr dirty="0" sz="1800">
                <a:latin typeface="Times New Roman"/>
                <a:cs typeface="Times New Roman"/>
              </a:rPr>
              <a:t>não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influencia em </a:t>
            </a:r>
            <a:r>
              <a:rPr dirty="0" sz="1800" spc="-5">
                <a:latin typeface="Times New Roman"/>
                <a:cs typeface="Times New Roman"/>
              </a:rPr>
              <a:t>nada </a:t>
            </a:r>
            <a:r>
              <a:rPr dirty="0" sz="1800">
                <a:latin typeface="Times New Roman"/>
                <a:cs typeface="Times New Roman"/>
              </a:rPr>
              <a:t>(sem </a:t>
            </a:r>
            <a:r>
              <a:rPr dirty="0" sz="1800" spc="-5">
                <a:latin typeface="Times New Roman"/>
                <a:cs typeface="Times New Roman"/>
              </a:rPr>
              <a:t>compressor), </a:t>
            </a:r>
            <a:r>
              <a:rPr dirty="0" sz="1800">
                <a:latin typeface="Times New Roman"/>
                <a:cs typeface="Times New Roman"/>
              </a:rPr>
              <a:t>2ª </a:t>
            </a:r>
            <a:r>
              <a:rPr dirty="0" sz="1800" spc="-5">
                <a:latin typeface="Times New Roman"/>
                <a:cs typeface="Times New Roman"/>
              </a:rPr>
              <a:t>situação </a:t>
            </a:r>
            <a:r>
              <a:rPr dirty="0" sz="1800">
                <a:latin typeface="Times New Roman"/>
                <a:cs typeface="Times New Roman"/>
              </a:rPr>
              <a:t>(E09) em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 o </a:t>
            </a:r>
            <a:r>
              <a:rPr dirty="0" sz="1800" spc="-5">
                <a:latin typeface="Times New Roman"/>
                <a:cs typeface="Times New Roman"/>
              </a:rPr>
              <a:t>feixe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radiação atravessa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-5">
                <a:latin typeface="Times New Roman"/>
                <a:cs typeface="Times New Roman"/>
              </a:rPr>
              <a:t>parafuso </a:t>
            </a:r>
            <a:r>
              <a:rPr dirty="0" sz="1800">
                <a:latin typeface="Times New Roman"/>
                <a:cs typeface="Times New Roman"/>
              </a:rPr>
              <a:t>e a </a:t>
            </a:r>
            <a:r>
              <a:rPr dirty="0" sz="1800" spc="-5">
                <a:latin typeface="Times New Roman"/>
                <a:cs typeface="Times New Roman"/>
              </a:rPr>
              <a:t>placa </a:t>
            </a:r>
            <a:r>
              <a:rPr dirty="0" sz="1800" spc="-15">
                <a:latin typeface="Times New Roman"/>
                <a:cs typeface="Times New Roman"/>
              </a:rPr>
              <a:t>do 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compressor </a:t>
            </a:r>
            <a:r>
              <a:rPr dirty="0" sz="1800">
                <a:latin typeface="Times New Roman"/>
                <a:cs typeface="Times New Roman"/>
              </a:rPr>
              <a:t>abdominal que </a:t>
            </a:r>
            <a:r>
              <a:rPr dirty="0" sz="1800" spc="-5">
                <a:latin typeface="Times New Roman"/>
                <a:cs typeface="Times New Roman"/>
              </a:rPr>
              <a:t>está </a:t>
            </a:r>
            <a:r>
              <a:rPr dirty="0" sz="1800">
                <a:latin typeface="Times New Roman"/>
                <a:cs typeface="Times New Roman"/>
              </a:rPr>
              <a:t>sobre o volume alvo e a 3ª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situação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(E12)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em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feixe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atravessa</a:t>
            </a:r>
            <a:r>
              <a:rPr dirty="0" sz="1800">
                <a:latin typeface="Times New Roman"/>
                <a:cs typeface="Times New Roman"/>
              </a:rPr>
              <a:t> toda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haste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de 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sustentação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(corpo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compressor)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que </a:t>
            </a:r>
            <a:r>
              <a:rPr dirty="0" sz="1800">
                <a:latin typeface="Times New Roman"/>
                <a:cs typeface="Times New Roman"/>
              </a:rPr>
              <a:t>fica </a:t>
            </a:r>
            <a:r>
              <a:rPr dirty="0" sz="1800" spc="-5">
                <a:latin typeface="Times New Roman"/>
                <a:cs typeface="Times New Roman"/>
              </a:rPr>
              <a:t>sobre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alvo.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42621" y="1784858"/>
            <a:ext cx="5251450" cy="854075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1211580">
              <a:lnSpc>
                <a:spcPct val="100000"/>
              </a:lnSpc>
              <a:spcBef>
                <a:spcPts val="944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CONCLUSÃO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800" spc="-5">
                <a:latin typeface="Times New Roman"/>
                <a:cs typeface="Times New Roman"/>
              </a:rPr>
              <a:t>Os </a:t>
            </a:r>
            <a:r>
              <a:rPr dirty="0" sz="1800">
                <a:latin typeface="Times New Roman"/>
                <a:cs typeface="Times New Roman"/>
              </a:rPr>
              <a:t>resultados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obtidos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são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mostrados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Tabelas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1,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328397" y="9525761"/>
            <a:ext cx="5859780" cy="713740"/>
          </a:xfrm>
          <a:custGeom>
            <a:avLst/>
            <a:gdLst/>
            <a:ahLst/>
            <a:cxnLst/>
            <a:rect l="l" t="t" r="r" b="b"/>
            <a:pathLst>
              <a:path w="5859780" h="713740">
                <a:moveTo>
                  <a:pt x="0" y="118871"/>
                </a:moveTo>
                <a:lnTo>
                  <a:pt x="9340" y="72603"/>
                </a:lnTo>
                <a:lnTo>
                  <a:pt x="34813" y="34818"/>
                </a:lnTo>
                <a:lnTo>
                  <a:pt x="72598" y="9342"/>
                </a:lnTo>
                <a:lnTo>
                  <a:pt x="118872" y="0"/>
                </a:lnTo>
                <a:lnTo>
                  <a:pt x="5740908" y="0"/>
                </a:lnTo>
                <a:lnTo>
                  <a:pt x="5787181" y="9342"/>
                </a:lnTo>
                <a:lnTo>
                  <a:pt x="5824966" y="34818"/>
                </a:lnTo>
                <a:lnTo>
                  <a:pt x="5850439" y="72603"/>
                </a:lnTo>
                <a:lnTo>
                  <a:pt x="5859780" y="118871"/>
                </a:lnTo>
                <a:lnTo>
                  <a:pt x="5859780" y="594359"/>
                </a:lnTo>
                <a:lnTo>
                  <a:pt x="5850439" y="640629"/>
                </a:lnTo>
                <a:lnTo>
                  <a:pt x="5824966" y="678413"/>
                </a:lnTo>
                <a:lnTo>
                  <a:pt x="5787181" y="703889"/>
                </a:lnTo>
                <a:lnTo>
                  <a:pt x="5740908" y="713230"/>
                </a:lnTo>
                <a:lnTo>
                  <a:pt x="118872" y="713230"/>
                </a:lnTo>
                <a:lnTo>
                  <a:pt x="72598" y="703889"/>
                </a:lnTo>
                <a:lnTo>
                  <a:pt x="34813" y="678413"/>
                </a:lnTo>
                <a:lnTo>
                  <a:pt x="9340" y="640629"/>
                </a:lnTo>
                <a:lnTo>
                  <a:pt x="0" y="594359"/>
                </a:lnTo>
                <a:lnTo>
                  <a:pt x="0" y="118871"/>
                </a:lnTo>
                <a:close/>
              </a:path>
            </a:pathLst>
          </a:custGeom>
          <a:ln w="1905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15204947" y="88379"/>
            <a:ext cx="3083560" cy="740410"/>
            <a:chOff x="15204947" y="88379"/>
            <a:chExt cx="3083560" cy="740410"/>
          </a:xfrm>
        </p:grpSpPr>
        <p:sp>
          <p:nvSpPr>
            <p:cNvPr id="17" name="object 17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8" cy="48083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177034"/>
            <a:ext cx="5167183" cy="467454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6160008" y="6089903"/>
            <a:ext cx="5313045" cy="3749040"/>
            <a:chOff x="6160008" y="6089903"/>
            <a:chExt cx="5313045" cy="3749040"/>
          </a:xfrm>
        </p:grpSpPr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60008" y="6089903"/>
              <a:ext cx="2817876" cy="141274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76772" y="7517891"/>
              <a:ext cx="2040635" cy="231190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11056" y="6193535"/>
              <a:ext cx="1623059" cy="135026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75320" y="7531607"/>
              <a:ext cx="3197352" cy="2307336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322379" y="2688335"/>
            <a:ext cx="5869608" cy="201930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285919" y="4792979"/>
            <a:ext cx="5898130" cy="201930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262104" y="6918455"/>
            <a:ext cx="5929884" cy="1251877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12337160" y="8147050"/>
            <a:ext cx="5774690" cy="2049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>
                <a:latin typeface="Times New Roman"/>
                <a:cs typeface="Times New Roman"/>
              </a:rPr>
              <a:t>Concluiu-se </a:t>
            </a:r>
            <a:r>
              <a:rPr dirty="0" sz="1800" spc="-5">
                <a:latin typeface="Times New Roman"/>
                <a:cs typeface="Times New Roman"/>
              </a:rPr>
              <a:t>neste trabalho </a:t>
            </a:r>
            <a:r>
              <a:rPr dirty="0" sz="1800">
                <a:latin typeface="Times New Roman"/>
                <a:cs typeface="Times New Roman"/>
              </a:rPr>
              <a:t>que o </a:t>
            </a:r>
            <a:r>
              <a:rPr dirty="0" sz="1800" spc="-5">
                <a:latin typeface="Times New Roman"/>
                <a:cs typeface="Times New Roman"/>
              </a:rPr>
              <a:t>compressor abdominal deve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ser evitado </a:t>
            </a:r>
            <a:r>
              <a:rPr dirty="0" sz="1800">
                <a:latin typeface="Times New Roman"/>
                <a:cs typeface="Times New Roman"/>
              </a:rPr>
              <a:t>e, </a:t>
            </a:r>
            <a:r>
              <a:rPr dirty="0" sz="1800" spc="-5">
                <a:latin typeface="Times New Roman"/>
                <a:cs typeface="Times New Roman"/>
              </a:rPr>
              <a:t>quando </a:t>
            </a:r>
            <a:r>
              <a:rPr dirty="0" sz="1800">
                <a:latin typeface="Times New Roman"/>
                <a:cs typeface="Times New Roman"/>
              </a:rPr>
              <a:t>não for </a:t>
            </a:r>
            <a:r>
              <a:rPr dirty="0" sz="1800" spc="-5">
                <a:latin typeface="Times New Roman"/>
                <a:cs typeface="Times New Roman"/>
              </a:rPr>
              <a:t>possível, precisa </a:t>
            </a:r>
            <a:r>
              <a:rPr dirty="0" sz="1800" spc="-10">
                <a:latin typeface="Times New Roman"/>
                <a:cs typeface="Times New Roman"/>
              </a:rPr>
              <a:t>ser </a:t>
            </a:r>
            <a:r>
              <a:rPr dirty="0" sz="1800" spc="-5">
                <a:latin typeface="Times New Roman"/>
                <a:cs typeface="Times New Roman"/>
              </a:rPr>
              <a:t>incluído </a:t>
            </a:r>
            <a:r>
              <a:rPr dirty="0" sz="1800">
                <a:latin typeface="Times New Roman"/>
                <a:cs typeface="Times New Roman"/>
              </a:rPr>
              <a:t>no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sistema de </a:t>
            </a:r>
            <a:r>
              <a:rPr dirty="0" sz="1800" spc="-5">
                <a:latin typeface="Times New Roman"/>
                <a:cs typeface="Times New Roman"/>
              </a:rPr>
              <a:t>planejamento para que este calcule corretamente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distribuição de dose no </a:t>
            </a:r>
            <a:r>
              <a:rPr dirty="0" sz="1800" spc="-5">
                <a:latin typeface="Times New Roman"/>
                <a:cs typeface="Times New Roman"/>
              </a:rPr>
              <a:t>paciente considerando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-5">
                <a:latin typeface="Times New Roman"/>
                <a:cs typeface="Times New Roman"/>
              </a:rPr>
              <a:t>presença </a:t>
            </a:r>
            <a:r>
              <a:rPr dirty="0" sz="1800">
                <a:latin typeface="Times New Roman"/>
                <a:cs typeface="Times New Roman"/>
              </a:rPr>
              <a:t>do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acessório.</a:t>
            </a:r>
            <a:endParaRPr sz="1800">
              <a:latin typeface="Times New Roman"/>
              <a:cs typeface="Times New Roman"/>
            </a:endParaRPr>
          </a:p>
          <a:p>
            <a:pPr marL="167005" marR="240665">
              <a:lnSpc>
                <a:spcPct val="100000"/>
              </a:lnSpc>
              <a:spcBef>
                <a:spcPts val="860"/>
              </a:spcBef>
            </a:pPr>
            <a:r>
              <a:rPr dirty="0" sz="1200" spc="-5" b="1">
                <a:latin typeface="Times New Roman"/>
                <a:cs typeface="Times New Roman"/>
              </a:rPr>
              <a:t>Referência: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Mampuya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WA,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Matsuo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85">
                <a:latin typeface="Times New Roman"/>
                <a:cs typeface="Times New Roman"/>
              </a:rPr>
              <a:t>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Ueki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Nakamura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Mukumoto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Nakamura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impact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abdominal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compression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outcome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patients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treated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stereotactic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body </a:t>
            </a:r>
            <a:r>
              <a:rPr dirty="0" sz="1200" spc="-5">
                <a:latin typeface="Times New Roman"/>
                <a:cs typeface="Times New Roman"/>
              </a:rPr>
              <a:t>radiotherapy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primary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cancer.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Radiat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2014;55:934–9.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24396" y="9868916"/>
            <a:ext cx="5438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Figura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(a)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(b)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compressor  </a:t>
            </a:r>
            <a:r>
              <a:rPr dirty="0" sz="1200">
                <a:latin typeface="Times New Roman"/>
                <a:cs typeface="Times New Roman"/>
              </a:rPr>
              <a:t>abdominal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(Orfit),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(c)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arranjo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experimental  sob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acelerador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linear,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(d)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arranjo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experimental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incidências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campos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estáticos.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2023-01-20T14:30:43Z</dcterms:created>
  <dcterms:modified xsi:type="dcterms:W3CDTF">2023-01-20T14:30:43Z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2023-01-20T00:00:00Z</vt:filetime>
  </property>
</Properties>
</file>