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F5E3"/>
    <a:srgbClr val="BFE7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/>
    <p:restoredTop sz="95994"/>
  </p:normalViewPr>
  <p:slideViewPr>
    <p:cSldViewPr snapToGrid="0" snapToObjects="1">
      <p:cViewPr varScale="1">
        <p:scale>
          <a:sx n="41" d="100"/>
          <a:sy n="41" d="100"/>
        </p:scale>
        <p:origin x="96" y="-76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Positivo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Planilha1!$A$2:$A$5</c:f>
              <c:strCache>
                <c:ptCount val="4"/>
                <c:pt idx="0">
                  <c:v>Patologista mamário #1</c:v>
                </c:pt>
                <c:pt idx="1">
                  <c:v>Patologista mamário #2</c:v>
                </c:pt>
                <c:pt idx="2">
                  <c:v>Patologista geral 1</c:v>
                </c:pt>
                <c:pt idx="3">
                  <c:v>Patologista geral 2</c:v>
                </c:pt>
              </c:strCache>
            </c:strRef>
          </c:cat>
          <c:val>
            <c:numRef>
              <c:f>Planilha1!$B$2:$B$5</c:f>
              <c:numCache>
                <c:formatCode>General</c:formatCode>
                <c:ptCount val="4"/>
                <c:pt idx="0">
                  <c:v>10</c:v>
                </c:pt>
                <c:pt idx="1">
                  <c:v>22</c:v>
                </c:pt>
                <c:pt idx="2">
                  <c:v>12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A8-48D2-A1AF-E8607BAF5A87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Negativo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Planilha1!$A$2:$A$5</c:f>
              <c:strCache>
                <c:ptCount val="4"/>
                <c:pt idx="0">
                  <c:v>Patologista mamário #1</c:v>
                </c:pt>
                <c:pt idx="1">
                  <c:v>Patologista mamário #2</c:v>
                </c:pt>
                <c:pt idx="2">
                  <c:v>Patologista geral 1</c:v>
                </c:pt>
                <c:pt idx="3">
                  <c:v>Patologista geral 2</c:v>
                </c:pt>
              </c:strCache>
            </c:strRef>
          </c:cat>
          <c:val>
            <c:numRef>
              <c:f>Planilha1!$C$2:$C$5</c:f>
              <c:numCache>
                <c:formatCode>General</c:formatCode>
                <c:ptCount val="4"/>
                <c:pt idx="0">
                  <c:v>142</c:v>
                </c:pt>
                <c:pt idx="1">
                  <c:v>137</c:v>
                </c:pt>
                <c:pt idx="2">
                  <c:v>134</c:v>
                </c:pt>
                <c:pt idx="3">
                  <c:v>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A8-48D2-A1AF-E8607BAF5A87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Não avaliável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Planilha1!$A$2:$A$5</c:f>
              <c:strCache>
                <c:ptCount val="4"/>
                <c:pt idx="0">
                  <c:v>Patologista mamário #1</c:v>
                </c:pt>
                <c:pt idx="1">
                  <c:v>Patologista mamário #2</c:v>
                </c:pt>
                <c:pt idx="2">
                  <c:v>Patologista geral 1</c:v>
                </c:pt>
                <c:pt idx="3">
                  <c:v>Patologista geral 2</c:v>
                </c:pt>
              </c:strCache>
            </c:strRef>
          </c:cat>
          <c:val>
            <c:numRef>
              <c:f>Planilha1!$D$2:$D$5</c:f>
              <c:numCache>
                <c:formatCode>General</c:formatCode>
                <c:ptCount val="4"/>
                <c:pt idx="0">
                  <c:v>16</c:v>
                </c:pt>
                <c:pt idx="1">
                  <c:v>9</c:v>
                </c:pt>
                <c:pt idx="2">
                  <c:v>22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A8-48D2-A1AF-E8607BAF5A8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626675360"/>
        <c:axId val="1626673184"/>
      </c:barChart>
      <c:catAx>
        <c:axId val="16266753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26673184"/>
        <c:crosses val="autoZero"/>
        <c:auto val="1"/>
        <c:lblAlgn val="ctr"/>
        <c:lblOffset val="100"/>
        <c:noMultiLvlLbl val="0"/>
      </c:catAx>
      <c:valAx>
        <c:axId val="16266731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266753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Positivo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Planilha1!$A$2:$A$5</c:f>
              <c:strCache>
                <c:ptCount val="4"/>
                <c:pt idx="0">
                  <c:v>Patologista mamário #1</c:v>
                </c:pt>
                <c:pt idx="1">
                  <c:v>Patologista mamário #2</c:v>
                </c:pt>
                <c:pt idx="2">
                  <c:v>Patologista geral #1</c:v>
                </c:pt>
                <c:pt idx="3">
                  <c:v>Patologista geral #2</c:v>
                </c:pt>
              </c:strCache>
            </c:strRef>
          </c:cat>
          <c:val>
            <c:numRef>
              <c:f>Planilha1!$B$2:$B$5</c:f>
              <c:numCache>
                <c:formatCode>General</c:formatCode>
                <c:ptCount val="4"/>
                <c:pt idx="0">
                  <c:v>9</c:v>
                </c:pt>
                <c:pt idx="1">
                  <c:v>9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6B-41E1-BE75-B54E0511184C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Negativo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Planilha1!$A$2:$A$5</c:f>
              <c:strCache>
                <c:ptCount val="4"/>
                <c:pt idx="0">
                  <c:v>Patologista mamário #1</c:v>
                </c:pt>
                <c:pt idx="1">
                  <c:v>Patologista mamário #2</c:v>
                </c:pt>
                <c:pt idx="2">
                  <c:v>Patologista geral #1</c:v>
                </c:pt>
                <c:pt idx="3">
                  <c:v>Patologista geral #2</c:v>
                </c:pt>
              </c:strCache>
            </c:strRef>
          </c:cat>
          <c:val>
            <c:numRef>
              <c:f>Planilha1!$C$2:$C$5</c:f>
              <c:numCache>
                <c:formatCode>General</c:formatCode>
                <c:ptCount val="4"/>
                <c:pt idx="0">
                  <c:v>144</c:v>
                </c:pt>
                <c:pt idx="1">
                  <c:v>151</c:v>
                </c:pt>
                <c:pt idx="2">
                  <c:v>137</c:v>
                </c:pt>
                <c:pt idx="3">
                  <c:v>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6B-41E1-BE75-B54E0511184C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Não avaliável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Planilha1!$A$2:$A$5</c:f>
              <c:strCache>
                <c:ptCount val="4"/>
                <c:pt idx="0">
                  <c:v>Patologista mamário #1</c:v>
                </c:pt>
                <c:pt idx="1">
                  <c:v>Patologista mamário #2</c:v>
                </c:pt>
                <c:pt idx="2">
                  <c:v>Patologista geral #1</c:v>
                </c:pt>
                <c:pt idx="3">
                  <c:v>Patologista geral #2</c:v>
                </c:pt>
              </c:strCache>
            </c:strRef>
          </c:cat>
          <c:val>
            <c:numRef>
              <c:f>Planilha1!$D$2:$D$5</c:f>
              <c:numCache>
                <c:formatCode>General</c:formatCode>
                <c:ptCount val="4"/>
                <c:pt idx="0">
                  <c:v>15</c:v>
                </c:pt>
                <c:pt idx="1">
                  <c:v>8</c:v>
                </c:pt>
                <c:pt idx="2">
                  <c:v>28</c:v>
                </c:pt>
                <c:pt idx="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6B-41E1-BE75-B54E0511184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633063280"/>
        <c:axId val="1633058928"/>
      </c:barChart>
      <c:catAx>
        <c:axId val="16330632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33058928"/>
        <c:crosses val="autoZero"/>
        <c:auto val="1"/>
        <c:lblAlgn val="ctr"/>
        <c:lblOffset val="100"/>
        <c:noMultiLvlLbl val="0"/>
      </c:catAx>
      <c:valAx>
        <c:axId val="16330589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330632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8233"/>
            <a:ext cx="18288000" cy="189415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0" y="826072"/>
            <a:ext cx="18288000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9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Análise da expressão imuno-histoquímica de PD-L1 no câncer de mama triplo-negativo: avaliação da frequência,</a:t>
            </a:r>
          </a:p>
          <a:p>
            <a:pPr algn="ctr"/>
            <a:r>
              <a:rPr lang="pt-BR" sz="29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associação com características clínico-patológicas, comparação entre 4 clones distintos de anticorpos e </a:t>
            </a:r>
          </a:p>
          <a:p>
            <a:pPr algn="ctr"/>
            <a:r>
              <a:rPr lang="pt-BR" sz="29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determinação da concordância </a:t>
            </a:r>
            <a:r>
              <a:rPr lang="pt-BR" sz="2900" b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intra</a:t>
            </a:r>
            <a:r>
              <a:rPr lang="pt-BR" sz="29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pt-BR" sz="2900" b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interobservador</a:t>
            </a:r>
            <a:endParaRPr lang="pt-BR" sz="29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0" y="2228492"/>
            <a:ext cx="182880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>
                <a:latin typeface="Calibri" charset="0"/>
                <a:ea typeface="Calibri" charset="0"/>
                <a:cs typeface="Calibri" charset="0"/>
              </a:rPr>
              <a:t>R. F. Abreu; R. B. P. Peixoto; M. </a:t>
            </a:r>
            <a:r>
              <a:rPr lang="en-US" sz="2300" dirty="0" err="1">
                <a:latin typeface="Calibri" charset="0"/>
                <a:ea typeface="Calibri" charset="0"/>
                <a:cs typeface="Calibri" charset="0"/>
              </a:rPr>
              <a:t>Corassa</a:t>
            </a:r>
            <a:r>
              <a:rPr lang="en-US" sz="2300" dirty="0">
                <a:latin typeface="Calibri" charset="0"/>
                <a:ea typeface="Calibri" charset="0"/>
                <a:cs typeface="Calibri" charset="0"/>
              </a:rPr>
              <a:t>; W. A. Nunes; T. </a:t>
            </a:r>
            <a:r>
              <a:rPr lang="en-US" sz="2300" dirty="0" err="1">
                <a:latin typeface="Calibri" charset="0"/>
                <a:ea typeface="Calibri" charset="0"/>
                <a:cs typeface="Calibri" charset="0"/>
              </a:rPr>
              <a:t>Neotti</a:t>
            </a:r>
            <a:r>
              <a:rPr lang="en-US" sz="2300" dirty="0">
                <a:latin typeface="Calibri" charset="0"/>
                <a:ea typeface="Calibri" charset="0"/>
                <a:cs typeface="Calibri" charset="0"/>
              </a:rPr>
              <a:t>; T. A. Rodrigues; C. A. B. T. </a:t>
            </a:r>
            <a:r>
              <a:rPr lang="en-US" sz="2300" dirty="0" err="1">
                <a:latin typeface="Calibri" charset="0"/>
                <a:ea typeface="Calibri" charset="0"/>
                <a:cs typeface="Calibri" charset="0"/>
              </a:rPr>
              <a:t>Osório</a:t>
            </a:r>
            <a:r>
              <a:rPr lang="en-US" sz="2300" dirty="0">
                <a:latin typeface="Calibri" charset="0"/>
                <a:ea typeface="Calibri" charset="0"/>
                <a:cs typeface="Calibri" charset="0"/>
              </a:rPr>
              <a:t>; T. A. </a:t>
            </a:r>
            <a:r>
              <a:rPr lang="en-US" sz="2300" dirty="0" err="1">
                <a:latin typeface="Calibri" charset="0"/>
                <a:ea typeface="Calibri" charset="0"/>
                <a:cs typeface="Calibri" charset="0"/>
              </a:rPr>
              <a:t>Domingos</a:t>
            </a:r>
            <a:r>
              <a:rPr lang="en-US" sz="2300" dirty="0">
                <a:latin typeface="Calibri" charset="0"/>
                <a:ea typeface="Calibri" charset="0"/>
                <a:cs typeface="Calibri" charset="0"/>
              </a:rPr>
              <a:t>; D. M. </a:t>
            </a:r>
            <a:r>
              <a:rPr lang="en-US" sz="2300" dirty="0" err="1">
                <a:latin typeface="Calibri" charset="0"/>
                <a:ea typeface="Calibri" charset="0"/>
                <a:cs typeface="Calibri" charset="0"/>
              </a:rPr>
              <a:t>Carraro</a:t>
            </a:r>
            <a:r>
              <a:rPr lang="en-US" sz="2300" dirty="0">
                <a:latin typeface="Calibri" charset="0"/>
                <a:ea typeface="Calibri" charset="0"/>
                <a:cs typeface="Calibri" charset="0"/>
              </a:rPr>
              <a:t>; H. </a:t>
            </a:r>
            <a:r>
              <a:rPr lang="en-US" sz="2300" dirty="0" err="1">
                <a:latin typeface="Calibri" charset="0"/>
                <a:ea typeface="Calibri" charset="0"/>
                <a:cs typeface="Calibri" charset="0"/>
              </a:rPr>
              <a:t>Gobbi</a:t>
            </a:r>
            <a:r>
              <a:rPr lang="en-US" sz="2300" dirty="0">
                <a:latin typeface="Calibri" charset="0"/>
                <a:ea typeface="Calibri" charset="0"/>
                <a:cs typeface="Calibri" charset="0"/>
              </a:rPr>
              <a:t>; M. De </a:t>
            </a:r>
            <a:r>
              <a:rPr lang="en-US" sz="2300" dirty="0" err="1">
                <a:latin typeface="Calibri" charset="0"/>
                <a:ea typeface="Calibri" charset="0"/>
                <a:cs typeface="Calibri" charset="0"/>
              </a:rPr>
              <a:t>Brot</a:t>
            </a:r>
            <a:endParaRPr lang="pt-BR" sz="2300" dirty="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EF4BBE4C-8492-F4B6-00B8-47399071541C}"/>
              </a:ext>
            </a:extLst>
          </p:cNvPr>
          <p:cNvGrpSpPr/>
          <p:nvPr/>
        </p:nvGrpSpPr>
        <p:grpSpPr>
          <a:xfrm>
            <a:off x="198120" y="2754468"/>
            <a:ext cx="4950438" cy="634923"/>
            <a:chOff x="640080" y="3427865"/>
            <a:chExt cx="5436187" cy="483870"/>
          </a:xfrm>
        </p:grpSpPr>
        <p:sp>
          <p:nvSpPr>
            <p:cNvPr id="26" name="Rounded Rectangle 25">
              <a:extLst>
                <a:ext uri="{FF2B5EF4-FFF2-40B4-BE49-F238E27FC236}">
                  <a16:creationId xmlns:a16="http://schemas.microsoft.com/office/drawing/2014/main" id="{001D1AA0-407E-424D-91CD-EDDDAC304852}"/>
                </a:ext>
              </a:extLst>
            </p:cNvPr>
            <p:cNvSpPr/>
            <p:nvPr/>
          </p:nvSpPr>
          <p:spPr>
            <a:xfrm>
              <a:off x="689500" y="3427865"/>
              <a:ext cx="5265862" cy="483870"/>
            </a:xfrm>
            <a:prstGeom prst="roundRect">
              <a:avLst/>
            </a:prstGeom>
            <a:solidFill>
              <a:srgbClr val="00B050"/>
            </a:solidFill>
            <a:ln w="412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0499DB6-57F6-FA4E-AD8C-82777B9EFB6F}"/>
                </a:ext>
              </a:extLst>
            </p:cNvPr>
            <p:cNvSpPr txBox="1"/>
            <p:nvPr/>
          </p:nvSpPr>
          <p:spPr>
            <a:xfrm>
              <a:off x="640080" y="3450069"/>
              <a:ext cx="54361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400" b="1" dirty="0">
                  <a:solidFill>
                    <a:schemeClr val="bg1"/>
                  </a:solidFill>
                  <a:latin typeface="Calibri" charset="0"/>
                  <a:ea typeface="Calibri" charset="0"/>
                  <a:cs typeface="Calibri" charset="0"/>
                </a:rPr>
                <a:t>INTRODUÇ</a:t>
              </a:r>
              <a:r>
                <a:rPr lang="es-ES" sz="2400" b="1" dirty="0">
                  <a:solidFill>
                    <a:schemeClr val="bg1"/>
                  </a:solidFill>
                  <a:latin typeface="Calibri" charset="0"/>
                  <a:ea typeface="Calibri" charset="0"/>
                  <a:cs typeface="Calibri" charset="0"/>
                </a:rPr>
                <a:t>ÃO</a:t>
              </a:r>
              <a:endPara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198120" y="3378239"/>
            <a:ext cx="486424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500" dirty="0">
                <a:latin typeface="Calibri" charset="0"/>
                <a:ea typeface="Calibri" charset="0"/>
                <a:cs typeface="Calibri" charset="0"/>
              </a:rPr>
              <a:t>O câncer de mama triplo-negativo (TNBC) metastático e localmente avançado pode ser tratado com imunoterapia para inibição da via PD-1/PD-L1. A expressão imuno-histoquímica de PD-L1 é um dos biomarcadores utilizados para selecionar pacientes com benefício clínico</a:t>
            </a: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6CAF1537-7E6D-585F-DA8C-D560DC21B749}"/>
              </a:ext>
            </a:extLst>
          </p:cNvPr>
          <p:cNvGrpSpPr/>
          <p:nvPr/>
        </p:nvGrpSpPr>
        <p:grpSpPr>
          <a:xfrm>
            <a:off x="198119" y="4694598"/>
            <a:ext cx="5021581" cy="585434"/>
            <a:chOff x="6446916" y="3092585"/>
            <a:chExt cx="5436187" cy="484574"/>
          </a:xfrm>
        </p:grpSpPr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A4D1C169-D6E1-FD4B-A45E-96E67FB1FAC8}"/>
                </a:ext>
              </a:extLst>
            </p:cNvPr>
            <p:cNvSpPr/>
            <p:nvPr/>
          </p:nvSpPr>
          <p:spPr>
            <a:xfrm>
              <a:off x="6471626" y="3092585"/>
              <a:ext cx="5265862" cy="483870"/>
            </a:xfrm>
            <a:prstGeom prst="roundRect">
              <a:avLst/>
            </a:prstGeom>
            <a:solidFill>
              <a:srgbClr val="00B050"/>
            </a:solidFill>
            <a:ln w="412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6CA608A-2DC5-9041-9E97-EBBF8BECB85E}"/>
                </a:ext>
              </a:extLst>
            </p:cNvPr>
            <p:cNvSpPr txBox="1"/>
            <p:nvPr/>
          </p:nvSpPr>
          <p:spPr>
            <a:xfrm>
              <a:off x="6446916" y="3115494"/>
              <a:ext cx="54361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400" b="1" dirty="0">
                  <a:solidFill>
                    <a:schemeClr val="bg1"/>
                  </a:solidFill>
                  <a:latin typeface="Calibri" charset="0"/>
                  <a:ea typeface="Calibri" charset="0"/>
                  <a:cs typeface="Calibri" charset="0"/>
                </a:rPr>
                <a:t>OBJETIVO</a:t>
              </a:r>
            </a:p>
          </p:txBody>
        </p:sp>
      </p:grpSp>
      <p:grpSp>
        <p:nvGrpSpPr>
          <p:cNvPr id="4" name="Agrupar 3">
            <a:extLst>
              <a:ext uri="{FF2B5EF4-FFF2-40B4-BE49-F238E27FC236}">
                <a16:creationId xmlns:a16="http://schemas.microsoft.com/office/drawing/2014/main" id="{37709B1D-21AC-9B72-8676-E49DC8F3F795}"/>
              </a:ext>
            </a:extLst>
          </p:cNvPr>
          <p:cNvGrpSpPr/>
          <p:nvPr/>
        </p:nvGrpSpPr>
        <p:grpSpPr>
          <a:xfrm>
            <a:off x="222829" y="6501923"/>
            <a:ext cx="4996871" cy="557757"/>
            <a:chOff x="6446916" y="4695638"/>
            <a:chExt cx="5436187" cy="486904"/>
          </a:xfrm>
        </p:grpSpPr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id="{5F2BD0F1-005A-0044-A8AB-560F9375413B}"/>
                </a:ext>
              </a:extLst>
            </p:cNvPr>
            <p:cNvSpPr/>
            <p:nvPr/>
          </p:nvSpPr>
          <p:spPr>
            <a:xfrm>
              <a:off x="6471626" y="4695638"/>
              <a:ext cx="5265862" cy="483870"/>
            </a:xfrm>
            <a:prstGeom prst="roundRect">
              <a:avLst/>
            </a:prstGeom>
            <a:solidFill>
              <a:srgbClr val="00B050"/>
            </a:solidFill>
            <a:ln w="412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89EB4AE-6623-BC4D-8A59-FAB159F3CD26}"/>
                </a:ext>
              </a:extLst>
            </p:cNvPr>
            <p:cNvSpPr txBox="1"/>
            <p:nvPr/>
          </p:nvSpPr>
          <p:spPr>
            <a:xfrm>
              <a:off x="6446916" y="4720877"/>
              <a:ext cx="54361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400" b="1" dirty="0">
                  <a:solidFill>
                    <a:schemeClr val="bg1"/>
                  </a:solidFill>
                  <a:latin typeface="Calibri" charset="0"/>
                  <a:ea typeface="Calibri" charset="0"/>
                  <a:cs typeface="Calibri" charset="0"/>
                </a:rPr>
                <a:t>MÉTODOS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198119" y="7129726"/>
            <a:ext cx="4869827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500" dirty="0">
                <a:latin typeface="Calibri" charset="0"/>
                <a:ea typeface="Calibri" charset="0"/>
                <a:cs typeface="Calibri" charset="0"/>
              </a:rPr>
              <a:t>Foram incluídos 168 casos de TNBC diagnosticados entre os anos de 1987-2016 em 3 instituições. Prontuários eletrônicos foram revisados para coleta de dados clínico-patológicos e seguimento. </a:t>
            </a:r>
          </a:p>
          <a:p>
            <a:pPr algn="just"/>
            <a:endParaRPr lang="pt-BR" sz="1500" dirty="0">
              <a:latin typeface="Calibri" charset="0"/>
              <a:ea typeface="Calibri" charset="0"/>
              <a:cs typeface="Calibri" charset="0"/>
            </a:endParaRPr>
          </a:p>
          <a:p>
            <a:pPr algn="just"/>
            <a:r>
              <a:rPr lang="pt-BR" sz="1500" dirty="0">
                <a:latin typeface="Calibri" charset="0"/>
                <a:ea typeface="Calibri" charset="0"/>
                <a:cs typeface="Calibri" charset="0"/>
              </a:rPr>
              <a:t>O estudo </a:t>
            </a:r>
            <a:r>
              <a:rPr lang="pt-BR" sz="1500" dirty="0" err="1">
                <a:latin typeface="Calibri" charset="0"/>
                <a:ea typeface="Calibri" charset="0"/>
                <a:cs typeface="Calibri" charset="0"/>
              </a:rPr>
              <a:t>imuno-histoquímico</a:t>
            </a:r>
            <a:r>
              <a:rPr lang="pt-BR" sz="1500" dirty="0">
                <a:latin typeface="Calibri" charset="0"/>
                <a:ea typeface="Calibri" charset="0"/>
                <a:cs typeface="Calibri" charset="0"/>
              </a:rPr>
              <a:t> foi realizado em 2 </a:t>
            </a:r>
            <a:r>
              <a:rPr lang="pt-BR" sz="1500" dirty="0" err="1">
                <a:latin typeface="Calibri" charset="0"/>
                <a:ea typeface="Calibri" charset="0"/>
                <a:cs typeface="Calibri" charset="0"/>
              </a:rPr>
              <a:t>TMAs</a:t>
            </a:r>
            <a:r>
              <a:rPr lang="pt-BR" sz="1500" dirty="0">
                <a:latin typeface="Calibri" charset="0"/>
                <a:ea typeface="Calibri" charset="0"/>
                <a:cs typeface="Calibri" charset="0"/>
              </a:rPr>
              <a:t> utilizando 4 clones de PD-L1: SP142 (Ventana/Roche), 28-8 (</a:t>
            </a:r>
            <a:r>
              <a:rPr lang="pt-BR" sz="1500" dirty="0" err="1">
                <a:latin typeface="Calibri" charset="0"/>
                <a:ea typeface="Calibri" charset="0"/>
                <a:cs typeface="Calibri" charset="0"/>
              </a:rPr>
              <a:t>Agilent</a:t>
            </a:r>
            <a:r>
              <a:rPr lang="pt-BR" sz="1500" dirty="0">
                <a:latin typeface="Calibri" charset="0"/>
                <a:ea typeface="Calibri" charset="0"/>
                <a:cs typeface="Calibri" charset="0"/>
              </a:rPr>
              <a:t>/Dako), SP263 (Ventana/Roche) e 22C3 (</a:t>
            </a:r>
            <a:r>
              <a:rPr lang="pt-BR" sz="1500" dirty="0" err="1">
                <a:latin typeface="Calibri" charset="0"/>
                <a:ea typeface="Calibri" charset="0"/>
                <a:cs typeface="Calibri" charset="0"/>
              </a:rPr>
              <a:t>Agilent</a:t>
            </a:r>
            <a:r>
              <a:rPr lang="pt-BR" sz="1500" dirty="0">
                <a:latin typeface="Calibri" charset="0"/>
                <a:ea typeface="Calibri" charset="0"/>
                <a:cs typeface="Calibri" charset="0"/>
              </a:rPr>
              <a:t>/Dako). </a:t>
            </a:r>
          </a:p>
          <a:p>
            <a:pPr algn="just"/>
            <a:endParaRPr lang="pt-BR" sz="1500" dirty="0">
              <a:latin typeface="Calibri" charset="0"/>
              <a:ea typeface="Calibri" charset="0"/>
              <a:cs typeface="Calibri" charset="0"/>
            </a:endParaRPr>
          </a:p>
          <a:p>
            <a:pPr algn="just"/>
            <a:r>
              <a:rPr lang="pt-BR" sz="1500" dirty="0">
                <a:latin typeface="Calibri" charset="0"/>
                <a:ea typeface="Calibri" charset="0"/>
                <a:cs typeface="Calibri" charset="0"/>
              </a:rPr>
              <a:t>Para avaliação da concordância </a:t>
            </a:r>
            <a:r>
              <a:rPr lang="pt-BR" sz="1500" dirty="0" err="1">
                <a:latin typeface="Calibri" charset="0"/>
                <a:ea typeface="Calibri" charset="0"/>
                <a:cs typeface="Calibri" charset="0"/>
              </a:rPr>
              <a:t>interobservador</a:t>
            </a:r>
            <a:r>
              <a:rPr lang="pt-BR" sz="1500" dirty="0">
                <a:latin typeface="Calibri" charset="0"/>
                <a:ea typeface="Calibri" charset="0"/>
                <a:cs typeface="Calibri" charset="0"/>
              </a:rPr>
              <a:t>, as amostras dos clones SP142 e 22C3 foram analisadas por 4 avaliadores e o valor de Kappa foi calculado.</a:t>
            </a:r>
          </a:p>
          <a:p>
            <a:pPr algn="just"/>
            <a:endParaRPr lang="pt-BR" sz="1500" dirty="0">
              <a:latin typeface="Calibri" charset="0"/>
              <a:ea typeface="Calibri" charset="0"/>
              <a:cs typeface="Calibri" charset="0"/>
            </a:endParaRPr>
          </a:p>
          <a:p>
            <a:pPr algn="just"/>
            <a:endParaRPr lang="pt-BR" sz="1500" dirty="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90AFB6C1-E4B7-5368-5B8B-2BF0C9C01357}"/>
              </a:ext>
            </a:extLst>
          </p:cNvPr>
          <p:cNvGrpSpPr/>
          <p:nvPr/>
        </p:nvGrpSpPr>
        <p:grpSpPr>
          <a:xfrm>
            <a:off x="10306484" y="8387379"/>
            <a:ext cx="7981516" cy="485997"/>
            <a:chOff x="12303173" y="3961265"/>
            <a:chExt cx="5436187" cy="483870"/>
          </a:xfrm>
        </p:grpSpPr>
        <p:sp>
          <p:nvSpPr>
            <p:cNvPr id="34" name="Rounded Rectangle 33">
              <a:extLst>
                <a:ext uri="{FF2B5EF4-FFF2-40B4-BE49-F238E27FC236}">
                  <a16:creationId xmlns:a16="http://schemas.microsoft.com/office/drawing/2014/main" id="{A5E64E54-F3DF-614D-AB54-FE5A3AEF7AA0}"/>
                </a:ext>
              </a:extLst>
            </p:cNvPr>
            <p:cNvSpPr/>
            <p:nvPr/>
          </p:nvSpPr>
          <p:spPr>
            <a:xfrm>
              <a:off x="12327883" y="3961265"/>
              <a:ext cx="5265862" cy="483870"/>
            </a:xfrm>
            <a:prstGeom prst="roundRect">
              <a:avLst/>
            </a:prstGeom>
            <a:solidFill>
              <a:srgbClr val="00B050"/>
            </a:solidFill>
            <a:ln w="412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0911BC6-C929-C743-8A55-B63E6304E3CF}"/>
                </a:ext>
              </a:extLst>
            </p:cNvPr>
            <p:cNvSpPr txBox="1"/>
            <p:nvPr/>
          </p:nvSpPr>
          <p:spPr>
            <a:xfrm>
              <a:off x="12303173" y="3983469"/>
              <a:ext cx="54361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400" b="1" dirty="0">
                  <a:solidFill>
                    <a:schemeClr val="bg1"/>
                  </a:solidFill>
                  <a:latin typeface="Calibri" charset="0"/>
                  <a:ea typeface="Calibri" charset="0"/>
                  <a:cs typeface="Calibri" charset="0"/>
                </a:rPr>
                <a:t>CONCLUS</a:t>
              </a:r>
              <a:r>
                <a:rPr lang="es-ES" sz="2400" b="1" dirty="0">
                  <a:solidFill>
                    <a:schemeClr val="bg1"/>
                  </a:solidFill>
                  <a:latin typeface="Calibri" charset="0"/>
                  <a:ea typeface="Calibri" charset="0"/>
                  <a:cs typeface="Calibri" charset="0"/>
                </a:rPr>
                <a:t>ÕES</a:t>
              </a:r>
              <a:endPara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BC0A4DD6-528F-2440-AA57-6D51861C0F9D}"/>
              </a:ext>
            </a:extLst>
          </p:cNvPr>
          <p:cNvSpPr txBox="1"/>
          <p:nvPr/>
        </p:nvSpPr>
        <p:spPr>
          <a:xfrm>
            <a:off x="10172637" y="8950131"/>
            <a:ext cx="811536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300" dirty="0">
                <a:latin typeface="Calibri" charset="0"/>
                <a:ea typeface="Calibri" charset="0"/>
                <a:cs typeface="Calibri" charset="0"/>
              </a:rPr>
              <a:t>A detecção de PD-L1 em células tumorais e células imunes teve grandes variações de acordo com os clones de anticorpos, resultando em diferentes resultados para cada teste. O PD-L1 foi expresso principalmente nas </a:t>
            </a:r>
            <a:r>
              <a:rPr lang="pt-BR" sz="1300" dirty="0" err="1">
                <a:latin typeface="Calibri" charset="0"/>
                <a:ea typeface="Calibri" charset="0"/>
                <a:cs typeface="Calibri" charset="0"/>
              </a:rPr>
              <a:t>ICs</a:t>
            </a:r>
            <a:r>
              <a:rPr lang="pt-BR" sz="1300" dirty="0">
                <a:latin typeface="Calibri" charset="0"/>
                <a:ea typeface="Calibri" charset="0"/>
                <a:cs typeface="Calibri" charset="0"/>
              </a:rPr>
              <a:t>. Demonstramos diferentes taxas de variabilidade </a:t>
            </a:r>
            <a:r>
              <a:rPr lang="pt-BR" sz="1300" dirty="0" err="1">
                <a:latin typeface="Calibri" charset="0"/>
                <a:ea typeface="Calibri" charset="0"/>
                <a:cs typeface="Calibri" charset="0"/>
              </a:rPr>
              <a:t>interobservador</a:t>
            </a:r>
            <a:r>
              <a:rPr lang="pt-BR" sz="1300" dirty="0">
                <a:latin typeface="Calibri" charset="0"/>
                <a:ea typeface="Calibri" charset="0"/>
                <a:cs typeface="Calibri" charset="0"/>
              </a:rPr>
              <a:t> entre 4 avaliadores e diferentes clones de PD-L1, com nível geral de concordância mínimo. Entretanto, em comparação com patologistas gerais, a taxa de concordância entre os avaliadores </a:t>
            </a:r>
            <a:r>
              <a:rPr lang="pt-BR" sz="1300" dirty="0" err="1">
                <a:latin typeface="Calibri" charset="0"/>
                <a:ea typeface="Calibri" charset="0"/>
                <a:cs typeface="Calibri" charset="0"/>
              </a:rPr>
              <a:t>subespecialistas</a:t>
            </a:r>
            <a:r>
              <a:rPr lang="pt-BR" sz="1300" dirty="0">
                <a:latin typeface="Calibri" charset="0"/>
                <a:ea typeface="Calibri" charset="0"/>
                <a:cs typeface="Calibri" charset="0"/>
              </a:rPr>
              <a:t> com treinamento foi superior, atingindo nível moderado para o clone 22C3 e apontando para a possibilidade de aperfeiçoamento com a realização de tutorais. </a:t>
            </a: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20">
            <a:extLst>
              <a:ext uri="{FF2B5EF4-FFF2-40B4-BE49-F238E27FC236}">
                <a16:creationId xmlns:a16="http://schemas.microsoft.com/office/drawing/2014/main" id="{78240E36-C633-71EF-7244-19E6FED10FEB}"/>
              </a:ext>
            </a:extLst>
          </p:cNvPr>
          <p:cNvSpPr txBox="1"/>
          <p:nvPr/>
        </p:nvSpPr>
        <p:spPr>
          <a:xfrm>
            <a:off x="174085" y="5357522"/>
            <a:ext cx="4911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Avaliar</a:t>
            </a:r>
            <a:r>
              <a:rPr lang="en-US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frequência</a:t>
            </a:r>
            <a:r>
              <a:rPr lang="en-US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expressão</a:t>
            </a:r>
            <a:r>
              <a:rPr lang="en-US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imuno-histoquímica</a:t>
            </a:r>
            <a:r>
              <a:rPr lang="en-US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PD-L1 no </a:t>
            </a:r>
            <a:r>
              <a:rPr lang="en-US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câncer</a:t>
            </a:r>
            <a:r>
              <a:rPr lang="en-US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mama </a:t>
            </a:r>
            <a:r>
              <a:rPr lang="en-US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triplo-negativo</a:t>
            </a:r>
            <a:r>
              <a:rPr lang="en-US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comparando</a:t>
            </a:r>
            <a:r>
              <a:rPr lang="en-US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clones </a:t>
            </a:r>
            <a:r>
              <a:rPr lang="en-US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distintos</a:t>
            </a:r>
            <a:r>
              <a:rPr lang="en-US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anticorpos</a:t>
            </a:r>
            <a:r>
              <a:rPr lang="en-US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en-US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análise</a:t>
            </a:r>
            <a:r>
              <a:rPr lang="en-US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concordância</a:t>
            </a:r>
            <a:r>
              <a:rPr lang="en-US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intra/</a:t>
            </a:r>
            <a:r>
              <a:rPr lang="en-US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interobservador</a:t>
            </a:r>
            <a:r>
              <a:rPr lang="en-US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en-US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avaliação</a:t>
            </a:r>
            <a:r>
              <a:rPr lang="en-US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dos clones.</a:t>
            </a:r>
            <a:endParaRPr lang="pt-BR" sz="1500" dirty="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D11D7A0D-5449-AFA7-541B-1BD0B569D61C}"/>
              </a:ext>
            </a:extLst>
          </p:cNvPr>
          <p:cNvGrpSpPr/>
          <p:nvPr/>
        </p:nvGrpSpPr>
        <p:grpSpPr>
          <a:xfrm>
            <a:off x="5219700" y="2776673"/>
            <a:ext cx="5021581" cy="537266"/>
            <a:chOff x="12303173" y="3961265"/>
            <a:chExt cx="5436187" cy="483870"/>
          </a:xfrm>
        </p:grpSpPr>
        <p:sp>
          <p:nvSpPr>
            <p:cNvPr id="9" name="Rounded Rectangle 33">
              <a:extLst>
                <a:ext uri="{FF2B5EF4-FFF2-40B4-BE49-F238E27FC236}">
                  <a16:creationId xmlns:a16="http://schemas.microsoft.com/office/drawing/2014/main" id="{C1E4AC64-5C5F-D349-21CE-4D10355AF7D0}"/>
                </a:ext>
              </a:extLst>
            </p:cNvPr>
            <p:cNvSpPr/>
            <p:nvPr/>
          </p:nvSpPr>
          <p:spPr>
            <a:xfrm>
              <a:off x="12327883" y="3961265"/>
              <a:ext cx="5265862" cy="483870"/>
            </a:xfrm>
            <a:prstGeom prst="roundRect">
              <a:avLst/>
            </a:prstGeom>
            <a:solidFill>
              <a:srgbClr val="00B050"/>
            </a:solidFill>
            <a:ln w="412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TextBox 31">
              <a:extLst>
                <a:ext uri="{FF2B5EF4-FFF2-40B4-BE49-F238E27FC236}">
                  <a16:creationId xmlns:a16="http://schemas.microsoft.com/office/drawing/2014/main" id="{2899F5AC-8758-9FBC-86DF-D3D10343D04C}"/>
                </a:ext>
              </a:extLst>
            </p:cNvPr>
            <p:cNvSpPr txBox="1"/>
            <p:nvPr/>
          </p:nvSpPr>
          <p:spPr>
            <a:xfrm>
              <a:off x="12303173" y="3983469"/>
              <a:ext cx="54361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400" b="1" dirty="0">
                  <a:solidFill>
                    <a:schemeClr val="bg1"/>
                  </a:solidFill>
                  <a:latin typeface="Calibri" charset="0"/>
                  <a:ea typeface="Calibri" charset="0"/>
                  <a:cs typeface="Calibri" charset="0"/>
                </a:rPr>
                <a:t>RESULTADOS</a:t>
              </a:r>
            </a:p>
          </p:txBody>
        </p:sp>
      </p:grp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74DD0C74-ACCC-8487-9167-D7EB23326C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291768"/>
              </p:ext>
            </p:extLst>
          </p:nvPr>
        </p:nvGraphicFramePr>
        <p:xfrm>
          <a:off x="5276012" y="3389392"/>
          <a:ext cx="4840312" cy="66710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3247">
                  <a:extLst>
                    <a:ext uri="{9D8B030D-6E8A-4147-A177-3AD203B41FA5}">
                      <a16:colId xmlns:a16="http://schemas.microsoft.com/office/drawing/2014/main" val="3369448118"/>
                    </a:ext>
                  </a:extLst>
                </a:gridCol>
                <a:gridCol w="1613247">
                  <a:extLst>
                    <a:ext uri="{9D8B030D-6E8A-4147-A177-3AD203B41FA5}">
                      <a16:colId xmlns:a16="http://schemas.microsoft.com/office/drawing/2014/main" val="2017501849"/>
                    </a:ext>
                  </a:extLst>
                </a:gridCol>
                <a:gridCol w="1613818">
                  <a:extLst>
                    <a:ext uri="{9D8B030D-6E8A-4147-A177-3AD203B41FA5}">
                      <a16:colId xmlns:a16="http://schemas.microsoft.com/office/drawing/2014/main" val="673684667"/>
                    </a:ext>
                  </a:extLst>
                </a:gridCol>
              </a:tblGrid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dirty="0">
                          <a:solidFill>
                            <a:schemeClr val="tx1"/>
                          </a:solidFill>
                          <a:effectLst/>
                        </a:rPr>
                        <a:t>Parâmetro</a:t>
                      </a:r>
                      <a:endParaRPr lang="pt-BR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>
                          <a:solidFill>
                            <a:schemeClr val="tx1"/>
                          </a:solidFill>
                          <a:effectLst/>
                        </a:rPr>
                        <a:t>Número de pacientes (n)</a:t>
                      </a:r>
                      <a:endParaRPr lang="pt-BR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>
                          <a:solidFill>
                            <a:schemeClr val="tx1"/>
                          </a:solidFill>
                          <a:effectLst/>
                        </a:rPr>
                        <a:t>Porcentagem (%)</a:t>
                      </a:r>
                      <a:endParaRPr lang="pt-BR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672655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Idade (anos)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383976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&lt; 35 anos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6.6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090994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35-50 anos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64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38.0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701343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&gt; 50 anos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93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55.4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823846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dirty="0">
                          <a:solidFill>
                            <a:schemeClr val="tx1"/>
                          </a:solidFill>
                          <a:effectLst/>
                        </a:rPr>
                        <a:t>Tamanho do tumor (cm)</a:t>
                      </a:r>
                      <a:endParaRPr lang="pt-BR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054787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≤ 2 cm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10.1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027628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2-5 cm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>
                          <a:solidFill>
                            <a:schemeClr val="tx1"/>
                          </a:solidFill>
                          <a:effectLst/>
                        </a:rPr>
                        <a:t>53.6</a:t>
                      </a:r>
                      <a:endParaRPr lang="pt-BR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558684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&gt; 5 cm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35.2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415007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Não disponível*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1.1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884892"/>
                  </a:ext>
                </a:extLst>
              </a:tr>
              <a:tr h="236782"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Subtipo histológico</a:t>
                      </a:r>
                    </a:p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(WHO 2019)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806166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Tipo não-especial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139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82.7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349482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Tipo especial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12.0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18420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Misto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5.3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476212"/>
                  </a:ext>
                </a:extLst>
              </a:tr>
              <a:tr h="215294">
                <a:tc>
                  <a:txBody>
                    <a:bodyPr/>
                    <a:lstStyle/>
                    <a:p>
                      <a:pPr algn="ctr"/>
                      <a:r>
                        <a:rPr lang="pt-BR" sz="800" dirty="0">
                          <a:solidFill>
                            <a:schemeClr val="tx1"/>
                          </a:solidFill>
                          <a:effectLst/>
                        </a:rPr>
                        <a:t>Grau histológico (</a:t>
                      </a:r>
                      <a:r>
                        <a:rPr lang="pt-BR" sz="800" dirty="0" err="1">
                          <a:solidFill>
                            <a:schemeClr val="tx1"/>
                          </a:solidFill>
                          <a:effectLst/>
                        </a:rPr>
                        <a:t>Notthingham</a:t>
                      </a:r>
                      <a:r>
                        <a:rPr lang="pt-BR" sz="8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pt-BR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622715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Grau II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13.1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353414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Grau III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146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86.9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985961"/>
                  </a:ext>
                </a:extLst>
              </a:tr>
              <a:tr h="133192"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Invasão vascular linfática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962299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Sim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53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31.5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488519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Não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114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67.9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056359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Não disponível*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0.6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260668"/>
                  </a:ext>
                </a:extLst>
              </a:tr>
              <a:tr h="236782"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Estadiamento anatômico (AJCC 8a Ed)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576201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7.7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116867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>
                          <a:solidFill>
                            <a:schemeClr val="tx1"/>
                          </a:solidFill>
                          <a:effectLst/>
                        </a:rPr>
                        <a:t>IIA</a:t>
                      </a:r>
                      <a:endParaRPr lang="pt-BR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32.7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102927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IIB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16.7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87937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>
                          <a:solidFill>
                            <a:schemeClr val="tx1"/>
                          </a:solidFill>
                          <a:effectLst/>
                        </a:rPr>
                        <a:t>IIIA</a:t>
                      </a:r>
                      <a:endParaRPr lang="pt-BR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27.4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771529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IIIB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2.4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154951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>
                          <a:solidFill>
                            <a:schemeClr val="tx1"/>
                          </a:solidFill>
                          <a:effectLst/>
                        </a:rPr>
                        <a:t>IIIC</a:t>
                      </a:r>
                      <a:endParaRPr lang="pt-BR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0.6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955574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IV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11.9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057682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Não disponível*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0.6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44748"/>
                  </a:ext>
                </a:extLst>
              </a:tr>
              <a:tr h="133192"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Recorrência locorregional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364546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Sim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8.3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265841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Não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136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81.0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826171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Não disponível*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10.7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139857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Metástase à distância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347365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Sim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12.0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422372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Não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148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88.0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76894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Sítio da metástase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705012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Pulmão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10.71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324391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Osso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8.3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468713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Sistema Nervoso Central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6.5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946903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Fígado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2.3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11051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Mama (contralateral)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1.1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244017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Ovário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1,1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889200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Tireoide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0.6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743865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Mediastino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0.6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465792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dirty="0">
                          <a:solidFill>
                            <a:schemeClr val="tx1"/>
                          </a:solidFill>
                          <a:effectLst/>
                        </a:rPr>
                        <a:t>Follow </a:t>
                      </a:r>
                      <a:r>
                        <a:rPr lang="pt-BR" sz="800" dirty="0" err="1">
                          <a:solidFill>
                            <a:schemeClr val="tx1"/>
                          </a:solidFill>
                          <a:effectLst/>
                        </a:rPr>
                        <a:t>up</a:t>
                      </a:r>
                      <a:endParaRPr lang="pt-BR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098277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Vivo sem a doença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59.5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361139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Vivo com a doença 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4.8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263632"/>
                  </a:ext>
                </a:extLst>
              </a:tr>
              <a:tr h="215294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Morte relacionada ao câncer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</a:rPr>
                        <a:t>25.6</a:t>
                      </a:r>
                      <a:endParaRPr lang="pt-BR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216785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</a:rPr>
                        <a:t>Não disponível*</a:t>
                      </a: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pt-BR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>
                          <a:solidFill>
                            <a:schemeClr val="tx1"/>
                          </a:solidFill>
                          <a:effectLst/>
                        </a:rPr>
                        <a:t>10.1</a:t>
                      </a:r>
                      <a:endParaRPr lang="pt-BR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946" marR="42946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146510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9492C452-07D9-0B56-3414-ED5CFE5EB737}"/>
              </a:ext>
            </a:extLst>
          </p:cNvPr>
          <p:cNvSpPr txBox="1"/>
          <p:nvPr/>
        </p:nvSpPr>
        <p:spPr>
          <a:xfrm>
            <a:off x="5024566" y="10030130"/>
            <a:ext cx="5436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/>
              <a:t>Tabela 1 – Características clínico-patológicas dos 168 casos incluídos </a:t>
            </a:r>
          </a:p>
        </p:txBody>
      </p:sp>
      <p:pic>
        <p:nvPicPr>
          <p:cNvPr id="17" name="Imagem 16" descr="Gráfico&#10;&#10;Descrição gerada automaticamente">
            <a:extLst>
              <a:ext uri="{FF2B5EF4-FFF2-40B4-BE49-F238E27FC236}">
                <a16:creationId xmlns:a16="http://schemas.microsoft.com/office/drawing/2014/main" id="{DFC38EBF-94E6-A729-6BD1-77BB6E713F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08171" y="2742552"/>
            <a:ext cx="3636916" cy="2212793"/>
          </a:xfrm>
          <a:prstGeom prst="rect">
            <a:avLst/>
          </a:prstGeom>
        </p:spPr>
      </p:pic>
      <p:graphicFrame>
        <p:nvGraphicFramePr>
          <p:cNvPr id="22" name="Gráfico 21">
            <a:extLst>
              <a:ext uri="{FF2B5EF4-FFF2-40B4-BE49-F238E27FC236}">
                <a16:creationId xmlns:a16="http://schemas.microsoft.com/office/drawing/2014/main" id="{9E88D131-6FE0-A5A1-663B-6DB77339FE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6202165"/>
              </p:ext>
            </p:extLst>
          </p:nvPr>
        </p:nvGraphicFramePr>
        <p:xfrm>
          <a:off x="9986660" y="5345757"/>
          <a:ext cx="4221579" cy="2658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3" name="Gráfico 22">
            <a:extLst>
              <a:ext uri="{FF2B5EF4-FFF2-40B4-BE49-F238E27FC236}">
                <a16:creationId xmlns:a16="http://schemas.microsoft.com/office/drawing/2014/main" id="{76D1E70F-6C80-ACC8-CF9A-56C4177BEE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2214667"/>
              </p:ext>
            </p:extLst>
          </p:nvPr>
        </p:nvGraphicFramePr>
        <p:xfrm>
          <a:off x="14094498" y="5345754"/>
          <a:ext cx="4137482" cy="2658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5" name="Tabela 24">
            <a:extLst>
              <a:ext uri="{FF2B5EF4-FFF2-40B4-BE49-F238E27FC236}">
                <a16:creationId xmlns:a16="http://schemas.microsoft.com/office/drawing/2014/main" id="{5EEAE3C0-B596-3DAA-04E7-4C73325296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75702"/>
              </p:ext>
            </p:extLst>
          </p:nvPr>
        </p:nvGraphicFramePr>
        <p:xfrm>
          <a:off x="14208239" y="2751079"/>
          <a:ext cx="4010498" cy="22127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6565">
                  <a:extLst>
                    <a:ext uri="{9D8B030D-6E8A-4147-A177-3AD203B41FA5}">
                      <a16:colId xmlns:a16="http://schemas.microsoft.com/office/drawing/2014/main" val="1856344841"/>
                    </a:ext>
                  </a:extLst>
                </a:gridCol>
                <a:gridCol w="1336565">
                  <a:extLst>
                    <a:ext uri="{9D8B030D-6E8A-4147-A177-3AD203B41FA5}">
                      <a16:colId xmlns:a16="http://schemas.microsoft.com/office/drawing/2014/main" val="4205826483"/>
                    </a:ext>
                  </a:extLst>
                </a:gridCol>
                <a:gridCol w="1337368">
                  <a:extLst>
                    <a:ext uri="{9D8B030D-6E8A-4147-A177-3AD203B41FA5}">
                      <a16:colId xmlns:a16="http://schemas.microsoft.com/office/drawing/2014/main" val="2328235467"/>
                    </a:ext>
                  </a:extLst>
                </a:gridCol>
              </a:tblGrid>
              <a:tr h="352509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PD-L1 22C3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PD-L1 SP142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284631"/>
                  </a:ext>
                </a:extLst>
              </a:tr>
              <a:tr h="467189"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Todos os patologistas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κ = 0.384</a:t>
                      </a:r>
                    </a:p>
                    <a:p>
                      <a:pPr algn="ctr"/>
                      <a:r>
                        <a:rPr lang="pt-BR" sz="1200">
                          <a:effectLst/>
                        </a:rPr>
                        <a:t>(Baixo)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κ = 0.331</a:t>
                      </a:r>
                    </a:p>
                    <a:p>
                      <a:pPr algn="ctr"/>
                      <a:r>
                        <a:rPr lang="pt-BR" sz="1200">
                          <a:effectLst/>
                        </a:rPr>
                        <a:t>(Baixo)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646829"/>
                  </a:ext>
                </a:extLst>
              </a:tr>
              <a:tr h="687425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Patologistas mamários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κ = 0.625</a:t>
                      </a:r>
                    </a:p>
                    <a:p>
                      <a:pPr algn="ctr"/>
                      <a:r>
                        <a:rPr lang="pt-BR" sz="1200" dirty="0">
                          <a:effectLst/>
                        </a:rPr>
                        <a:t>(Bom)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κ = 0.420</a:t>
                      </a:r>
                    </a:p>
                    <a:p>
                      <a:pPr algn="ctr"/>
                      <a:r>
                        <a:rPr lang="pt-BR" sz="1200">
                          <a:effectLst/>
                        </a:rPr>
                        <a:t>(Moderado)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914127"/>
                  </a:ext>
                </a:extLst>
              </a:tr>
              <a:tr h="705670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Patologistas gerais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κ = 0.264</a:t>
                      </a:r>
                    </a:p>
                    <a:p>
                      <a:pPr algn="ctr"/>
                      <a:r>
                        <a:rPr lang="pt-BR" sz="1200" dirty="0">
                          <a:effectLst/>
                        </a:rPr>
                        <a:t>(Baixo)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3F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κ = 0.285</a:t>
                      </a:r>
                    </a:p>
                    <a:p>
                      <a:pPr algn="ctr"/>
                      <a:r>
                        <a:rPr lang="pt-BR" sz="1200" dirty="0">
                          <a:effectLst/>
                        </a:rPr>
                        <a:t>(Baixo)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3F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610768"/>
                  </a:ext>
                </a:extLst>
              </a:tr>
            </a:tbl>
          </a:graphicData>
        </a:graphic>
      </p:graphicFrame>
      <p:sp>
        <p:nvSpPr>
          <p:cNvPr id="38" name="CaixaDeTexto 37">
            <a:extLst>
              <a:ext uri="{FF2B5EF4-FFF2-40B4-BE49-F238E27FC236}">
                <a16:creationId xmlns:a16="http://schemas.microsoft.com/office/drawing/2014/main" id="{83125318-A3C7-1098-46DA-F305BE58610A}"/>
              </a:ext>
            </a:extLst>
          </p:cNvPr>
          <p:cNvSpPr txBox="1"/>
          <p:nvPr/>
        </p:nvSpPr>
        <p:spPr>
          <a:xfrm>
            <a:off x="9986660" y="4958126"/>
            <a:ext cx="45856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/>
              <a:t>Figura 1 – Expressão de PD-L1 nas células imunes e tumorais </a:t>
            </a:r>
          </a:p>
          <a:p>
            <a:pPr algn="ctr"/>
            <a:r>
              <a:rPr lang="pt-BR" sz="1100" dirty="0"/>
              <a:t>entre 4  clones distintos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115B2364-6834-40E0-CD23-EF8E61FA440F}"/>
              </a:ext>
            </a:extLst>
          </p:cNvPr>
          <p:cNvSpPr txBox="1"/>
          <p:nvPr/>
        </p:nvSpPr>
        <p:spPr>
          <a:xfrm>
            <a:off x="14208240" y="4971665"/>
            <a:ext cx="39781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/>
              <a:t>Tabela 2 –  Análise da concordância </a:t>
            </a:r>
            <a:r>
              <a:rPr lang="pt-BR" sz="1100" dirty="0" err="1"/>
              <a:t>interobservador</a:t>
            </a:r>
            <a:r>
              <a:rPr lang="pt-BR" sz="1100" dirty="0"/>
              <a:t>. Valores de </a:t>
            </a:r>
            <a:r>
              <a:rPr lang="pt-BR" sz="1100" dirty="0" err="1"/>
              <a:t>kappa</a:t>
            </a:r>
            <a:r>
              <a:rPr lang="pt-BR" sz="1100" dirty="0"/>
              <a:t> entre os grupos de patologistas. </a:t>
            </a:r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id="{5560A1B6-96B7-9CDC-7C6A-B9014F1D9A99}"/>
              </a:ext>
            </a:extLst>
          </p:cNvPr>
          <p:cNvSpPr txBox="1"/>
          <p:nvPr/>
        </p:nvSpPr>
        <p:spPr>
          <a:xfrm>
            <a:off x="9992194" y="7928855"/>
            <a:ext cx="42748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/>
              <a:t>Figura 2 – Distribuição das 168 análises por grupo </a:t>
            </a:r>
          </a:p>
          <a:p>
            <a:pPr algn="ctr"/>
            <a:r>
              <a:rPr lang="pt-BR" sz="1100" dirty="0"/>
              <a:t>de patologistas (PD-L1 SP142)</a:t>
            </a:r>
          </a:p>
        </p:txBody>
      </p: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324B766A-18E7-E323-604C-74CC01058996}"/>
              </a:ext>
            </a:extLst>
          </p:cNvPr>
          <p:cNvSpPr txBox="1"/>
          <p:nvPr/>
        </p:nvSpPr>
        <p:spPr>
          <a:xfrm>
            <a:off x="14035724" y="7942394"/>
            <a:ext cx="43555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/>
              <a:t>Figura 3 – Distribuição das 168 análises por</a:t>
            </a:r>
          </a:p>
          <a:p>
            <a:pPr algn="ctr"/>
            <a:r>
              <a:rPr lang="pt-BR" sz="1100" dirty="0"/>
              <a:t> grupo de patologistas (PD-L1  22C3)</a:t>
            </a:r>
          </a:p>
        </p:txBody>
      </p:sp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</TotalTime>
  <Words>727</Words>
  <Application>Microsoft Office PowerPoint</Application>
  <PresentationFormat>Personalizar</PresentationFormat>
  <Paragraphs>198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Taynara Fonseca Abreu</cp:lastModifiedBy>
  <cp:revision>60</cp:revision>
  <dcterms:created xsi:type="dcterms:W3CDTF">2018-02-05T15:36:18Z</dcterms:created>
  <dcterms:modified xsi:type="dcterms:W3CDTF">2023-01-18T23:46:33Z</dcterms:modified>
</cp:coreProperties>
</file>