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288000" cy="10288588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95748"/>
  </p:normalViewPr>
  <p:slideViewPr>
    <p:cSldViewPr snapToGrid="0" snapToObjects="1">
      <p:cViewPr>
        <p:scale>
          <a:sx n="66" d="100"/>
          <a:sy n="66" d="100"/>
        </p:scale>
        <p:origin x="-18" y="-76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14/01/2023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9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14/01/2023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16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14/01/2023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0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14/01/2023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0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14/01/2023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7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14/01/2023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2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14/01/2023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55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14/01/2023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61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14/01/2023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18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14/01/2023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99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14/01/2023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51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DADD-AE6D-F44C-8E99-E83159E36487}" type="datetimeFigureOut">
              <a:rPr lang="pt-BR" smtClean="0"/>
              <a:pPr/>
              <a:t>14/01/2023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8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tif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F2BD0F1-005A-0044-A8AB-560F9375413B}"/>
              </a:ext>
            </a:extLst>
          </p:cNvPr>
          <p:cNvSpPr/>
          <p:nvPr/>
        </p:nvSpPr>
        <p:spPr>
          <a:xfrm>
            <a:off x="6474598" y="2074565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5E64E54-F3DF-614D-AB54-FE5A3AEF7AA0}"/>
              </a:ext>
            </a:extLst>
          </p:cNvPr>
          <p:cNvSpPr/>
          <p:nvPr/>
        </p:nvSpPr>
        <p:spPr>
          <a:xfrm>
            <a:off x="12327883" y="2056265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4D1C169-D6E1-FD4B-A45E-96E67FB1FAC8}"/>
              </a:ext>
            </a:extLst>
          </p:cNvPr>
          <p:cNvSpPr/>
          <p:nvPr/>
        </p:nvSpPr>
        <p:spPr>
          <a:xfrm>
            <a:off x="689500" y="8691067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01D1AA0-407E-424D-91CD-EDDDAC304852}"/>
              </a:ext>
            </a:extLst>
          </p:cNvPr>
          <p:cNvSpPr/>
          <p:nvPr/>
        </p:nvSpPr>
        <p:spPr>
          <a:xfrm>
            <a:off x="689500" y="2056265"/>
            <a:ext cx="5265862" cy="483870"/>
          </a:xfrm>
          <a:prstGeom prst="round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7E963C-F39C-9142-BF7D-B9F3E604B6E7}"/>
              </a:ext>
            </a:extLst>
          </p:cNvPr>
          <p:cNvSpPr/>
          <p:nvPr/>
        </p:nvSpPr>
        <p:spPr>
          <a:xfrm>
            <a:off x="0" y="800991"/>
            <a:ext cx="18288000" cy="10049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FBF4F5-4DA9-A54C-8992-944303BBFA52}"/>
              </a:ext>
            </a:extLst>
          </p:cNvPr>
          <p:cNvSpPr txBox="1"/>
          <p:nvPr/>
        </p:nvSpPr>
        <p:spPr>
          <a:xfrm>
            <a:off x="640080" y="871102"/>
            <a:ext cx="16908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APLICATIVO PARA CALCULO DE UNIDADES MONITORAS PARA TRATAMENTO DE IRRADIAÇÃO DE CORPO INTEIRO </a:t>
            </a:r>
            <a:endParaRPr lang="pt-BR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1A24BD-BD89-144A-A301-A8058FB68A3A}"/>
              </a:ext>
            </a:extLst>
          </p:cNvPr>
          <p:cNvSpPr txBox="1"/>
          <p:nvPr/>
        </p:nvSpPr>
        <p:spPr>
          <a:xfrm>
            <a:off x="640080" y="1257162"/>
            <a:ext cx="4334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R.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. Nascimento; K.W. Boccaletti;</a:t>
            </a:r>
            <a:endParaRPr lang="pt-BR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499DB6-57F6-FA4E-AD8C-82777B9EFB6F}"/>
              </a:ext>
            </a:extLst>
          </p:cNvPr>
          <p:cNvSpPr txBox="1"/>
          <p:nvPr/>
        </p:nvSpPr>
        <p:spPr>
          <a:xfrm>
            <a:off x="640080" y="2078469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INTRODUÇ</a:t>
            </a:r>
            <a:r>
              <a:rPr lang="es-E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ÃO</a:t>
            </a:r>
            <a:endParaRPr lang="pt-BR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7B7308-5D9B-974F-AB82-CF827144DE32}"/>
              </a:ext>
            </a:extLst>
          </p:cNvPr>
          <p:cNvSpPr txBox="1"/>
          <p:nvPr/>
        </p:nvSpPr>
        <p:spPr>
          <a:xfrm>
            <a:off x="631495" y="2634739"/>
            <a:ext cx="541887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1500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</a:t>
            </a:r>
            <a:r>
              <a:rPr lang="pt-BR" sz="15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O </a:t>
            </a:r>
            <a:r>
              <a:rPr lang="pt-BR" sz="1500" b="0" i="0" dirty="0">
                <a:effectLst/>
                <a:cs typeface="Times New Roman" panose="02020603050405020304" pitchFamily="18" charset="0"/>
              </a:rPr>
              <a:t>tratamento por irradiação de corpo inteiro (</a:t>
            </a:r>
            <a:r>
              <a:rPr lang="pt-BR" sz="1500" b="0" i="1" dirty="0">
                <a:effectLst/>
                <a:cs typeface="Times New Roman" panose="02020603050405020304" pitchFamily="18" charset="0"/>
              </a:rPr>
              <a:t>Total Body </a:t>
            </a:r>
            <a:r>
              <a:rPr lang="pt-BR" sz="1500" b="0" i="1" dirty="0" err="1">
                <a:effectLst/>
                <a:cs typeface="Times New Roman" panose="02020603050405020304" pitchFamily="18" charset="0"/>
              </a:rPr>
              <a:t>Irradiation</a:t>
            </a:r>
            <a:r>
              <a:rPr lang="pt-BR" sz="1500" i="1" dirty="0">
                <a:cs typeface="Times New Roman" panose="02020603050405020304" pitchFamily="18" charset="0"/>
              </a:rPr>
              <a:t>, </a:t>
            </a:r>
            <a:r>
              <a:rPr lang="pt-BR" sz="1500" b="0" i="1" dirty="0">
                <a:effectLst/>
                <a:cs typeface="Times New Roman" panose="02020603050405020304" pitchFamily="18" charset="0"/>
              </a:rPr>
              <a:t>TBI</a:t>
            </a:r>
            <a:r>
              <a:rPr lang="pt-BR" sz="1500" b="0" i="0" dirty="0">
                <a:effectLst/>
                <a:cs typeface="Times New Roman" panose="02020603050405020304" pitchFamily="18" charset="0"/>
              </a:rPr>
              <a:t>), </a:t>
            </a:r>
            <a:r>
              <a:rPr lang="pt-BR" sz="15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refere-se a aplicação de uma alta dose uniforme em todo o corpo usando campos de fótons. Este tratamento visa preparar o corpo do paciente para um transplante de medula, </a:t>
            </a:r>
            <a:r>
              <a:rPr lang="pt-BR" sz="1500" b="0" i="0" dirty="0">
                <a:effectLst/>
                <a:cs typeface="Times New Roman" panose="02020603050405020304" pitchFamily="18" charset="0"/>
              </a:rPr>
              <a:t>necessário para algumas patologias </a:t>
            </a:r>
            <a:r>
              <a:rPr lang="pt-BR" sz="1500" b="0" i="0" u="none" strike="noStrike" dirty="0">
                <a:effectLst/>
                <a:cs typeface="Times New Roman" panose="02020603050405020304" pitchFamily="18" charset="0"/>
              </a:rPr>
              <a:t>tais como anemia aplástica </a:t>
            </a:r>
            <a:r>
              <a:rPr lang="pt-BR" sz="1500" b="0" i="0" u="none" strike="sngStrike" dirty="0">
                <a:effectLst/>
                <a:cs typeface="Times New Roman" panose="02020603050405020304" pitchFamily="18" charset="0"/>
              </a:rPr>
              <a:t>e </a:t>
            </a:r>
            <a:r>
              <a:rPr lang="pt-BR" sz="1500" b="0" i="0" u="none" dirty="0">
                <a:effectLst/>
                <a:cs typeface="Times New Roman" panose="02020603050405020304" pitchFamily="18" charset="0"/>
              </a:rPr>
              <a:t>bem como </a:t>
            </a:r>
            <a:r>
              <a:rPr lang="pt-BR" sz="15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uma série de leucemias e linfomas </a:t>
            </a:r>
            <a:r>
              <a:rPr lang="pt-BR" sz="1500" b="0" i="0" u="none" strike="noStrike" dirty="0">
                <a:effectLst/>
                <a:cs typeface="Times New Roman" panose="02020603050405020304" pitchFamily="18" charset="0"/>
              </a:rPr>
              <a:t>que respondem à </a:t>
            </a:r>
            <a:r>
              <a:rPr lang="pt-BR" sz="15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esse tratamento.</a:t>
            </a:r>
            <a:r>
              <a:rPr lang="pt-BR" sz="15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. O TBI também é capaz de erradicar as células hematopoiéticas malignas ou aquelas afetadas por distúrbios genéticos. A dose de aplicação </a:t>
            </a:r>
            <a:r>
              <a:rPr lang="pt-BR" sz="1500" b="0" i="0" dirty="0">
                <a:effectLst/>
                <a:cs typeface="Times New Roman" panose="02020603050405020304" pitchFamily="18" charset="0"/>
              </a:rPr>
              <a:t>para</a:t>
            </a:r>
            <a:r>
              <a:rPr lang="pt-BR" sz="15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tal método de tratamento varia de acordo com a patologia sendo considerada baixa com aplicações </a:t>
            </a:r>
            <a:r>
              <a:rPr lang="pt-BR" sz="1500" b="0" i="0" dirty="0">
                <a:effectLst/>
                <a:cs typeface="Times New Roman" panose="02020603050405020304" pitchFamily="18" charset="0"/>
              </a:rPr>
              <a:t>de 2 </a:t>
            </a:r>
            <a:r>
              <a:rPr lang="pt-BR" sz="1500" b="0" i="0" dirty="0" err="1">
                <a:effectLst/>
                <a:cs typeface="Times New Roman" panose="02020603050405020304" pitchFamily="18" charset="0"/>
              </a:rPr>
              <a:t>Gy</a:t>
            </a:r>
            <a:r>
              <a:rPr lang="pt-BR" sz="1500" b="0" i="0" dirty="0">
                <a:effectLst/>
                <a:cs typeface="Times New Roman" panose="02020603050405020304" pitchFamily="18" charset="0"/>
              </a:rPr>
              <a:t> ou 4 </a:t>
            </a:r>
            <a:r>
              <a:rPr lang="pt-BR" sz="1500" b="0" i="0" dirty="0" err="1">
                <a:effectLst/>
                <a:cs typeface="Times New Roman" panose="02020603050405020304" pitchFamily="18" charset="0"/>
              </a:rPr>
              <a:t>Gy</a:t>
            </a:r>
            <a:r>
              <a:rPr lang="pt-BR" sz="1500" b="0" i="0" dirty="0">
                <a:effectLst/>
                <a:cs typeface="Times New Roman" panose="02020603050405020304" pitchFamily="18" charset="0"/>
              </a:rPr>
              <a:t> em fração única e/ou duas frações, ou de alta dose, de 10 a 14 </a:t>
            </a:r>
            <a:r>
              <a:rPr lang="pt-BR" sz="1500" b="0" i="0" dirty="0" err="1">
                <a:effectLst/>
                <a:cs typeface="Times New Roman" panose="02020603050405020304" pitchFamily="18" charset="0"/>
              </a:rPr>
              <a:t>Gy</a:t>
            </a:r>
            <a:r>
              <a:rPr lang="pt-BR" sz="1500" b="0" i="0" dirty="0">
                <a:effectLst/>
                <a:cs typeface="Times New Roman" panose="02020603050405020304" pitchFamily="18" charset="0"/>
              </a:rPr>
              <a:t> distribuídos em </a:t>
            </a:r>
            <a:r>
              <a:rPr lang="pt-BR" sz="15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8 frações. Para doses acima de 8</a:t>
            </a:r>
            <a:r>
              <a:rPr lang="pt-BR" sz="15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pt-BR" sz="1500" b="0" i="0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Gy</a:t>
            </a:r>
            <a:r>
              <a:rPr lang="pt-BR" sz="1500" b="0" i="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,</a:t>
            </a:r>
            <a:r>
              <a:rPr lang="pt-BR" sz="15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pt-BR" sz="1500" b="0" i="0" dirty="0">
                <a:effectLst/>
                <a:cs typeface="Times New Roman" panose="02020603050405020304" pitchFamily="18" charset="0"/>
              </a:rPr>
              <a:t>devido </a:t>
            </a:r>
            <a:r>
              <a:rPr lang="pt-BR" sz="1500" b="0" i="0" u="none" dirty="0">
                <a:effectLst/>
                <a:cs typeface="Times New Roman" panose="02020603050405020304" pitchFamily="18" charset="0"/>
              </a:rPr>
              <a:t>uma </a:t>
            </a:r>
            <a:r>
              <a:rPr lang="pt-BR" sz="1500" b="0" i="0" u="none" dirty="0" err="1">
                <a:effectLst/>
                <a:cs typeface="Times New Roman" panose="02020603050405020304" pitchFamily="18" charset="0"/>
              </a:rPr>
              <a:t>uma</a:t>
            </a:r>
            <a:r>
              <a:rPr lang="pt-BR" sz="1500" b="0" i="0" u="none" dirty="0">
                <a:effectLst/>
                <a:cs typeface="Times New Roman" panose="02020603050405020304" pitchFamily="18" charset="0"/>
              </a:rPr>
              <a:t> </a:t>
            </a:r>
            <a:r>
              <a:rPr lang="pt-BR" sz="15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possível toxicidade nas </a:t>
            </a:r>
            <a:r>
              <a:rPr lang="pt-BR" sz="1500" b="0" i="0" u="none" strike="noStrike" dirty="0">
                <a:effectLst/>
                <a:cs typeface="Times New Roman" panose="02020603050405020304" pitchFamily="18" charset="0"/>
              </a:rPr>
              <a:t>células pulmonares,</a:t>
            </a:r>
            <a:r>
              <a:rPr lang="pt-BR" sz="1500" dirty="0">
                <a:cs typeface="Times New Roman" panose="02020603050405020304" pitchFamily="18" charset="0"/>
              </a:rPr>
              <a:t> alguns</a:t>
            </a:r>
            <a:r>
              <a:rPr lang="pt-BR" sz="1500" b="0" i="0" u="none" strike="noStrike" dirty="0">
                <a:effectLst/>
                <a:cs typeface="Times New Roman" panose="02020603050405020304" pitchFamily="18" charset="0"/>
              </a:rPr>
              <a:t> protocolos adotados orientam para que </a:t>
            </a:r>
            <a:r>
              <a:rPr lang="pt-BR" sz="1500" b="0" i="0" u="none" dirty="0">
                <a:effectLst/>
                <a:cs typeface="Times New Roman" panose="02020603050405020304" pitchFamily="18" charset="0"/>
              </a:rPr>
              <a:t>em</a:t>
            </a:r>
            <a:r>
              <a:rPr lang="pt-BR" sz="1500" b="0" i="0" u="none" strike="noStrike" dirty="0">
                <a:effectLst/>
                <a:cs typeface="Times New Roman" panose="02020603050405020304" pitchFamily="18" charset="0"/>
              </a:rPr>
              <a:t> </a:t>
            </a:r>
            <a:r>
              <a:rPr lang="pt-BR" sz="15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doses acima de 8</a:t>
            </a:r>
            <a:r>
              <a:rPr lang="pt-BR" sz="15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pt-BR" sz="1500" b="0" i="0" u="none" strike="noStrike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Gy</a:t>
            </a:r>
            <a:r>
              <a:rPr lang="pt-BR" sz="15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o pulmão do paciente seja colimado com uma material atenuador de </a:t>
            </a:r>
            <a:r>
              <a:rPr lang="pt-BR" sz="1500" b="0" i="0" u="none" strike="noStrike" dirty="0">
                <a:effectLst/>
                <a:cs typeface="Times New Roman" panose="02020603050405020304" pitchFamily="18" charset="0"/>
              </a:rPr>
              <a:t>modo </a:t>
            </a:r>
            <a:r>
              <a:rPr lang="pt-BR" sz="1500" b="0" i="0" u="none" dirty="0">
                <a:effectLst/>
                <a:cs typeface="Times New Roman" panose="02020603050405020304" pitchFamily="18" charset="0"/>
              </a:rPr>
              <a:t>à diminuir </a:t>
            </a:r>
            <a:r>
              <a:rPr lang="pt-BR" sz="1500" b="0" i="0" u="none" strike="noStrike" dirty="0">
                <a:effectLst/>
                <a:cs typeface="Times New Roman" panose="02020603050405020304" pitchFamily="18" charset="0"/>
              </a:rPr>
              <a:t>a quantidade </a:t>
            </a:r>
            <a:r>
              <a:rPr lang="pt-BR" sz="15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de dose absorvida pelo mesmo, consequentemente a toxicidade causada no órgão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pt-BR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A608A-2DC5-9041-9E97-EBBF8BECB85E}"/>
              </a:ext>
            </a:extLst>
          </p:cNvPr>
          <p:cNvSpPr txBox="1"/>
          <p:nvPr/>
        </p:nvSpPr>
        <p:spPr>
          <a:xfrm>
            <a:off x="519175" y="8686523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OBJETIVO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9EB4AE-6623-BC4D-8A59-FAB159F3CD26}"/>
              </a:ext>
            </a:extLst>
          </p:cNvPr>
          <p:cNvSpPr txBox="1"/>
          <p:nvPr/>
        </p:nvSpPr>
        <p:spPr>
          <a:xfrm>
            <a:off x="6459272" y="2091271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MÉTODOS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535ABC-B6F0-914E-A2CD-EEC99805C25A}"/>
              </a:ext>
            </a:extLst>
          </p:cNvPr>
          <p:cNvSpPr txBox="1"/>
          <p:nvPr/>
        </p:nvSpPr>
        <p:spPr>
          <a:xfrm>
            <a:off x="6334649" y="2633235"/>
            <a:ext cx="563419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pt-BR" sz="15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 aplicativo foi desenvolvido com a utilização de um computador Dell core i5, SSD 512GB, 8GB de memória RAM e placa de vídeo dedicada. Para desenvolvimento do código foi utilizado a </a:t>
            </a:r>
            <a:r>
              <a:rPr lang="pt-BR" sz="15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FrameWork</a:t>
            </a:r>
            <a:r>
              <a:rPr lang="pt-BR" sz="15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FLUTTER que é aplicável tanto para Android quanto para IOS, e </a:t>
            </a:r>
            <a:r>
              <a:rPr lang="pt-BR" sz="1500" strike="sngStrike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pt-BR" sz="15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uma linguagem de programação chamada ‘DART’. O aplicativo executa cálculos para diferentes prescrições de dose utilizada na pratica clínica  do ACCCC (AC Camargo </a:t>
            </a:r>
            <a:r>
              <a:rPr lang="pt-BR" sz="15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Cancer</a:t>
            </a:r>
            <a:r>
              <a:rPr lang="pt-BR" sz="15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Center): 2, 4, 8 e 12 Gy, conforme orientado pela literatura, TG-27. Os dados utilizados para execução dos cálculos foram obtidos do acelerador Varian </a:t>
            </a:r>
            <a:r>
              <a:rPr lang="pt-BR" sz="15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Clinac</a:t>
            </a:r>
            <a:r>
              <a:rPr lang="pt-BR" sz="15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ea typeface="Calibri" panose="020F0502020204030204" pitchFamily="34" charset="0"/>
                <a:cs typeface="Calibri" panose="020F0502020204030204" pitchFamily="34" charset="0"/>
              </a:rPr>
              <a:t>iX</a:t>
            </a:r>
            <a:r>
              <a:rPr lang="pt-BR" sz="1500" dirty="0">
                <a:ea typeface="Calibri" panose="020F0502020204030204" pitchFamily="34" charset="0"/>
                <a:cs typeface="Calibri" panose="020F0502020204030204" pitchFamily="34" charset="0"/>
              </a:rPr>
              <a:t>, c</a:t>
            </a:r>
            <a:r>
              <a:rPr lang="pt-BR" sz="15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omissionado para o tratamento de TBI com energia de 6MV, campos 30x30cm², profundidade de 5</a:t>
            </a:r>
            <a:r>
              <a:rPr lang="pt-BR" sz="15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cm a uma SAD de 465</a:t>
            </a:r>
            <a:r>
              <a:rPr lang="pt-BR" sz="15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cm.</a:t>
            </a:r>
          </a:p>
          <a:p>
            <a:pPr indent="180000" algn="just"/>
            <a:r>
              <a:rPr lang="pt-BR" sz="1500" dirty="0">
                <a:ea typeface="Calibri" panose="020F0502020204030204" pitchFamily="34" charset="0"/>
                <a:cs typeface="Calibri" panose="020F0502020204030204" pitchFamily="34" charset="0"/>
              </a:rPr>
              <a:t>Referente ao posicionamento do paciente, o mesmo é irradiado com um campo anterior e um posterior (</a:t>
            </a:r>
            <a:r>
              <a:rPr lang="pt-BR" sz="1500" dirty="0" err="1">
                <a:ea typeface="Calibri" panose="020F0502020204030204" pitchFamily="34" charset="0"/>
                <a:cs typeface="Calibri" panose="020F0502020204030204" pitchFamily="34" charset="0"/>
              </a:rPr>
              <a:t>fig</a:t>
            </a:r>
            <a:r>
              <a:rPr lang="pt-BR" sz="1500" dirty="0">
                <a:ea typeface="Calibri" panose="020F0502020204030204" pitchFamily="34" charset="0"/>
                <a:cs typeface="Calibri" panose="020F0502020204030204" pitchFamily="34" charset="0"/>
              </a:rPr>
              <a:t> 1 e 2) e para doses acima de 8 Gy é utilizado um bloco para colimação do pulmão (fig. 3). Para o calculo de UM são utilizadas as equações abaixo, sendo a equação (1) para o calculo de dose de unidades monitoras no raio central e a equação (2) para calcular a distribuição de dose pelo sete segmentos do paciente.</a:t>
            </a:r>
            <a:endParaRPr lang="pt-BR" sz="1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7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911BC6-C929-C743-8A55-B63E6304E3CF}"/>
              </a:ext>
            </a:extLst>
          </p:cNvPr>
          <p:cNvSpPr txBox="1"/>
          <p:nvPr/>
        </p:nvSpPr>
        <p:spPr>
          <a:xfrm>
            <a:off x="12303173" y="2078469"/>
            <a:ext cx="543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RESULTADOS E CONCLUS</a:t>
            </a:r>
            <a:r>
              <a:rPr lang="es-ES" sz="24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ÃO</a:t>
            </a:r>
            <a:endParaRPr lang="pt-BR" sz="2400" b="1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4C257E-FAC8-9842-9590-26985410A87C}"/>
              </a:ext>
            </a:extLst>
          </p:cNvPr>
          <p:cNvSpPr txBox="1"/>
          <p:nvPr/>
        </p:nvSpPr>
        <p:spPr>
          <a:xfrm>
            <a:off x="12229043" y="2601689"/>
            <a:ext cx="5436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>
                <a:effectLst/>
                <a:ea typeface="Times New Roman" panose="02020603050405020304" pitchFamily="18" charset="0"/>
              </a:rPr>
              <a:t>          A otimização do tempo, praticidade e precisão no cálculo para o tratamento com o aplicativo </a:t>
            </a:r>
            <a:r>
              <a:rPr lang="pt-BR" sz="1500" dirty="0">
                <a:ea typeface="Times New Roman" panose="02020603050405020304" pitchFamily="18" charset="0"/>
              </a:rPr>
              <a:t>tem se </a:t>
            </a:r>
            <a:r>
              <a:rPr lang="pt-BR" sz="1500" dirty="0">
                <a:effectLst/>
                <a:ea typeface="Times New Roman" panose="02020603050405020304" pitchFamily="18" charset="0"/>
              </a:rPr>
              <a:t>mostrado o maior benefício tanto para o profissional quanto para o paciente, que não precisa aguardar muito tempo para receber o tratamento.</a:t>
            </a:r>
            <a:endParaRPr lang="pt-BR" sz="1500" dirty="0">
              <a:ea typeface="Calibri" charset="0"/>
              <a:cs typeface="Calibri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0A4DD6-528F-2440-AA57-6D51861C0F9D}"/>
              </a:ext>
            </a:extLst>
          </p:cNvPr>
          <p:cNvSpPr txBox="1"/>
          <p:nvPr/>
        </p:nvSpPr>
        <p:spPr>
          <a:xfrm>
            <a:off x="12327884" y="7635971"/>
            <a:ext cx="5411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>
                <a:latin typeface="Calibri" charset="0"/>
                <a:ea typeface="Calibri" charset="0"/>
                <a:cs typeface="Calibri" charset="0"/>
              </a:rPr>
              <a:t>      Em comparação com o cálculo realizado de forma manual é evidente a praticidade fornecida pela nova ferramenta. Além do tempo poupado, o aplicativo tem-se mostrado prático uma vez que não tem a necessidade de tabelas de comissionamento para obter os fatores de correção. O dispositivo ainda serve como ferramenta de duplo cheque, indicado pelas normas de radioproteção.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11B4335-7FB6-0649-84FD-BD02F8A00755}"/>
              </a:ext>
            </a:extLst>
          </p:cNvPr>
          <p:cNvSpPr/>
          <p:nvPr/>
        </p:nvSpPr>
        <p:spPr>
          <a:xfrm>
            <a:off x="12381200" y="9221763"/>
            <a:ext cx="5284030" cy="710173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48"/>
          <p:cNvSpPr/>
          <p:nvPr/>
        </p:nvSpPr>
        <p:spPr>
          <a:xfrm>
            <a:off x="15227439" y="112498"/>
            <a:ext cx="3004541" cy="61555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 de Ciência e Inovação 2023</a:t>
            </a:r>
          </a:p>
        </p:txBody>
      </p:sp>
      <p:pic>
        <p:nvPicPr>
          <p:cNvPr id="37" name="Imagem 36" descr="C:\Users\25496\Downloads\ACC - Assinaturas versão horizontal_RGB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11"/>
            <a:ext cx="5416062" cy="64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C50663E-D065-5536-3161-1FC357ADA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352" y="3652842"/>
            <a:ext cx="856805" cy="177694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1B3A6F5-98AF-C85A-64F0-A2A03386A4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0" y="7259011"/>
            <a:ext cx="2353529" cy="105660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2D9F39E-399D-3AF0-477D-6EF5F1C51C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73" y="7262631"/>
            <a:ext cx="2353529" cy="105660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75F57E3-65A7-264A-DAB7-08D58DCDFDD8}"/>
              </a:ext>
            </a:extLst>
          </p:cNvPr>
          <p:cNvSpPr txBox="1"/>
          <p:nvPr/>
        </p:nvSpPr>
        <p:spPr>
          <a:xfrm>
            <a:off x="813761" y="8325860"/>
            <a:ext cx="2353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i="1"/>
              <a:t>Figura 1 – Posição Anterior para tratamento de TBI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7DEACD-7CF1-AA21-7E30-E951E7B20393}"/>
              </a:ext>
            </a:extLst>
          </p:cNvPr>
          <p:cNvSpPr txBox="1"/>
          <p:nvPr/>
        </p:nvSpPr>
        <p:spPr>
          <a:xfrm>
            <a:off x="3329059" y="8337013"/>
            <a:ext cx="23855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i="1"/>
              <a:t>Figura 2 – Posição Posterior para tratamento de TBI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EC55AFB4-DB0F-3B7D-9E14-98A52AC54440}"/>
              </a:ext>
            </a:extLst>
          </p:cNvPr>
          <p:cNvSpPr txBox="1"/>
          <p:nvPr/>
        </p:nvSpPr>
        <p:spPr>
          <a:xfrm>
            <a:off x="604337" y="9230108"/>
            <a:ext cx="54361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>
                <a:ea typeface="Calibri" charset="0"/>
                <a:cs typeface="Times New Roman" panose="02020603050405020304" pitchFamily="18" charset="0"/>
              </a:rPr>
              <a:t>      Reduzir o tempo gasto no cálculo para o tratamento de TBI de forma segura , precisa e prática, visando a integridade do paciente e ao mesmo tempo a entrega correta da prescrição designada.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2EA920C-E4B2-9FDD-67C0-AF4E0D766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2969" y="3652841"/>
            <a:ext cx="856805" cy="177592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2D03F9E4-E0D9-55E9-A590-932F378F3321}"/>
              </a:ext>
            </a:extLst>
          </p:cNvPr>
          <p:cNvSpPr txBox="1"/>
          <p:nvPr/>
        </p:nvSpPr>
        <p:spPr>
          <a:xfrm>
            <a:off x="7989274" y="9924245"/>
            <a:ext cx="22365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i="1"/>
              <a:t>Figura 3 – Posicionamento com bloco de pulmão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CF8C5FC-956F-434E-947C-8E7A51D68694}"/>
              </a:ext>
            </a:extLst>
          </p:cNvPr>
          <p:cNvSpPr txBox="1"/>
          <p:nvPr/>
        </p:nvSpPr>
        <p:spPr>
          <a:xfrm>
            <a:off x="12400690" y="9191731"/>
            <a:ext cx="526586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500" b="0" i="0" u="none" strike="noStrike">
                <a:solidFill>
                  <a:srgbClr val="000000"/>
                </a:solidFill>
                <a:effectLst/>
              </a:rPr>
              <a:t>[1] - </a:t>
            </a:r>
            <a:r>
              <a:rPr lang="en-US" sz="1500" b="0" i="0" u="none" strike="noStrike">
                <a:solidFill>
                  <a:srgbClr val="222222"/>
                </a:solidFill>
                <a:effectLst/>
              </a:rPr>
              <a:t>QUAST, Ulrich. Whole body radiotherapy: A TBI-guideline. </a:t>
            </a:r>
            <a:r>
              <a:rPr lang="en-US" sz="1500" b="1" i="0" u="none" strike="noStrike">
                <a:solidFill>
                  <a:srgbClr val="222222"/>
                </a:solidFill>
                <a:effectLst/>
              </a:rPr>
              <a:t>Journal of Medical Physics/Association of Medical Physicists of India</a:t>
            </a:r>
            <a:r>
              <a:rPr lang="en-US" sz="1500" b="0" i="0" u="none" strike="noStrike">
                <a:solidFill>
                  <a:srgbClr val="222222"/>
                </a:solidFill>
                <a:effectLst/>
              </a:rPr>
              <a:t>, v. 31, n. 1, p. 5, 2006.</a:t>
            </a:r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1666ABB1-8F31-6BD4-ABE0-18C87518CC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790" y="3617353"/>
            <a:ext cx="1520411" cy="166432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32">
            <a:extLst>
              <a:ext uri="{FF2B5EF4-FFF2-40B4-BE49-F238E27FC236}">
                <a16:creationId xmlns:a16="http://schemas.microsoft.com/office/drawing/2014/main" id="{2CB02CED-F0D0-4A3D-8D2F-486EF96EB1A2}"/>
              </a:ext>
            </a:extLst>
          </p:cNvPr>
          <p:cNvSpPr txBox="1"/>
          <p:nvPr/>
        </p:nvSpPr>
        <p:spPr>
          <a:xfrm>
            <a:off x="12345151" y="5811770"/>
            <a:ext cx="2799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>
                <a:effectLst/>
                <a:ea typeface="Times New Roman" panose="02020603050405020304" pitchFamily="18" charset="0"/>
              </a:rPr>
              <a:t>          Para doses acima de 8</a:t>
            </a:r>
            <a:r>
              <a:rPr lang="pt-BR" sz="1500" dirty="0">
                <a:ea typeface="Times New Roman" panose="02020603050405020304" pitchFamily="18" charset="0"/>
              </a:rPr>
              <a:t> </a:t>
            </a:r>
            <a:r>
              <a:rPr lang="pt-BR" sz="1500" dirty="0">
                <a:effectLst/>
                <a:ea typeface="Times New Roman" panose="02020603050405020304" pitchFamily="18" charset="0"/>
              </a:rPr>
              <a:t>Gy utilizamos a quantidade de UM encontradas no raio central e os fatores de correção por segmento para obter a dose distribuída em cada região do paciente.</a:t>
            </a:r>
            <a:endParaRPr lang="pt-BR" sz="1500" dirty="0"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BF9155B-94A2-372F-1761-DB6A2EAA2BAD}"/>
                  </a:ext>
                </a:extLst>
              </p:cNvPr>
              <p:cNvSpPr txBox="1"/>
              <p:nvPr/>
            </p:nvSpPr>
            <p:spPr>
              <a:xfrm>
                <a:off x="7178505" y="7375663"/>
                <a:ext cx="3748880" cy="411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000" i="1" smtClean="0">
                        <a:latin typeface="Cambria Math" panose="02040503050406030204" pitchFamily="18" charset="0"/>
                      </a:rPr>
                      <m:t>𝑈𝑀</m:t>
                    </m:r>
                    <m:r>
                      <a:rPr lang="pt-BR" sz="10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000" i="1">
                            <a:latin typeface="Cambria Math" panose="02040503050406030204" pitchFamily="18" charset="0"/>
                          </a:rPr>
                          <m:t>𝐷𝑜𝑠𝑒𝑃𝑟𝑒𝑠𝑐𝑟𝑖</m:t>
                        </m:r>
                        <m:r>
                          <a:rPr lang="pt-BR" sz="1000" i="0"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a:rPr lang="pt-BR" sz="1000" i="1">
                            <a:latin typeface="Cambria Math" panose="02040503050406030204" pitchFamily="18" charset="0"/>
                          </a:rPr>
                          <m:t>𝑜</m:t>
                        </m:r>
                      </m:num>
                      <m:den>
                        <m:sSub>
                          <m:sSubPr>
                            <m:ctrlPr>
                              <a:rPr lang="pt-BR" sz="1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000" i="1">
                                <a:latin typeface="Cambria Math" panose="02040503050406030204" pitchFamily="18" charset="0"/>
                              </a:rPr>
                              <m:t>𝐵𝐷</m:t>
                            </m:r>
                            <m:d>
                              <m:dPr>
                                <m:ctrlPr>
                                  <a:rPr lang="pt-BR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000" i="1">
                                    <a:latin typeface="Cambria Math" panose="02040503050406030204" pitchFamily="18" charset="0"/>
                                  </a:rPr>
                                  <m:t>𝐶𝐸</m:t>
                                </m:r>
                              </m:e>
                            </m:d>
                          </m:sub>
                        </m:sSub>
                        <m:r>
                          <a:rPr lang="pt-BR" sz="1000" i="1">
                            <a:latin typeface="Cambria Math" panose="020405030504060302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pt-BR" sz="1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000" i="1">
                                <a:latin typeface="Cambria Math" panose="02040503050406030204" pitchFamily="18" charset="0"/>
                              </a:rPr>
                              <m:t>𝑐𝑎𝑙</m:t>
                            </m:r>
                            <m:d>
                              <m:dPr>
                                <m:sepChr m:val=","/>
                                <m:ctrlPr>
                                  <a:rPr lang="pt-BR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e>
                                <m:r>
                                  <a:rPr lang="pt-BR" sz="1000" i="1">
                                    <a:latin typeface="Cambria Math" panose="02040503050406030204" pitchFamily="18" charset="0"/>
                                  </a:rPr>
                                  <m:t>𝑆𝐷</m:t>
                                </m:r>
                                <m:r>
                                  <a:rPr lang="pt-BR" sz="1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pt-BR" sz="1000" i="1">
                                    <a:latin typeface="Cambria Math" panose="02040503050406030204" pitchFamily="18" charset="0"/>
                                  </a:rPr>
                                  <m:t>𝑑𝑚𝑎𝑥</m:t>
                                </m:r>
                              </m:e>
                            </m:d>
                          </m:sub>
                        </m:sSub>
                        <m:sSub>
                          <m:sSubPr>
                            <m:ctrlPr>
                              <a:rPr lang="pt-BR" sz="1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000" i="1">
                                <a:latin typeface="Cambria Math" panose="02040503050406030204" pitchFamily="18" charset="0"/>
                              </a:rPr>
                              <m:t>𝑥𝐹</m:t>
                            </m:r>
                          </m:e>
                          <m:sub>
                            <m:r>
                              <a:rPr lang="pt-BR" sz="1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pt-BR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000" i="1">
                                    <a:latin typeface="Cambria Math" panose="02040503050406030204" pitchFamily="18" charset="0"/>
                                  </a:rPr>
                                  <m:t>𝐶𝐸</m:t>
                                </m:r>
                              </m:e>
                            </m:d>
                          </m:sub>
                        </m:sSub>
                        <m:sSub>
                          <m:sSubPr>
                            <m:ctrlPr>
                              <a:rPr lang="pt-BR" sz="1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000" i="1">
                                <a:latin typeface="Cambria Math" panose="02040503050406030204" pitchFamily="18" charset="0"/>
                              </a:rPr>
                              <m:t>𝑥𝐹</m:t>
                            </m:r>
                          </m:e>
                          <m:sub>
                            <m:r>
                              <a:rPr lang="pt-BR" sz="1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pt-BR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000" i="1">
                                    <a:latin typeface="Cambria Math" panose="02040503050406030204" pitchFamily="18" charset="0"/>
                                  </a:rPr>
                                  <m:t>𝐶𝐸</m:t>
                                </m:r>
                              </m:e>
                            </m:d>
                          </m:sub>
                        </m:sSub>
                        <m:r>
                          <a:rPr lang="pt-BR" sz="1000" i="1">
                            <a:latin typeface="Cambria Math" panose="020405030504060302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pt-BR" sz="1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000" i="1">
                                <a:latin typeface="Cambria Math" panose="02040503050406030204" pitchFamily="18" charset="0"/>
                              </a:rPr>
                              <m:t>𝑇𝑀𝑅</m:t>
                            </m:r>
                          </m:e>
                          <m:sub>
                            <m:d>
                              <m:dPr>
                                <m:ctrlPr>
                                  <a:rPr lang="pt-BR" sz="1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000" i="1">
                                    <a:latin typeface="Cambria Math" panose="02040503050406030204" pitchFamily="18" charset="0"/>
                                  </a:rPr>
                                  <m:t>𝐶𝐸</m:t>
                                </m:r>
                                <m:r>
                                  <a:rPr lang="pt-BR" sz="1000" i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pt-BR" sz="1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sub>
                        </m:sSub>
                        <m:r>
                          <a:rPr lang="pt-BR" sz="1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00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000" b="0" i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</m:oMath>
                </a14:m>
                <a:r>
                  <a:rPr lang="pt-BR" sz="1000"/>
                  <a:t>(1)</a:t>
                </a: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BF9155B-94A2-372F-1761-DB6A2EAA2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505" y="7375663"/>
                <a:ext cx="3748880" cy="4116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2DA28EB-B742-316B-D609-96E9C106D58A}"/>
                  </a:ext>
                </a:extLst>
              </p:cNvPr>
              <p:cNvSpPr txBox="1"/>
              <p:nvPr/>
            </p:nvSpPr>
            <p:spPr>
              <a:xfrm>
                <a:off x="6929358" y="7522095"/>
                <a:ext cx="467817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1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𝐷𝑜𝑠𝑒</m:t>
                        </m:r>
                      </m:num>
                      <m:den>
                        <m:r>
                          <a:rPr lang="pt-BR" sz="1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𝑆𝑒𝑔𝑚𝑒𝑛𝑡𝑜</m:t>
                        </m:r>
                      </m:den>
                    </m:f>
                    <m:r>
                      <a:rPr lang="pt-BR" sz="1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1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𝑈𝑀</m:t>
                            </m:r>
                          </m:e>
                          <m:sub>
                            <m: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𝑅𝑎𝑖𝑜</m:t>
                            </m:r>
                            <m: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𝐶𝑒𝑛𝑡𝑟𝑎𝑙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𝐵𝐷</m:t>
                            </m:r>
                            <m:d>
                              <m:dPr>
                                <m:ctrlPr>
                                  <a:rPr lang="pt-BR" sz="1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𝐶𝐸</m:t>
                                </m:r>
                              </m:e>
                            </m:d>
                          </m:sub>
                        </m:sSub>
                        <m:r>
                          <a:rPr lang="pt-BR" sz="1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𝑐𝑎𝑙</m:t>
                            </m:r>
                            <m:d>
                              <m:dPr>
                                <m:ctrlPr>
                                  <a:rPr lang="pt-BR" sz="1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𝑆𝑆𝐷</m:t>
                                </m:r>
                                <m:r>
                                  <a:rPr lang="pt-BR" sz="1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,  </m:t>
                                </m:r>
                                <m:r>
                                  <a:rPr lang="pt-BR" sz="1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𝑑𝑚𝑎𝑥</m:t>
                                </m:r>
                              </m:e>
                            </m:d>
                          </m:sub>
                        </m:sSub>
                        <m:sSub>
                          <m:sSubPr>
                            <m:ctrlP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𝑥𝐹</m:t>
                            </m:r>
                          </m:e>
                          <m:sub>
                            <m: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pt-BR" sz="1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𝐶𝐸</m:t>
                                </m:r>
                              </m:e>
                            </m:d>
                          </m:sub>
                        </m:sSub>
                        <m:sSub>
                          <m:sSubPr>
                            <m:ctrlP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𝑥𝐹</m:t>
                            </m:r>
                          </m:e>
                          <m:sub>
                            <m: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pt-BR" sz="1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𝐶𝐸</m:t>
                                </m:r>
                              </m:e>
                            </m:d>
                          </m:sub>
                        </m:sSub>
                        <m:r>
                          <a:rPr lang="pt-BR" sz="1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𝑇𝑀𝑅</m:t>
                            </m:r>
                          </m:e>
                          <m:sub>
                            <m:d>
                              <m:dPr>
                                <m:ctrlPr>
                                  <a:rPr lang="pt-BR" sz="1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𝐶𝐸</m:t>
                                </m:r>
                                <m:r>
                                  <a:rPr lang="pt-BR" sz="1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pt-BR" sz="1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</m:d>
                          </m:sub>
                        </m:sSub>
                        <m:r>
                          <a:rPr lang="pt-BR" sz="1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𝑂𝑓𝑓𝐴𝑥𝑖𝑠</m:t>
                            </m:r>
                            <m:d>
                              <m:dPr>
                                <m:ctrlPr>
                                  <a:rPr lang="pt-BR" sz="1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𝐷𝑖𝑠𝑡</m:t>
                                </m:r>
                                <m:r>
                                  <a:rPr lang="pt-BR" sz="1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pt-BR" sz="1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</m:d>
                          </m:sub>
                        </m:sSub>
                        <m:r>
                          <a:rPr lang="pt-BR" sz="1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pt-BR" sz="1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pt-BR" sz="1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(2)</m:t>
                    </m:r>
                  </m:oMath>
                </a14:m>
                <a:r>
                  <a:rPr lang="pt-BR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pt-BR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2DA28EB-B742-316B-D609-96E9C106D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358" y="7522095"/>
                <a:ext cx="4678175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>
            <a:extLst>
              <a:ext uri="{FF2B5EF4-FFF2-40B4-BE49-F238E27FC236}">
                <a16:creationId xmlns:a16="http://schemas.microsoft.com/office/drawing/2014/main" id="{2C1CD5EA-6741-EAD4-FD42-C7FD5C03B190}"/>
              </a:ext>
            </a:extLst>
          </p:cNvPr>
          <p:cNvSpPr txBox="1"/>
          <p:nvPr/>
        </p:nvSpPr>
        <p:spPr>
          <a:xfrm>
            <a:off x="12364776" y="5480694"/>
            <a:ext cx="114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i="1"/>
              <a:t>Figura 4  - Tela de abertura </a:t>
            </a:r>
            <a:r>
              <a:rPr lang="pt-BR" sz="800" b="1" i="1" err="1"/>
              <a:t>TotalCalc</a:t>
            </a:r>
            <a:endParaRPr lang="pt-BR" sz="800" b="1" i="1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30EAE459-863B-B0F7-D698-32E91B70594D}"/>
              </a:ext>
            </a:extLst>
          </p:cNvPr>
          <p:cNvSpPr txBox="1"/>
          <p:nvPr/>
        </p:nvSpPr>
        <p:spPr>
          <a:xfrm>
            <a:off x="13697089" y="5482625"/>
            <a:ext cx="114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i="1"/>
              <a:t>Figura 5 - Tela de escolha de prescrição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7F2F7DD-8819-49AB-C39D-2061F4EB092C}"/>
              </a:ext>
            </a:extLst>
          </p:cNvPr>
          <p:cNvSpPr txBox="1"/>
          <p:nvPr/>
        </p:nvSpPr>
        <p:spPr>
          <a:xfrm>
            <a:off x="15092902" y="5316408"/>
            <a:ext cx="2076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i="1"/>
              <a:t>Figura 6 – Um no raio central e fatores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36779C5-1832-5EB0-46BD-4B38C31D5E50}"/>
              </a:ext>
            </a:extLst>
          </p:cNvPr>
          <p:cNvSpPr txBox="1"/>
          <p:nvPr/>
        </p:nvSpPr>
        <p:spPr>
          <a:xfrm>
            <a:off x="14929827" y="7275986"/>
            <a:ext cx="2413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i="1"/>
              <a:t>Figura 7 – Outputs fornecidos para dose igual ou acima de 8,0 </a:t>
            </a:r>
            <a:r>
              <a:rPr lang="pt-BR" sz="800" b="1" i="1" err="1"/>
              <a:t>Gy</a:t>
            </a:r>
            <a:endParaRPr lang="pt-BR" sz="800" b="1" i="1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7331CF8-8BAA-3688-40AD-E56482DE85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7731" y="5593078"/>
            <a:ext cx="1346651" cy="167161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B9030A5-6BAB-47F6-8865-BCC0F0DA94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65" y="8362427"/>
            <a:ext cx="2385589" cy="155944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20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2415</TotalTime>
  <Words>748</Words>
  <Application>Microsoft Office PowerPoint</Application>
  <PresentationFormat>Personalizar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neves Neves Campos</dc:creator>
  <cp:lastModifiedBy>Rodolfo Nascimento</cp:lastModifiedBy>
  <cp:revision>75</cp:revision>
  <dcterms:created xsi:type="dcterms:W3CDTF">2018-02-05T15:36:18Z</dcterms:created>
  <dcterms:modified xsi:type="dcterms:W3CDTF">2023-01-14T18:05:28Z</dcterms:modified>
</cp:coreProperties>
</file>