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8288000" cy="10293350"/>
  <p:notesSz cx="18288000" cy="102933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90938"/>
            <a:ext cx="15544800" cy="216160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4276"/>
            <a:ext cx="12801600" cy="25733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4400" y="2367470"/>
            <a:ext cx="7955280" cy="67936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18320" y="2367470"/>
            <a:ext cx="7955280" cy="67936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436359" y="2466340"/>
            <a:ext cx="5265420" cy="485140"/>
          </a:xfrm>
          <a:custGeom>
            <a:avLst/>
            <a:gdLst/>
            <a:ahLst/>
            <a:cxnLst/>
            <a:rect l="l" t="t" r="r" b="b"/>
            <a:pathLst>
              <a:path w="5265420" h="485139">
                <a:moveTo>
                  <a:pt x="5184520" y="0"/>
                </a:moveTo>
                <a:lnTo>
                  <a:pt x="80898" y="0"/>
                </a:lnTo>
                <a:lnTo>
                  <a:pt x="49399" y="6353"/>
                </a:lnTo>
                <a:lnTo>
                  <a:pt x="23685" y="23685"/>
                </a:lnTo>
                <a:lnTo>
                  <a:pt x="6353" y="49399"/>
                </a:lnTo>
                <a:lnTo>
                  <a:pt x="0" y="80899"/>
                </a:lnTo>
                <a:lnTo>
                  <a:pt x="0" y="404241"/>
                </a:lnTo>
                <a:lnTo>
                  <a:pt x="6353" y="435740"/>
                </a:lnTo>
                <a:lnTo>
                  <a:pt x="23685" y="461454"/>
                </a:lnTo>
                <a:lnTo>
                  <a:pt x="49399" y="478786"/>
                </a:lnTo>
                <a:lnTo>
                  <a:pt x="80898" y="485140"/>
                </a:lnTo>
                <a:lnTo>
                  <a:pt x="5184520" y="485140"/>
                </a:lnTo>
                <a:lnTo>
                  <a:pt x="5216020" y="478786"/>
                </a:lnTo>
                <a:lnTo>
                  <a:pt x="5241734" y="461454"/>
                </a:lnTo>
                <a:lnTo>
                  <a:pt x="5259066" y="435740"/>
                </a:lnTo>
                <a:lnTo>
                  <a:pt x="5265420" y="404241"/>
                </a:lnTo>
                <a:lnTo>
                  <a:pt x="5265420" y="80899"/>
                </a:lnTo>
                <a:lnTo>
                  <a:pt x="5259066" y="49399"/>
                </a:lnTo>
                <a:lnTo>
                  <a:pt x="5241734" y="23685"/>
                </a:lnTo>
                <a:lnTo>
                  <a:pt x="5216020" y="6353"/>
                </a:lnTo>
                <a:lnTo>
                  <a:pt x="5184520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6436359" y="2466340"/>
            <a:ext cx="5265420" cy="485140"/>
          </a:xfrm>
          <a:custGeom>
            <a:avLst/>
            <a:gdLst/>
            <a:ahLst/>
            <a:cxnLst/>
            <a:rect l="l" t="t" r="r" b="b"/>
            <a:pathLst>
              <a:path w="5265420" h="485139">
                <a:moveTo>
                  <a:pt x="0" y="80899"/>
                </a:moveTo>
                <a:lnTo>
                  <a:pt x="6353" y="49399"/>
                </a:lnTo>
                <a:lnTo>
                  <a:pt x="23685" y="23685"/>
                </a:lnTo>
                <a:lnTo>
                  <a:pt x="49399" y="6353"/>
                </a:lnTo>
                <a:lnTo>
                  <a:pt x="80898" y="0"/>
                </a:lnTo>
                <a:lnTo>
                  <a:pt x="5184520" y="0"/>
                </a:lnTo>
                <a:lnTo>
                  <a:pt x="5216020" y="6353"/>
                </a:lnTo>
                <a:lnTo>
                  <a:pt x="5241734" y="23685"/>
                </a:lnTo>
                <a:lnTo>
                  <a:pt x="5259066" y="49399"/>
                </a:lnTo>
                <a:lnTo>
                  <a:pt x="5265420" y="80899"/>
                </a:lnTo>
                <a:lnTo>
                  <a:pt x="5265420" y="404241"/>
                </a:lnTo>
                <a:lnTo>
                  <a:pt x="5259066" y="435740"/>
                </a:lnTo>
                <a:lnTo>
                  <a:pt x="5241734" y="461454"/>
                </a:lnTo>
                <a:lnTo>
                  <a:pt x="5216020" y="478786"/>
                </a:lnTo>
                <a:lnTo>
                  <a:pt x="5184520" y="485140"/>
                </a:lnTo>
                <a:lnTo>
                  <a:pt x="80898" y="485140"/>
                </a:lnTo>
                <a:lnTo>
                  <a:pt x="49399" y="478786"/>
                </a:lnTo>
                <a:lnTo>
                  <a:pt x="23685" y="461454"/>
                </a:lnTo>
                <a:lnTo>
                  <a:pt x="6353" y="435740"/>
                </a:lnTo>
                <a:lnTo>
                  <a:pt x="0" y="404241"/>
                </a:lnTo>
                <a:lnTo>
                  <a:pt x="0" y="80899"/>
                </a:lnTo>
                <a:close/>
              </a:path>
            </a:pathLst>
          </a:custGeom>
          <a:ln w="41275">
            <a:solidFill>
              <a:srgbClr val="00AF5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647700" y="7670800"/>
            <a:ext cx="5265420" cy="482600"/>
          </a:xfrm>
          <a:custGeom>
            <a:avLst/>
            <a:gdLst/>
            <a:ahLst/>
            <a:cxnLst/>
            <a:rect l="l" t="t" r="r" b="b"/>
            <a:pathLst>
              <a:path w="5265420" h="482600">
                <a:moveTo>
                  <a:pt x="5185029" y="0"/>
                </a:moveTo>
                <a:lnTo>
                  <a:pt x="80429" y="0"/>
                </a:lnTo>
                <a:lnTo>
                  <a:pt x="49120" y="6328"/>
                </a:lnTo>
                <a:lnTo>
                  <a:pt x="23555" y="23574"/>
                </a:lnTo>
                <a:lnTo>
                  <a:pt x="6319" y="49131"/>
                </a:lnTo>
                <a:lnTo>
                  <a:pt x="0" y="80391"/>
                </a:lnTo>
                <a:lnTo>
                  <a:pt x="0" y="402209"/>
                </a:lnTo>
                <a:lnTo>
                  <a:pt x="6319" y="433468"/>
                </a:lnTo>
                <a:lnTo>
                  <a:pt x="23555" y="459025"/>
                </a:lnTo>
                <a:lnTo>
                  <a:pt x="49120" y="476271"/>
                </a:lnTo>
                <a:lnTo>
                  <a:pt x="80429" y="482600"/>
                </a:lnTo>
                <a:lnTo>
                  <a:pt x="5185029" y="482600"/>
                </a:lnTo>
                <a:lnTo>
                  <a:pt x="5216288" y="476271"/>
                </a:lnTo>
                <a:lnTo>
                  <a:pt x="5241845" y="459025"/>
                </a:lnTo>
                <a:lnTo>
                  <a:pt x="5259091" y="433468"/>
                </a:lnTo>
                <a:lnTo>
                  <a:pt x="5265420" y="402209"/>
                </a:lnTo>
                <a:lnTo>
                  <a:pt x="5265420" y="80391"/>
                </a:lnTo>
                <a:lnTo>
                  <a:pt x="5259091" y="49131"/>
                </a:lnTo>
                <a:lnTo>
                  <a:pt x="5241845" y="23574"/>
                </a:lnTo>
                <a:lnTo>
                  <a:pt x="5216288" y="6328"/>
                </a:lnTo>
                <a:lnTo>
                  <a:pt x="5185029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647700" y="7670800"/>
            <a:ext cx="5265420" cy="482600"/>
          </a:xfrm>
          <a:custGeom>
            <a:avLst/>
            <a:gdLst/>
            <a:ahLst/>
            <a:cxnLst/>
            <a:rect l="l" t="t" r="r" b="b"/>
            <a:pathLst>
              <a:path w="5265420" h="482600">
                <a:moveTo>
                  <a:pt x="0" y="80391"/>
                </a:moveTo>
                <a:lnTo>
                  <a:pt x="6319" y="49131"/>
                </a:lnTo>
                <a:lnTo>
                  <a:pt x="23555" y="23574"/>
                </a:lnTo>
                <a:lnTo>
                  <a:pt x="49120" y="6328"/>
                </a:lnTo>
                <a:lnTo>
                  <a:pt x="80429" y="0"/>
                </a:lnTo>
                <a:lnTo>
                  <a:pt x="5185029" y="0"/>
                </a:lnTo>
                <a:lnTo>
                  <a:pt x="5216288" y="6328"/>
                </a:lnTo>
                <a:lnTo>
                  <a:pt x="5241845" y="23574"/>
                </a:lnTo>
                <a:lnTo>
                  <a:pt x="5259091" y="49131"/>
                </a:lnTo>
                <a:lnTo>
                  <a:pt x="5265420" y="80391"/>
                </a:lnTo>
                <a:lnTo>
                  <a:pt x="5265420" y="402209"/>
                </a:lnTo>
                <a:lnTo>
                  <a:pt x="5259091" y="433468"/>
                </a:lnTo>
                <a:lnTo>
                  <a:pt x="5241845" y="459025"/>
                </a:lnTo>
                <a:lnTo>
                  <a:pt x="5216288" y="476271"/>
                </a:lnTo>
                <a:lnTo>
                  <a:pt x="5185029" y="482600"/>
                </a:lnTo>
                <a:lnTo>
                  <a:pt x="80429" y="482600"/>
                </a:lnTo>
                <a:lnTo>
                  <a:pt x="49120" y="476271"/>
                </a:lnTo>
                <a:lnTo>
                  <a:pt x="23555" y="459025"/>
                </a:lnTo>
                <a:lnTo>
                  <a:pt x="6319" y="433468"/>
                </a:lnTo>
                <a:lnTo>
                  <a:pt x="0" y="402209"/>
                </a:lnTo>
                <a:lnTo>
                  <a:pt x="0" y="80391"/>
                </a:lnTo>
                <a:close/>
              </a:path>
            </a:pathLst>
          </a:custGeom>
          <a:ln w="41275">
            <a:solidFill>
              <a:srgbClr val="00AF5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688340" y="2466340"/>
            <a:ext cx="5267960" cy="485140"/>
          </a:xfrm>
          <a:custGeom>
            <a:avLst/>
            <a:gdLst/>
            <a:ahLst/>
            <a:cxnLst/>
            <a:rect l="l" t="t" r="r" b="b"/>
            <a:pathLst>
              <a:path w="5267960" h="485139">
                <a:moveTo>
                  <a:pt x="5187061" y="0"/>
                </a:moveTo>
                <a:lnTo>
                  <a:pt x="80860" y="0"/>
                </a:lnTo>
                <a:lnTo>
                  <a:pt x="49382" y="6353"/>
                </a:lnTo>
                <a:lnTo>
                  <a:pt x="23680" y="23685"/>
                </a:lnTo>
                <a:lnTo>
                  <a:pt x="6353" y="49399"/>
                </a:lnTo>
                <a:lnTo>
                  <a:pt x="0" y="80899"/>
                </a:lnTo>
                <a:lnTo>
                  <a:pt x="0" y="404241"/>
                </a:lnTo>
                <a:lnTo>
                  <a:pt x="6353" y="435740"/>
                </a:lnTo>
                <a:lnTo>
                  <a:pt x="23680" y="461454"/>
                </a:lnTo>
                <a:lnTo>
                  <a:pt x="49382" y="478786"/>
                </a:lnTo>
                <a:lnTo>
                  <a:pt x="80860" y="485140"/>
                </a:lnTo>
                <a:lnTo>
                  <a:pt x="5187061" y="485140"/>
                </a:lnTo>
                <a:lnTo>
                  <a:pt x="5218560" y="478786"/>
                </a:lnTo>
                <a:lnTo>
                  <a:pt x="5244274" y="461454"/>
                </a:lnTo>
                <a:lnTo>
                  <a:pt x="5261606" y="435740"/>
                </a:lnTo>
                <a:lnTo>
                  <a:pt x="5267960" y="404241"/>
                </a:lnTo>
                <a:lnTo>
                  <a:pt x="5267960" y="80899"/>
                </a:lnTo>
                <a:lnTo>
                  <a:pt x="5261606" y="49399"/>
                </a:lnTo>
                <a:lnTo>
                  <a:pt x="5244274" y="23685"/>
                </a:lnTo>
                <a:lnTo>
                  <a:pt x="5218560" y="6353"/>
                </a:lnTo>
                <a:lnTo>
                  <a:pt x="5187061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688340" y="2466340"/>
            <a:ext cx="5267960" cy="485140"/>
          </a:xfrm>
          <a:custGeom>
            <a:avLst/>
            <a:gdLst/>
            <a:ahLst/>
            <a:cxnLst/>
            <a:rect l="l" t="t" r="r" b="b"/>
            <a:pathLst>
              <a:path w="5267960" h="485139">
                <a:moveTo>
                  <a:pt x="0" y="80899"/>
                </a:moveTo>
                <a:lnTo>
                  <a:pt x="6353" y="49399"/>
                </a:lnTo>
                <a:lnTo>
                  <a:pt x="23680" y="23685"/>
                </a:lnTo>
                <a:lnTo>
                  <a:pt x="49382" y="6353"/>
                </a:lnTo>
                <a:lnTo>
                  <a:pt x="80860" y="0"/>
                </a:lnTo>
                <a:lnTo>
                  <a:pt x="5187061" y="0"/>
                </a:lnTo>
                <a:lnTo>
                  <a:pt x="5218560" y="6353"/>
                </a:lnTo>
                <a:lnTo>
                  <a:pt x="5244274" y="23685"/>
                </a:lnTo>
                <a:lnTo>
                  <a:pt x="5261606" y="49399"/>
                </a:lnTo>
                <a:lnTo>
                  <a:pt x="5267960" y="80899"/>
                </a:lnTo>
                <a:lnTo>
                  <a:pt x="5267960" y="404241"/>
                </a:lnTo>
                <a:lnTo>
                  <a:pt x="5261606" y="435740"/>
                </a:lnTo>
                <a:lnTo>
                  <a:pt x="5244274" y="461454"/>
                </a:lnTo>
                <a:lnTo>
                  <a:pt x="5218560" y="478786"/>
                </a:lnTo>
                <a:lnTo>
                  <a:pt x="5187061" y="485140"/>
                </a:lnTo>
                <a:lnTo>
                  <a:pt x="80860" y="485140"/>
                </a:lnTo>
                <a:lnTo>
                  <a:pt x="49382" y="478786"/>
                </a:lnTo>
                <a:lnTo>
                  <a:pt x="23680" y="461454"/>
                </a:lnTo>
                <a:lnTo>
                  <a:pt x="6353" y="435740"/>
                </a:lnTo>
                <a:lnTo>
                  <a:pt x="0" y="404241"/>
                </a:lnTo>
                <a:lnTo>
                  <a:pt x="0" y="80899"/>
                </a:lnTo>
                <a:close/>
              </a:path>
            </a:pathLst>
          </a:custGeom>
          <a:ln w="41275">
            <a:solidFill>
              <a:srgbClr val="00AF5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0" y="800100"/>
            <a:ext cx="18288000" cy="1374140"/>
          </a:xfrm>
          <a:custGeom>
            <a:avLst/>
            <a:gdLst/>
            <a:ahLst/>
            <a:cxnLst/>
            <a:rect l="l" t="t" r="r" b="b"/>
            <a:pathLst>
              <a:path w="18288000" h="1374139">
                <a:moveTo>
                  <a:pt x="18288000" y="0"/>
                </a:moveTo>
                <a:lnTo>
                  <a:pt x="0" y="0"/>
                </a:lnTo>
                <a:lnTo>
                  <a:pt x="0" y="1374140"/>
                </a:lnTo>
                <a:lnTo>
                  <a:pt x="18288000" y="137414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AF5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8819" y="881633"/>
            <a:ext cx="16850360" cy="8788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7470"/>
            <a:ext cx="16459200" cy="67936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17920" y="9572816"/>
            <a:ext cx="5852160" cy="5146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4400" y="9572816"/>
            <a:ext cx="4206240" cy="5146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67361" y="9572816"/>
            <a:ext cx="4206240" cy="5146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8819" y="881633"/>
            <a:ext cx="14960600" cy="8788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pc="-5"/>
              <a:t>ANÁLISE</a:t>
            </a:r>
            <a:r>
              <a:rPr dirty="0" spc="30"/>
              <a:t> </a:t>
            </a:r>
            <a:r>
              <a:rPr dirty="0" spc="-5"/>
              <a:t>DE</a:t>
            </a:r>
            <a:r>
              <a:rPr dirty="0" spc="-15"/>
              <a:t> DADOS </a:t>
            </a:r>
            <a:r>
              <a:rPr dirty="0" spc="-10"/>
              <a:t>CLÍNICOS</a:t>
            </a:r>
            <a:r>
              <a:rPr dirty="0" spc="45"/>
              <a:t> </a:t>
            </a:r>
            <a:r>
              <a:rPr dirty="0"/>
              <a:t>E </a:t>
            </a:r>
            <a:r>
              <a:rPr dirty="0" spc="-10"/>
              <a:t>CIRÚRGICOS</a:t>
            </a:r>
            <a:r>
              <a:rPr dirty="0" spc="45"/>
              <a:t> </a:t>
            </a:r>
            <a:r>
              <a:rPr dirty="0"/>
              <a:t>EM</a:t>
            </a:r>
            <a:r>
              <a:rPr dirty="0" spc="-15"/>
              <a:t> </a:t>
            </a:r>
            <a:r>
              <a:rPr dirty="0" spc="-35"/>
              <a:t>PACIENTES</a:t>
            </a:r>
            <a:r>
              <a:rPr dirty="0" spc="40"/>
              <a:t> </a:t>
            </a:r>
            <a:r>
              <a:rPr dirty="0" spc="-10"/>
              <a:t>COM</a:t>
            </a:r>
            <a:r>
              <a:rPr dirty="0" spc="-5"/>
              <a:t> CARCINOMA</a:t>
            </a:r>
            <a:r>
              <a:rPr dirty="0" spc="20"/>
              <a:t> </a:t>
            </a:r>
            <a:r>
              <a:rPr dirty="0" spc="-50"/>
              <a:t>HEPATOCELULAR</a:t>
            </a:r>
            <a:r>
              <a:rPr dirty="0" spc="30"/>
              <a:t> </a:t>
            </a:r>
            <a:r>
              <a:rPr dirty="0"/>
              <a:t>(CHC) </a:t>
            </a:r>
            <a:r>
              <a:rPr dirty="0" spc="-615"/>
              <a:t> </a:t>
            </a:r>
            <a:r>
              <a:rPr dirty="0" spc="-5"/>
              <a:t>QUE</a:t>
            </a:r>
            <a:r>
              <a:rPr dirty="0" spc="20"/>
              <a:t> </a:t>
            </a:r>
            <a:r>
              <a:rPr dirty="0" spc="-10"/>
              <a:t>REALIZARAM</a:t>
            </a:r>
            <a:r>
              <a:rPr dirty="0" spc="20"/>
              <a:t> </a:t>
            </a:r>
            <a:r>
              <a:rPr dirty="0" spc="-60"/>
              <a:t>TRATAMENTO</a:t>
            </a:r>
            <a:r>
              <a:rPr dirty="0" spc="25"/>
              <a:t> </a:t>
            </a:r>
            <a:r>
              <a:rPr dirty="0" spc="-15"/>
              <a:t>LOCORREGIONAL</a:t>
            </a:r>
            <a:r>
              <a:rPr dirty="0"/>
              <a:t> EM </a:t>
            </a:r>
            <a:r>
              <a:rPr dirty="0" spc="-5"/>
              <a:t>UMA</a:t>
            </a:r>
            <a:r>
              <a:rPr dirty="0" spc="30"/>
              <a:t> </a:t>
            </a:r>
            <a:r>
              <a:rPr dirty="0" spc="-15"/>
              <a:t>INSTITUIÇÃO</a:t>
            </a:r>
            <a:r>
              <a:rPr dirty="0" spc="45"/>
              <a:t> </a:t>
            </a:r>
            <a:r>
              <a:rPr dirty="0" spc="-5"/>
              <a:t>BRASILEIRA.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0" y="1805940"/>
            <a:ext cx="18288000" cy="368300"/>
          </a:xfrm>
          <a:prstGeom prst="rect">
            <a:avLst/>
          </a:prstGeom>
          <a:solidFill>
            <a:srgbClr val="00AF50"/>
          </a:solidFill>
        </p:spPr>
        <p:txBody>
          <a:bodyPr wrap="square" lIns="0" tIns="0" rIns="0" bIns="0" rtlCol="0" vert="horz">
            <a:spAutoFit/>
          </a:bodyPr>
          <a:lstStyle/>
          <a:p>
            <a:pPr marL="760730">
              <a:lnSpc>
                <a:spcPts val="2225"/>
              </a:lnSpc>
            </a:pPr>
            <a:r>
              <a:rPr dirty="0" sz="2400" spc="5">
                <a:latin typeface="Calibri"/>
                <a:cs typeface="Calibri"/>
              </a:rPr>
              <a:t>R.</a:t>
            </a:r>
            <a:r>
              <a:rPr dirty="0" sz="2400" spc="-4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Pimentel;</a:t>
            </a:r>
            <a:r>
              <a:rPr dirty="0" sz="2400" spc="-50">
                <a:latin typeface="Calibri"/>
                <a:cs typeface="Calibri"/>
              </a:rPr>
              <a:t> </a:t>
            </a:r>
            <a:r>
              <a:rPr dirty="0" sz="2400" spc="-80">
                <a:latin typeface="Calibri"/>
                <a:cs typeface="Calibri"/>
              </a:rPr>
              <a:t>F.J.F.</a:t>
            </a:r>
            <a:r>
              <a:rPr dirty="0" sz="2400" spc="-15">
                <a:latin typeface="Calibri"/>
                <a:cs typeface="Calibri"/>
              </a:rPr>
              <a:t> </a:t>
            </a:r>
            <a:r>
              <a:rPr dirty="0" sz="2400" spc="-10">
                <a:latin typeface="Calibri"/>
                <a:cs typeface="Calibri"/>
              </a:rPr>
              <a:t>Coimbra;</a:t>
            </a:r>
            <a:r>
              <a:rPr dirty="0" sz="2400" spc="-30">
                <a:latin typeface="Calibri"/>
                <a:cs typeface="Calibri"/>
              </a:rPr>
              <a:t> </a:t>
            </a:r>
            <a:r>
              <a:rPr dirty="0" sz="2400" spc="-5">
                <a:latin typeface="Calibri"/>
                <a:cs typeface="Calibri"/>
              </a:rPr>
              <a:t>A.L.</a:t>
            </a:r>
            <a:r>
              <a:rPr dirty="0" sz="2400" spc="-10">
                <a:latin typeface="Calibri"/>
                <a:cs typeface="Calibri"/>
              </a:rPr>
              <a:t> Godoy</a:t>
            </a:r>
            <a:endParaRPr sz="24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5201900" y="88887"/>
            <a:ext cx="3086100" cy="1717675"/>
            <a:chOff x="15201900" y="88887"/>
            <a:chExt cx="3086100" cy="1717675"/>
          </a:xfrm>
        </p:grpSpPr>
        <p:sp>
          <p:nvSpPr>
            <p:cNvPr id="5" name="object 5"/>
            <p:cNvSpPr/>
            <p:nvPr/>
          </p:nvSpPr>
          <p:spPr>
            <a:xfrm>
              <a:off x="16962120" y="800100"/>
              <a:ext cx="1325880" cy="1005840"/>
            </a:xfrm>
            <a:custGeom>
              <a:avLst/>
              <a:gdLst/>
              <a:ahLst/>
              <a:cxnLst/>
              <a:rect l="l" t="t" r="r" b="b"/>
              <a:pathLst>
                <a:path w="1325880" h="1005839">
                  <a:moveTo>
                    <a:pt x="1325880" y="0"/>
                  </a:moveTo>
                  <a:lnTo>
                    <a:pt x="0" y="0"/>
                  </a:lnTo>
                  <a:lnTo>
                    <a:pt x="0" y="1005840"/>
                  </a:lnTo>
                  <a:lnTo>
                    <a:pt x="1325880" y="1005840"/>
                  </a:lnTo>
                  <a:lnTo>
                    <a:pt x="1325880" y="0"/>
                  </a:lnTo>
                  <a:close/>
                </a:path>
              </a:pathLst>
            </a:custGeom>
            <a:solidFill>
              <a:srgbClr val="385622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16497300" y="800100"/>
              <a:ext cx="464820" cy="1005840"/>
            </a:xfrm>
            <a:custGeom>
              <a:avLst/>
              <a:gdLst/>
              <a:ahLst/>
              <a:cxnLst/>
              <a:rect l="l" t="t" r="r" b="b"/>
              <a:pathLst>
                <a:path w="464819" h="1005839">
                  <a:moveTo>
                    <a:pt x="464819" y="0"/>
                  </a:moveTo>
                  <a:lnTo>
                    <a:pt x="0" y="0"/>
                  </a:lnTo>
                  <a:lnTo>
                    <a:pt x="0" y="1005840"/>
                  </a:lnTo>
                  <a:lnTo>
                    <a:pt x="464819" y="1005840"/>
                  </a:lnTo>
                  <a:lnTo>
                    <a:pt x="464819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15227300" y="111760"/>
              <a:ext cx="3004820" cy="617220"/>
            </a:xfrm>
            <a:custGeom>
              <a:avLst/>
              <a:gdLst/>
              <a:ahLst/>
              <a:cxnLst/>
              <a:rect l="l" t="t" r="r" b="b"/>
              <a:pathLst>
                <a:path w="3004819" h="617220">
                  <a:moveTo>
                    <a:pt x="3004819" y="0"/>
                  </a:moveTo>
                  <a:lnTo>
                    <a:pt x="0" y="0"/>
                  </a:lnTo>
                  <a:lnTo>
                    <a:pt x="0" y="617220"/>
                  </a:lnTo>
                  <a:lnTo>
                    <a:pt x="3004819" y="617220"/>
                  </a:lnTo>
                  <a:lnTo>
                    <a:pt x="3004819" y="0"/>
                  </a:lnTo>
                  <a:close/>
                </a:path>
              </a:pathLst>
            </a:custGeom>
            <a:solidFill>
              <a:srgbClr val="00AF5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201900" y="88887"/>
              <a:ext cx="3086098" cy="485406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372839" y="347967"/>
              <a:ext cx="729234" cy="485406"/>
            </a:xfrm>
            <a:prstGeom prst="rect">
              <a:avLst/>
            </a:prstGeom>
          </p:spPr>
        </p:pic>
      </p:grpSp>
      <p:sp>
        <p:nvSpPr>
          <p:cNvPr id="10" name="object 10"/>
          <p:cNvSpPr txBox="1"/>
          <p:nvPr/>
        </p:nvSpPr>
        <p:spPr>
          <a:xfrm>
            <a:off x="2472054" y="2502281"/>
            <a:ext cx="176911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5" b="1">
                <a:solidFill>
                  <a:srgbClr val="FFFFFF"/>
                </a:solidFill>
                <a:latin typeface="Calibri"/>
                <a:cs typeface="Calibri"/>
              </a:rPr>
              <a:t>INTRODUÇÃO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3587" y="3091815"/>
            <a:ext cx="5110480" cy="31349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700" spc="-10">
                <a:latin typeface="Calibri"/>
                <a:cs typeface="Calibri"/>
              </a:rPr>
              <a:t>Entre </a:t>
            </a:r>
            <a:r>
              <a:rPr dirty="0" sz="1700">
                <a:latin typeface="Calibri"/>
                <a:cs typeface="Calibri"/>
              </a:rPr>
              <a:t>as </a:t>
            </a:r>
            <a:r>
              <a:rPr dirty="0" sz="1700" spc="-5">
                <a:latin typeface="Calibri"/>
                <a:cs typeface="Calibri"/>
              </a:rPr>
              <a:t>neoplasias que acometem </a:t>
            </a:r>
            <a:r>
              <a:rPr dirty="0" sz="1700">
                <a:latin typeface="Calibri"/>
                <a:cs typeface="Calibri"/>
              </a:rPr>
              <a:t>o </a:t>
            </a:r>
            <a:r>
              <a:rPr dirty="0" sz="1700" spc="-10">
                <a:latin typeface="Calibri"/>
                <a:cs typeface="Calibri"/>
              </a:rPr>
              <a:t>sistema </a:t>
            </a:r>
            <a:r>
              <a:rPr dirty="0" sz="1700" spc="-15">
                <a:latin typeface="Calibri"/>
                <a:cs typeface="Calibri"/>
              </a:rPr>
              <a:t>hepático, </a:t>
            </a:r>
            <a:r>
              <a:rPr dirty="0" sz="1700">
                <a:latin typeface="Calibri"/>
                <a:cs typeface="Calibri"/>
              </a:rPr>
              <a:t>o 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carcinoma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hepatocelular</a:t>
            </a:r>
            <a:r>
              <a:rPr dirty="0" sz="1700" spc="-5">
                <a:latin typeface="Calibri"/>
                <a:cs typeface="Calibri"/>
              </a:rPr>
              <a:t> (CHC)</a:t>
            </a:r>
            <a:r>
              <a:rPr dirty="0" sz="1700">
                <a:latin typeface="Calibri"/>
                <a:cs typeface="Calibri"/>
              </a:rPr>
              <a:t> é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o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principal</a:t>
            </a:r>
            <a:r>
              <a:rPr dirty="0" sz="1700" spc="37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tipo</a:t>
            </a:r>
            <a:r>
              <a:rPr dirty="0" sz="1700" spc="375">
                <a:latin typeface="Calibri"/>
                <a:cs typeface="Calibri"/>
              </a:rPr>
              <a:t> </a:t>
            </a:r>
            <a:r>
              <a:rPr dirty="0" sz="1700" spc="5">
                <a:latin typeface="Calibri"/>
                <a:cs typeface="Calibri"/>
              </a:rPr>
              <a:t>de </a:t>
            </a:r>
            <a:r>
              <a:rPr dirty="0" sz="1700" spc="1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tumor</a:t>
            </a:r>
            <a:r>
              <a:rPr dirty="0" sz="1700" spc="18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maligno.</a:t>
            </a:r>
            <a:r>
              <a:rPr dirty="0" sz="1700" spc="16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Os</a:t>
            </a:r>
            <a:r>
              <a:rPr dirty="0" sz="1700" spc="17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sintomas</a:t>
            </a:r>
            <a:r>
              <a:rPr dirty="0" sz="1700" spc="17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do</a:t>
            </a:r>
            <a:r>
              <a:rPr dirty="0" sz="1700" spc="18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CHC</a:t>
            </a:r>
            <a:r>
              <a:rPr dirty="0" sz="1700" spc="19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não</a:t>
            </a:r>
            <a:r>
              <a:rPr dirty="0" sz="1700" spc="18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são</a:t>
            </a:r>
            <a:r>
              <a:rPr dirty="0" sz="1700" spc="17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específicos </a:t>
            </a:r>
            <a:r>
              <a:rPr dirty="0" sz="1700" spc="-37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e,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quando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presentes,</a:t>
            </a:r>
            <a:r>
              <a:rPr dirty="0" sz="1700" spc="-10">
                <a:latin typeface="Calibri"/>
                <a:cs typeface="Calibri"/>
              </a:rPr>
              <a:t> geralmente</a:t>
            </a:r>
            <a:r>
              <a:rPr dirty="0" sz="1700" spc="-5">
                <a:latin typeface="Calibri"/>
                <a:cs typeface="Calibri"/>
              </a:rPr>
              <a:t> indicam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neoplasias </a:t>
            </a:r>
            <a:r>
              <a:rPr dirty="0" sz="1700" spc="-37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avançadas. </a:t>
            </a:r>
            <a:r>
              <a:rPr dirty="0" sz="1700" spc="-15">
                <a:latin typeface="Calibri"/>
                <a:cs typeface="Calibri"/>
              </a:rPr>
              <a:t>Porém, </a:t>
            </a:r>
            <a:r>
              <a:rPr dirty="0" sz="1700">
                <a:latin typeface="Calibri"/>
                <a:cs typeface="Calibri"/>
              </a:rPr>
              <a:t>a </a:t>
            </a:r>
            <a:r>
              <a:rPr dirty="0" sz="1700" spc="-5">
                <a:latin typeface="Calibri"/>
                <a:cs typeface="Calibri"/>
              </a:rPr>
              <a:t>vigilância </a:t>
            </a:r>
            <a:r>
              <a:rPr dirty="0" sz="1700">
                <a:latin typeface="Calibri"/>
                <a:cs typeface="Calibri"/>
              </a:rPr>
              <a:t>de </a:t>
            </a:r>
            <a:r>
              <a:rPr dirty="0" sz="1700" spc="-10">
                <a:latin typeface="Calibri"/>
                <a:cs typeface="Calibri"/>
              </a:rPr>
              <a:t>pacientes com </a:t>
            </a:r>
            <a:r>
              <a:rPr dirty="0" sz="1700" spc="-5">
                <a:latin typeface="Calibri"/>
                <a:cs typeface="Calibri"/>
              </a:rPr>
              <a:t>doença 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hepática crônica </a:t>
            </a:r>
            <a:r>
              <a:rPr dirty="0" sz="1700" spc="-5">
                <a:latin typeface="Calibri"/>
                <a:cs typeface="Calibri"/>
              </a:rPr>
              <a:t>permite sua </a:t>
            </a:r>
            <a:r>
              <a:rPr dirty="0" sz="1700" spc="-10">
                <a:latin typeface="Calibri"/>
                <a:cs typeface="Calibri"/>
              </a:rPr>
              <a:t>detecção </a:t>
            </a:r>
            <a:r>
              <a:rPr dirty="0" sz="1700" spc="-5">
                <a:latin typeface="Calibri"/>
                <a:cs typeface="Calibri"/>
              </a:rPr>
              <a:t>precoce, </a:t>
            </a:r>
            <a:r>
              <a:rPr dirty="0" sz="1700">
                <a:latin typeface="Calibri"/>
                <a:cs typeface="Calibri"/>
              </a:rPr>
              <a:t>uma </a:t>
            </a:r>
            <a:r>
              <a:rPr dirty="0" sz="1700" spc="-20">
                <a:latin typeface="Calibri"/>
                <a:cs typeface="Calibri"/>
              </a:rPr>
              <a:t>vez </a:t>
            </a:r>
            <a:r>
              <a:rPr dirty="0" sz="1700" spc="-1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que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é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uma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malignidade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que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está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associada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quase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5">
                <a:latin typeface="Calibri"/>
                <a:cs typeface="Calibri"/>
              </a:rPr>
              <a:t>que </a:t>
            </a:r>
            <a:r>
              <a:rPr dirty="0" sz="1700" spc="-370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exclusivamente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a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cirrose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(aproximadamente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90%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dos 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casos),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a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pacientes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portadores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de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hepatites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B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e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C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e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a </a:t>
            </a:r>
            <a:r>
              <a:rPr dirty="0" sz="1700" spc="-37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pacientes</a:t>
            </a:r>
            <a:r>
              <a:rPr dirty="0" sz="1700" spc="-5">
                <a:latin typeface="Calibri"/>
                <a:cs typeface="Calibri"/>
              </a:rPr>
              <a:t> obesos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diagnosticados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com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esteato-hepatite 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não</a:t>
            </a:r>
            <a:r>
              <a:rPr dirty="0" sz="1700" spc="-2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alcóolica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(NASH).</a:t>
            </a:r>
            <a:endParaRPr sz="1700">
              <a:latin typeface="Calibri"/>
              <a:cs typeface="Calibri"/>
            </a:endParaRPr>
          </a:p>
          <a:p>
            <a:pPr algn="just" marL="12700">
              <a:lnSpc>
                <a:spcPct val="100000"/>
              </a:lnSpc>
              <a:spcBef>
                <a:spcPts val="5"/>
              </a:spcBef>
            </a:pPr>
            <a:r>
              <a:rPr dirty="0" sz="1700" spc="-5">
                <a:latin typeface="Calibri"/>
                <a:cs typeface="Calibri"/>
              </a:rPr>
              <a:t>As</a:t>
            </a:r>
            <a:r>
              <a:rPr dirty="0" sz="1700" spc="6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terapias</a:t>
            </a:r>
            <a:r>
              <a:rPr dirty="0" sz="1700" spc="6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radicais</a:t>
            </a:r>
            <a:r>
              <a:rPr dirty="0" sz="1700" spc="5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são</a:t>
            </a:r>
            <a:r>
              <a:rPr dirty="0" sz="1700" spc="6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capazes</a:t>
            </a:r>
            <a:r>
              <a:rPr dirty="0" sz="1700" spc="5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de</a:t>
            </a:r>
            <a:r>
              <a:rPr dirty="0" sz="1700" spc="6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mudar</a:t>
            </a:r>
            <a:r>
              <a:rPr dirty="0" sz="1700" spc="7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o</a:t>
            </a:r>
            <a:r>
              <a:rPr dirty="0" sz="1700" spc="5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curso</a:t>
            </a:r>
            <a:r>
              <a:rPr dirty="0" sz="1700" spc="55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natural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63587" y="6201410"/>
            <a:ext cx="5107940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75285" algn="l"/>
                <a:tab pos="1419860" algn="l"/>
                <a:tab pos="2763520" algn="l"/>
                <a:tab pos="3004820" algn="l"/>
                <a:tab pos="3243580" algn="l"/>
                <a:tab pos="4209415" algn="l"/>
                <a:tab pos="4735195" algn="l"/>
              </a:tabLst>
            </a:pPr>
            <a:r>
              <a:rPr dirty="0" sz="1700" spc="5">
                <a:latin typeface="Calibri"/>
                <a:cs typeface="Calibri"/>
              </a:rPr>
              <a:t>d</a:t>
            </a:r>
            <a:r>
              <a:rPr dirty="0" sz="1700">
                <a:latin typeface="Calibri"/>
                <a:cs typeface="Calibri"/>
              </a:rPr>
              <a:t>o	</a:t>
            </a:r>
            <a:r>
              <a:rPr dirty="0" sz="1700" spc="-20">
                <a:latin typeface="Calibri"/>
                <a:cs typeface="Calibri"/>
              </a:rPr>
              <a:t>c</a:t>
            </a:r>
            <a:r>
              <a:rPr dirty="0" sz="1700">
                <a:latin typeface="Calibri"/>
                <a:cs typeface="Calibri"/>
              </a:rPr>
              <a:t>a</a:t>
            </a:r>
            <a:r>
              <a:rPr dirty="0" sz="1700" spc="-15">
                <a:latin typeface="Calibri"/>
                <a:cs typeface="Calibri"/>
              </a:rPr>
              <a:t>r</a:t>
            </a:r>
            <a:r>
              <a:rPr dirty="0" sz="1700" spc="-20">
                <a:latin typeface="Calibri"/>
                <a:cs typeface="Calibri"/>
              </a:rPr>
              <a:t>c</a:t>
            </a:r>
            <a:r>
              <a:rPr dirty="0" sz="1700" spc="5">
                <a:latin typeface="Calibri"/>
                <a:cs typeface="Calibri"/>
              </a:rPr>
              <a:t>i</a:t>
            </a:r>
            <a:r>
              <a:rPr dirty="0" sz="1700">
                <a:latin typeface="Calibri"/>
                <a:cs typeface="Calibri"/>
              </a:rPr>
              <a:t>n</a:t>
            </a:r>
            <a:r>
              <a:rPr dirty="0" sz="1700" spc="-5">
                <a:latin typeface="Calibri"/>
                <a:cs typeface="Calibri"/>
              </a:rPr>
              <a:t>o</a:t>
            </a:r>
            <a:r>
              <a:rPr dirty="0" sz="1700" spc="-15">
                <a:latin typeface="Calibri"/>
                <a:cs typeface="Calibri"/>
              </a:rPr>
              <a:t>m</a:t>
            </a:r>
            <a:r>
              <a:rPr dirty="0" sz="1700">
                <a:latin typeface="Calibri"/>
                <a:cs typeface="Calibri"/>
              </a:rPr>
              <a:t>a	h</a:t>
            </a:r>
            <a:r>
              <a:rPr dirty="0" sz="1700" spc="-10">
                <a:latin typeface="Calibri"/>
                <a:cs typeface="Calibri"/>
              </a:rPr>
              <a:t>e</a:t>
            </a:r>
            <a:r>
              <a:rPr dirty="0" sz="1700">
                <a:latin typeface="Calibri"/>
                <a:cs typeface="Calibri"/>
              </a:rPr>
              <a:t>p</a:t>
            </a:r>
            <a:r>
              <a:rPr dirty="0" sz="1700" spc="-15">
                <a:latin typeface="Calibri"/>
                <a:cs typeface="Calibri"/>
              </a:rPr>
              <a:t>a</a:t>
            </a:r>
            <a:r>
              <a:rPr dirty="0" sz="1700" spc="-30">
                <a:latin typeface="Calibri"/>
                <a:cs typeface="Calibri"/>
              </a:rPr>
              <a:t>t</a:t>
            </a:r>
            <a:r>
              <a:rPr dirty="0" sz="1700" spc="-5">
                <a:latin typeface="Calibri"/>
                <a:cs typeface="Calibri"/>
              </a:rPr>
              <a:t>oce</a:t>
            </a:r>
            <a:r>
              <a:rPr dirty="0" sz="1700">
                <a:latin typeface="Calibri"/>
                <a:cs typeface="Calibri"/>
              </a:rPr>
              <a:t>l</a:t>
            </a:r>
            <a:r>
              <a:rPr dirty="0" sz="1700" spc="-15">
                <a:latin typeface="Calibri"/>
                <a:cs typeface="Calibri"/>
              </a:rPr>
              <a:t>u</a:t>
            </a:r>
            <a:r>
              <a:rPr dirty="0" sz="1700" spc="5">
                <a:latin typeface="Calibri"/>
                <a:cs typeface="Calibri"/>
              </a:rPr>
              <a:t>l</a:t>
            </a:r>
            <a:r>
              <a:rPr dirty="0" sz="1700" spc="-15">
                <a:latin typeface="Calibri"/>
                <a:cs typeface="Calibri"/>
              </a:rPr>
              <a:t>a</a:t>
            </a:r>
            <a:r>
              <a:rPr dirty="0" sz="1700">
                <a:latin typeface="Calibri"/>
                <a:cs typeface="Calibri"/>
              </a:rPr>
              <a:t>r	e	a	</a:t>
            </a:r>
            <a:r>
              <a:rPr dirty="0" sz="1700" spc="-10">
                <a:latin typeface="Calibri"/>
                <a:cs typeface="Calibri"/>
              </a:rPr>
              <a:t>evi</a:t>
            </a:r>
            <a:r>
              <a:rPr dirty="0" sz="1700">
                <a:latin typeface="Calibri"/>
                <a:cs typeface="Calibri"/>
              </a:rPr>
              <a:t>d</a:t>
            </a:r>
            <a:r>
              <a:rPr dirty="0" sz="1700" spc="-10">
                <a:latin typeface="Calibri"/>
                <a:cs typeface="Calibri"/>
              </a:rPr>
              <a:t>ê</a:t>
            </a:r>
            <a:r>
              <a:rPr dirty="0" sz="1700">
                <a:latin typeface="Calibri"/>
                <a:cs typeface="Calibri"/>
              </a:rPr>
              <a:t>nc</a:t>
            </a:r>
            <a:r>
              <a:rPr dirty="0" sz="1700" spc="5">
                <a:latin typeface="Calibri"/>
                <a:cs typeface="Calibri"/>
              </a:rPr>
              <a:t>i</a:t>
            </a:r>
            <a:r>
              <a:rPr dirty="0" sz="1700">
                <a:latin typeface="Calibri"/>
                <a:cs typeface="Calibri"/>
              </a:rPr>
              <a:t>a	</a:t>
            </a:r>
            <a:r>
              <a:rPr dirty="0" sz="1700" spc="-15">
                <a:latin typeface="Calibri"/>
                <a:cs typeface="Calibri"/>
              </a:rPr>
              <a:t>p</a:t>
            </a:r>
            <a:r>
              <a:rPr dirty="0" sz="1700">
                <a:latin typeface="Calibri"/>
                <a:cs typeface="Calibri"/>
              </a:rPr>
              <a:t>a</a:t>
            </a:r>
            <a:r>
              <a:rPr dirty="0" sz="1700" spc="-35">
                <a:latin typeface="Calibri"/>
                <a:cs typeface="Calibri"/>
              </a:rPr>
              <a:t>r</a:t>
            </a:r>
            <a:r>
              <a:rPr dirty="0" sz="1700">
                <a:latin typeface="Calibri"/>
                <a:cs typeface="Calibri"/>
              </a:rPr>
              <a:t>a	</a:t>
            </a:r>
            <a:r>
              <a:rPr dirty="0" sz="1700" spc="-10">
                <a:latin typeface="Calibri"/>
                <a:cs typeface="Calibri"/>
              </a:rPr>
              <a:t>e</a:t>
            </a:r>
            <a:r>
              <a:rPr dirty="0" sz="1700" spc="-30">
                <a:latin typeface="Calibri"/>
                <a:cs typeface="Calibri"/>
              </a:rPr>
              <a:t>st</a:t>
            </a:r>
            <a:r>
              <a:rPr dirty="0" sz="1700">
                <a:latin typeface="Calibri"/>
                <a:cs typeface="Calibri"/>
              </a:rPr>
              <a:t>a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63587" y="6460490"/>
            <a:ext cx="5105400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12520" algn="l"/>
                <a:tab pos="1524000" algn="l"/>
                <a:tab pos="2303780" algn="l"/>
                <a:tab pos="2834640" algn="l"/>
                <a:tab pos="3965575" algn="l"/>
                <a:tab pos="4406900" algn="l"/>
              </a:tabLst>
            </a:pPr>
            <a:r>
              <a:rPr dirty="0" sz="1700" spc="-15">
                <a:latin typeface="Calibri"/>
                <a:cs typeface="Calibri"/>
              </a:rPr>
              <a:t>a</a:t>
            </a:r>
            <a:r>
              <a:rPr dirty="0" sz="1700" spc="-5">
                <a:latin typeface="Calibri"/>
                <a:cs typeface="Calibri"/>
              </a:rPr>
              <a:t>f</a:t>
            </a:r>
            <a:r>
              <a:rPr dirty="0" sz="1700" spc="5">
                <a:latin typeface="Calibri"/>
                <a:cs typeface="Calibri"/>
              </a:rPr>
              <a:t>ir</a:t>
            </a:r>
            <a:r>
              <a:rPr dirty="0" sz="1700">
                <a:latin typeface="Calibri"/>
                <a:cs typeface="Calibri"/>
              </a:rPr>
              <a:t>m</a:t>
            </a:r>
            <a:r>
              <a:rPr dirty="0" sz="1700" spc="5">
                <a:latin typeface="Calibri"/>
                <a:cs typeface="Calibri"/>
              </a:rPr>
              <a:t>a</a:t>
            </a:r>
            <a:r>
              <a:rPr dirty="0" sz="1700" spc="-20">
                <a:latin typeface="Calibri"/>
                <a:cs typeface="Calibri"/>
              </a:rPr>
              <a:t>ç</a:t>
            </a:r>
            <a:r>
              <a:rPr dirty="0" sz="1700">
                <a:latin typeface="Calibri"/>
                <a:cs typeface="Calibri"/>
              </a:rPr>
              <a:t>ão	</a:t>
            </a:r>
            <a:r>
              <a:rPr dirty="0" sz="1700" spc="-5">
                <a:latin typeface="Calibri"/>
                <a:cs typeface="Calibri"/>
              </a:rPr>
              <a:t>s</a:t>
            </a:r>
            <a:r>
              <a:rPr dirty="0" sz="1700">
                <a:latin typeface="Calibri"/>
                <a:cs typeface="Calibri"/>
              </a:rPr>
              <a:t>e	</a:t>
            </a:r>
            <a:r>
              <a:rPr dirty="0" sz="1700" spc="-15">
                <a:latin typeface="Calibri"/>
                <a:cs typeface="Calibri"/>
              </a:rPr>
              <a:t>b</a:t>
            </a:r>
            <a:r>
              <a:rPr dirty="0" sz="1700" spc="5">
                <a:latin typeface="Calibri"/>
                <a:cs typeface="Calibri"/>
              </a:rPr>
              <a:t>a</a:t>
            </a:r>
            <a:r>
              <a:rPr dirty="0" sz="1700" spc="-5">
                <a:latin typeface="Calibri"/>
                <a:cs typeface="Calibri"/>
              </a:rPr>
              <a:t>s</a:t>
            </a:r>
            <a:r>
              <a:rPr dirty="0" sz="1700" spc="-10">
                <a:latin typeface="Calibri"/>
                <a:cs typeface="Calibri"/>
              </a:rPr>
              <a:t>e</a:t>
            </a:r>
            <a:r>
              <a:rPr dirty="0" sz="1700" spc="5">
                <a:latin typeface="Calibri"/>
                <a:cs typeface="Calibri"/>
              </a:rPr>
              <a:t>i</a:t>
            </a:r>
            <a:r>
              <a:rPr dirty="0" sz="1700">
                <a:latin typeface="Calibri"/>
                <a:cs typeface="Calibri"/>
              </a:rPr>
              <a:t>a	n</a:t>
            </a:r>
            <a:r>
              <a:rPr dirty="0" sz="1700" spc="-20">
                <a:latin typeface="Calibri"/>
                <a:cs typeface="Calibri"/>
              </a:rPr>
              <a:t>o</a:t>
            </a:r>
            <a:r>
              <a:rPr dirty="0" sz="1700">
                <a:latin typeface="Calibri"/>
                <a:cs typeface="Calibri"/>
              </a:rPr>
              <a:t>s	</a:t>
            </a:r>
            <a:r>
              <a:rPr dirty="0" sz="1700" spc="-15">
                <a:latin typeface="Calibri"/>
                <a:cs typeface="Calibri"/>
              </a:rPr>
              <a:t>r</a:t>
            </a:r>
            <a:r>
              <a:rPr dirty="0" sz="1700" spc="-10">
                <a:latin typeface="Calibri"/>
                <a:cs typeface="Calibri"/>
              </a:rPr>
              <a:t>e</a:t>
            </a:r>
            <a:r>
              <a:rPr dirty="0" sz="1700" spc="-5">
                <a:latin typeface="Calibri"/>
                <a:cs typeface="Calibri"/>
              </a:rPr>
              <a:t>su</a:t>
            </a:r>
            <a:r>
              <a:rPr dirty="0" sz="1700" spc="10">
                <a:latin typeface="Calibri"/>
                <a:cs typeface="Calibri"/>
              </a:rPr>
              <a:t>l</a:t>
            </a:r>
            <a:r>
              <a:rPr dirty="0" sz="1700" spc="-30">
                <a:latin typeface="Calibri"/>
                <a:cs typeface="Calibri"/>
              </a:rPr>
              <a:t>t</a:t>
            </a:r>
            <a:r>
              <a:rPr dirty="0" sz="1700" spc="-15">
                <a:latin typeface="Calibri"/>
                <a:cs typeface="Calibri"/>
              </a:rPr>
              <a:t>a</a:t>
            </a:r>
            <a:r>
              <a:rPr dirty="0" sz="1700">
                <a:latin typeface="Calibri"/>
                <a:cs typeface="Calibri"/>
              </a:rPr>
              <a:t>d</a:t>
            </a:r>
            <a:r>
              <a:rPr dirty="0" sz="1700" spc="-5">
                <a:latin typeface="Calibri"/>
                <a:cs typeface="Calibri"/>
              </a:rPr>
              <a:t>o</a:t>
            </a:r>
            <a:r>
              <a:rPr dirty="0" sz="1700">
                <a:latin typeface="Calibri"/>
                <a:cs typeface="Calibri"/>
              </a:rPr>
              <a:t>s	</a:t>
            </a:r>
            <a:r>
              <a:rPr dirty="0" sz="1700" spc="5">
                <a:latin typeface="Calibri"/>
                <a:cs typeface="Calibri"/>
              </a:rPr>
              <a:t>d</a:t>
            </a:r>
            <a:r>
              <a:rPr dirty="0" sz="1700">
                <a:latin typeface="Calibri"/>
                <a:cs typeface="Calibri"/>
              </a:rPr>
              <a:t>e	</a:t>
            </a:r>
            <a:r>
              <a:rPr dirty="0" sz="1700" spc="-10">
                <a:latin typeface="Calibri"/>
                <a:cs typeface="Calibri"/>
              </a:rPr>
              <a:t>e</a:t>
            </a:r>
            <a:r>
              <a:rPr dirty="0" sz="1700" spc="-30">
                <a:latin typeface="Calibri"/>
                <a:cs typeface="Calibri"/>
              </a:rPr>
              <a:t>s</a:t>
            </a:r>
            <a:r>
              <a:rPr dirty="0" sz="1700" spc="-15">
                <a:latin typeface="Calibri"/>
                <a:cs typeface="Calibri"/>
              </a:rPr>
              <a:t>t</a:t>
            </a:r>
            <a:r>
              <a:rPr dirty="0" sz="1700">
                <a:latin typeface="Calibri"/>
                <a:cs typeface="Calibri"/>
              </a:rPr>
              <a:t>ud</a:t>
            </a:r>
            <a:r>
              <a:rPr dirty="0" sz="1700" spc="-5">
                <a:latin typeface="Calibri"/>
                <a:cs typeface="Calibri"/>
              </a:rPr>
              <a:t>os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63587" y="6719252"/>
            <a:ext cx="5106670" cy="285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50340" algn="l"/>
                <a:tab pos="1922780" algn="l"/>
                <a:tab pos="2743200" algn="l"/>
                <a:tab pos="3081020" algn="l"/>
                <a:tab pos="4300855" algn="l"/>
              </a:tabLst>
            </a:pPr>
            <a:r>
              <a:rPr dirty="0" sz="1700" spc="-5">
                <a:latin typeface="Calibri"/>
                <a:cs typeface="Calibri"/>
              </a:rPr>
              <a:t>observacionais	que	aplicam	</a:t>
            </a:r>
            <a:r>
              <a:rPr dirty="0" sz="1700">
                <a:latin typeface="Calibri"/>
                <a:cs typeface="Calibri"/>
              </a:rPr>
              <a:t>os	</a:t>
            </a:r>
            <a:r>
              <a:rPr dirty="0" sz="1700" spc="-15">
                <a:latin typeface="Calibri"/>
                <a:cs typeface="Calibri"/>
              </a:rPr>
              <a:t>tratamentos	curativos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63587" y="6979031"/>
            <a:ext cx="5105400" cy="543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135380" algn="l"/>
                <a:tab pos="2286000" algn="l"/>
                <a:tab pos="2664460" algn="l"/>
                <a:tab pos="3517900" algn="l"/>
                <a:tab pos="4813300" algn="l"/>
              </a:tabLst>
            </a:pPr>
            <a:r>
              <a:rPr dirty="0" sz="1700" spc="-5">
                <a:latin typeface="Calibri"/>
                <a:cs typeface="Calibri"/>
              </a:rPr>
              <a:t>(</a:t>
            </a:r>
            <a:r>
              <a:rPr dirty="0" sz="1700" spc="-10">
                <a:latin typeface="Calibri"/>
                <a:cs typeface="Calibri"/>
              </a:rPr>
              <a:t>re</a:t>
            </a:r>
            <a:r>
              <a:rPr dirty="0" sz="1700" spc="-5">
                <a:latin typeface="Calibri"/>
                <a:cs typeface="Calibri"/>
              </a:rPr>
              <a:t>s</a:t>
            </a:r>
            <a:r>
              <a:rPr dirty="0" sz="1700" spc="-15">
                <a:latin typeface="Calibri"/>
                <a:cs typeface="Calibri"/>
              </a:rPr>
              <a:t>s</a:t>
            </a:r>
            <a:r>
              <a:rPr dirty="0" sz="1700" spc="-10">
                <a:latin typeface="Calibri"/>
                <a:cs typeface="Calibri"/>
              </a:rPr>
              <a:t>e</a:t>
            </a:r>
            <a:r>
              <a:rPr dirty="0" sz="1700">
                <a:latin typeface="Calibri"/>
                <a:cs typeface="Calibri"/>
              </a:rPr>
              <a:t>c</a:t>
            </a:r>
            <a:r>
              <a:rPr dirty="0" sz="1700" spc="-20">
                <a:latin typeface="Calibri"/>
                <a:cs typeface="Calibri"/>
              </a:rPr>
              <a:t>ç</a:t>
            </a:r>
            <a:r>
              <a:rPr dirty="0" sz="1700">
                <a:latin typeface="Calibri"/>
                <a:cs typeface="Calibri"/>
              </a:rPr>
              <a:t>ã</a:t>
            </a:r>
            <a:r>
              <a:rPr dirty="0" sz="1700" spc="-40">
                <a:latin typeface="Calibri"/>
                <a:cs typeface="Calibri"/>
              </a:rPr>
              <a:t>o</a:t>
            </a:r>
            <a:r>
              <a:rPr dirty="0" sz="1700">
                <a:latin typeface="Calibri"/>
                <a:cs typeface="Calibri"/>
              </a:rPr>
              <a:t>,	</a:t>
            </a:r>
            <a:r>
              <a:rPr dirty="0" sz="1700" spc="-15">
                <a:latin typeface="Calibri"/>
                <a:cs typeface="Calibri"/>
              </a:rPr>
              <a:t>t</a:t>
            </a:r>
            <a:r>
              <a:rPr dirty="0" sz="1700" spc="-35">
                <a:latin typeface="Calibri"/>
                <a:cs typeface="Calibri"/>
              </a:rPr>
              <a:t>r</a:t>
            </a:r>
            <a:r>
              <a:rPr dirty="0" sz="1700">
                <a:latin typeface="Calibri"/>
                <a:cs typeface="Calibri"/>
              </a:rPr>
              <a:t>an</a:t>
            </a:r>
            <a:r>
              <a:rPr dirty="0" sz="1700" spc="-5">
                <a:latin typeface="Calibri"/>
                <a:cs typeface="Calibri"/>
              </a:rPr>
              <a:t>s</a:t>
            </a:r>
            <a:r>
              <a:rPr dirty="0" sz="1700" spc="-20">
                <a:latin typeface="Calibri"/>
                <a:cs typeface="Calibri"/>
              </a:rPr>
              <a:t>p</a:t>
            </a:r>
            <a:r>
              <a:rPr dirty="0" sz="1700" spc="5">
                <a:latin typeface="Calibri"/>
                <a:cs typeface="Calibri"/>
              </a:rPr>
              <a:t>l</a:t>
            </a:r>
            <a:r>
              <a:rPr dirty="0" sz="1700">
                <a:latin typeface="Calibri"/>
                <a:cs typeface="Calibri"/>
              </a:rPr>
              <a:t>a</a:t>
            </a:r>
            <a:r>
              <a:rPr dirty="0" sz="1700" spc="-15">
                <a:latin typeface="Calibri"/>
                <a:cs typeface="Calibri"/>
              </a:rPr>
              <a:t>n</a:t>
            </a:r>
            <a:r>
              <a:rPr dirty="0" sz="1700" spc="-30">
                <a:latin typeface="Calibri"/>
                <a:cs typeface="Calibri"/>
              </a:rPr>
              <a:t>t</a:t>
            </a:r>
            <a:r>
              <a:rPr dirty="0" sz="1700">
                <a:latin typeface="Calibri"/>
                <a:cs typeface="Calibri"/>
              </a:rPr>
              <a:t>e	ou	</a:t>
            </a:r>
            <a:r>
              <a:rPr dirty="0" sz="1700" spc="-30">
                <a:latin typeface="Calibri"/>
                <a:cs typeface="Calibri"/>
              </a:rPr>
              <a:t>t</a:t>
            </a:r>
            <a:r>
              <a:rPr dirty="0" sz="1700" spc="-10">
                <a:latin typeface="Calibri"/>
                <a:cs typeface="Calibri"/>
              </a:rPr>
              <a:t>e</a:t>
            </a:r>
            <a:r>
              <a:rPr dirty="0" sz="1700" spc="-35">
                <a:latin typeface="Calibri"/>
                <a:cs typeface="Calibri"/>
              </a:rPr>
              <a:t>r</a:t>
            </a:r>
            <a:r>
              <a:rPr dirty="0" sz="1700">
                <a:latin typeface="Calibri"/>
                <a:cs typeface="Calibri"/>
              </a:rPr>
              <a:t>ap</a:t>
            </a:r>
            <a:r>
              <a:rPr dirty="0" sz="1700" spc="5">
                <a:latin typeface="Calibri"/>
                <a:cs typeface="Calibri"/>
              </a:rPr>
              <a:t>i</a:t>
            </a:r>
            <a:r>
              <a:rPr dirty="0" sz="1700">
                <a:latin typeface="Calibri"/>
                <a:cs typeface="Calibri"/>
              </a:rPr>
              <a:t>as	p</a:t>
            </a:r>
            <a:r>
              <a:rPr dirty="0" sz="1700" spc="-10">
                <a:latin typeface="Calibri"/>
                <a:cs typeface="Calibri"/>
              </a:rPr>
              <a:t>e</a:t>
            </a:r>
            <a:r>
              <a:rPr dirty="0" sz="1700" spc="-15">
                <a:latin typeface="Calibri"/>
                <a:cs typeface="Calibri"/>
              </a:rPr>
              <a:t>r</a:t>
            </a:r>
            <a:r>
              <a:rPr dirty="0" sz="1700" spc="-20">
                <a:latin typeface="Calibri"/>
                <a:cs typeface="Calibri"/>
              </a:rPr>
              <a:t>c</a:t>
            </a:r>
            <a:r>
              <a:rPr dirty="0" sz="1700">
                <a:latin typeface="Calibri"/>
                <a:cs typeface="Calibri"/>
              </a:rPr>
              <a:t>u</a:t>
            </a:r>
            <a:r>
              <a:rPr dirty="0" sz="1700" spc="-30">
                <a:latin typeface="Calibri"/>
                <a:cs typeface="Calibri"/>
              </a:rPr>
              <a:t>t</a:t>
            </a:r>
            <a:r>
              <a:rPr dirty="0" sz="1700">
                <a:latin typeface="Calibri"/>
                <a:cs typeface="Calibri"/>
              </a:rPr>
              <a:t>ân</a:t>
            </a:r>
            <a:r>
              <a:rPr dirty="0" sz="1700" spc="-10">
                <a:latin typeface="Calibri"/>
                <a:cs typeface="Calibri"/>
              </a:rPr>
              <a:t>e</a:t>
            </a:r>
            <a:r>
              <a:rPr dirty="0" sz="1700">
                <a:latin typeface="Calibri"/>
                <a:cs typeface="Calibri"/>
              </a:rPr>
              <a:t>a</a:t>
            </a:r>
            <a:r>
              <a:rPr dirty="0" sz="1700" spc="-5">
                <a:latin typeface="Calibri"/>
                <a:cs typeface="Calibri"/>
              </a:rPr>
              <a:t>s</a:t>
            </a:r>
            <a:r>
              <a:rPr dirty="0" sz="1700">
                <a:latin typeface="Calibri"/>
                <a:cs typeface="Calibri"/>
              </a:rPr>
              <a:t>)	</a:t>
            </a:r>
            <a:r>
              <a:rPr dirty="0" sz="1700" spc="-10">
                <a:latin typeface="Calibri"/>
                <a:cs typeface="Calibri"/>
              </a:rPr>
              <a:t>em  </a:t>
            </a:r>
            <a:r>
              <a:rPr dirty="0" sz="1700" spc="-10">
                <a:latin typeface="Calibri"/>
                <a:cs typeface="Calibri"/>
              </a:rPr>
              <a:t>candidatos</a:t>
            </a:r>
            <a:r>
              <a:rPr dirty="0" sz="1700" spc="-1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bem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selecionados.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685414" y="7706994"/>
            <a:ext cx="126555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 b="1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dirty="0" sz="2400" spc="-15" b="1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r>
              <a:rPr dirty="0" sz="2400" spc="-5" b="1">
                <a:solidFill>
                  <a:srgbClr val="FFFFFF"/>
                </a:solidFill>
                <a:latin typeface="Calibri"/>
                <a:cs typeface="Calibri"/>
              </a:rPr>
              <a:t>J</a:t>
            </a:r>
            <a:r>
              <a:rPr dirty="0" sz="2400" spc="10" b="1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dirty="0" sz="2400" spc="-10" b="1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dirty="0" sz="2400" b="1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dirty="0" sz="2400" spc="-40" b="1">
                <a:solidFill>
                  <a:srgbClr val="FFFFFF"/>
                </a:solidFill>
                <a:latin typeface="Calibri"/>
                <a:cs typeface="Calibri"/>
              </a:rPr>
              <a:t>V</a:t>
            </a:r>
            <a:r>
              <a:rPr dirty="0" sz="2400" b="1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09625" y="8296656"/>
            <a:ext cx="4942840" cy="1320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700" spc="-15">
                <a:latin typeface="Calibri"/>
                <a:cs typeface="Calibri"/>
              </a:rPr>
              <a:t>Avaliar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os </a:t>
            </a:r>
            <a:r>
              <a:rPr dirty="0" sz="1700" spc="-5">
                <a:latin typeface="Calibri"/>
                <a:cs typeface="Calibri"/>
              </a:rPr>
              <a:t>dados </a:t>
            </a:r>
            <a:r>
              <a:rPr dirty="0" sz="1700" spc="-10">
                <a:latin typeface="Calibri"/>
                <a:cs typeface="Calibri"/>
              </a:rPr>
              <a:t>epidemiológicos,</a:t>
            </a:r>
            <a:r>
              <a:rPr dirty="0" sz="1700" spc="36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clínicos, </a:t>
            </a:r>
            <a:r>
              <a:rPr dirty="0" sz="1700" spc="-10">
                <a:latin typeface="Calibri"/>
                <a:cs typeface="Calibri"/>
              </a:rPr>
              <a:t>laboratoriais </a:t>
            </a:r>
            <a:r>
              <a:rPr dirty="0" sz="1700" spc="-37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e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de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estadiamento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oncológico,</a:t>
            </a:r>
            <a:r>
              <a:rPr dirty="0" sz="1700" spc="-5">
                <a:latin typeface="Calibri"/>
                <a:cs typeface="Calibri"/>
              </a:rPr>
              <a:t> além</a:t>
            </a:r>
            <a:r>
              <a:rPr dirty="0" sz="1700">
                <a:latin typeface="Calibri"/>
                <a:cs typeface="Calibri"/>
              </a:rPr>
              <a:t> da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avaliação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5">
                <a:latin typeface="Calibri"/>
                <a:cs typeface="Calibri"/>
              </a:rPr>
              <a:t>de </a:t>
            </a:r>
            <a:r>
              <a:rPr dirty="0" sz="1700" spc="-37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função </a:t>
            </a:r>
            <a:r>
              <a:rPr dirty="0" sz="1700" spc="-10">
                <a:latin typeface="Calibri"/>
                <a:cs typeface="Calibri"/>
              </a:rPr>
              <a:t>hepática </a:t>
            </a:r>
            <a:r>
              <a:rPr dirty="0" sz="1700">
                <a:latin typeface="Calibri"/>
                <a:cs typeface="Calibri"/>
              </a:rPr>
              <a:t>de </a:t>
            </a:r>
            <a:r>
              <a:rPr dirty="0" sz="1700" spc="-10">
                <a:latin typeface="Calibri"/>
                <a:cs typeface="Calibri"/>
              </a:rPr>
              <a:t>pacientes com </a:t>
            </a:r>
            <a:r>
              <a:rPr dirty="0" sz="1700">
                <a:latin typeface="Calibri"/>
                <a:cs typeface="Calibri"/>
              </a:rPr>
              <a:t>CHC e a </a:t>
            </a:r>
            <a:r>
              <a:rPr dirty="0" sz="1700" spc="-10">
                <a:latin typeface="Calibri"/>
                <a:cs typeface="Calibri"/>
              </a:rPr>
              <a:t>sobrevida </a:t>
            </a:r>
            <a:r>
              <a:rPr dirty="0" sz="1700" spc="-5">
                <a:latin typeface="Calibri"/>
                <a:cs typeface="Calibri"/>
              </a:rPr>
              <a:t> global </a:t>
            </a:r>
            <a:r>
              <a:rPr dirty="0" sz="1700" spc="-15">
                <a:latin typeface="Calibri"/>
                <a:cs typeface="Calibri"/>
              </a:rPr>
              <a:t>frente </a:t>
            </a:r>
            <a:r>
              <a:rPr dirty="0" sz="1700">
                <a:latin typeface="Calibri"/>
                <a:cs typeface="Calibri"/>
              </a:rPr>
              <a:t>as </a:t>
            </a:r>
            <a:r>
              <a:rPr dirty="0" sz="1700" spc="-5">
                <a:latin typeface="Calibri"/>
                <a:cs typeface="Calibri"/>
              </a:rPr>
              <a:t>opções </a:t>
            </a:r>
            <a:r>
              <a:rPr dirty="0" sz="1700">
                <a:latin typeface="Calibri"/>
                <a:cs typeface="Calibri"/>
              </a:rPr>
              <a:t>de </a:t>
            </a:r>
            <a:r>
              <a:rPr dirty="0" sz="1700" spc="-10">
                <a:latin typeface="Calibri"/>
                <a:cs typeface="Calibri"/>
              </a:rPr>
              <a:t>tratamento </a:t>
            </a:r>
            <a:r>
              <a:rPr dirty="0" sz="1700" spc="-5">
                <a:latin typeface="Calibri"/>
                <a:cs typeface="Calibri"/>
              </a:rPr>
              <a:t>disponíveis em </a:t>
            </a:r>
            <a:r>
              <a:rPr dirty="0" sz="1700">
                <a:latin typeface="Calibri"/>
                <a:cs typeface="Calibri"/>
              </a:rPr>
              <a:t> um</a:t>
            </a:r>
            <a:r>
              <a:rPr dirty="0" sz="1700" spc="-10">
                <a:latin typeface="Calibri"/>
                <a:cs typeface="Calibri"/>
              </a:rPr>
              <a:t> centro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de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referência</a:t>
            </a:r>
            <a:r>
              <a:rPr dirty="0" sz="1700" spc="-2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em</a:t>
            </a:r>
            <a:r>
              <a:rPr dirty="0" sz="1700" spc="1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oncologia.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487156" y="2450529"/>
            <a:ext cx="1332865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5" b="1">
                <a:solidFill>
                  <a:srgbClr val="FFFFFF"/>
                </a:solidFill>
                <a:latin typeface="Calibri"/>
                <a:cs typeface="Calibri"/>
              </a:rPr>
              <a:t>MÉTODOS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513576" y="3091815"/>
            <a:ext cx="5108575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08685" algn="l"/>
                <a:tab pos="1335405" algn="l"/>
                <a:tab pos="1828164" algn="l"/>
                <a:tab pos="2636520" algn="l"/>
                <a:tab pos="4056379" algn="l"/>
              </a:tabLst>
            </a:pPr>
            <a:r>
              <a:rPr dirty="0" sz="1700" spc="-25">
                <a:latin typeface="Calibri"/>
                <a:cs typeface="Calibri"/>
              </a:rPr>
              <a:t>Trata-se	</a:t>
            </a:r>
            <a:r>
              <a:rPr dirty="0" sz="1700">
                <a:latin typeface="Calibri"/>
                <a:cs typeface="Calibri"/>
              </a:rPr>
              <a:t>de	um	</a:t>
            </a:r>
            <a:r>
              <a:rPr dirty="0" sz="1700" spc="-5">
                <a:latin typeface="Calibri"/>
                <a:cs typeface="Calibri"/>
              </a:rPr>
              <a:t>estudo	observacional	</a:t>
            </a:r>
            <a:r>
              <a:rPr dirty="0" sz="1700" spc="-10">
                <a:latin typeface="Calibri"/>
                <a:cs typeface="Calibri"/>
              </a:rPr>
              <a:t>longitudinal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513576" y="3350895"/>
            <a:ext cx="5113020" cy="544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10">
                <a:latin typeface="Calibri"/>
                <a:cs typeface="Calibri"/>
              </a:rPr>
              <a:t>retrospectivo</a:t>
            </a:r>
            <a:r>
              <a:rPr dirty="0" sz="1700" spc="-1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do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tipo</a:t>
            </a:r>
            <a:r>
              <a:rPr dirty="0" sz="1700" spc="-10">
                <a:latin typeface="Calibri"/>
                <a:cs typeface="Calibri"/>
              </a:rPr>
              <a:t> coorte.</a:t>
            </a:r>
            <a:endParaRPr sz="1700">
              <a:latin typeface="Calibri"/>
              <a:cs typeface="Calibri"/>
            </a:endParaRPr>
          </a:p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dirty="0" sz="1700" spc="-10">
                <a:latin typeface="Calibri"/>
                <a:cs typeface="Calibri"/>
              </a:rPr>
              <a:t>Serão</a:t>
            </a:r>
            <a:r>
              <a:rPr dirty="0" sz="1700" spc="15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incluídas</a:t>
            </a:r>
            <a:r>
              <a:rPr dirty="0" sz="1700" spc="13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pessoas</a:t>
            </a:r>
            <a:r>
              <a:rPr dirty="0" sz="1700" spc="15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adultas</a:t>
            </a:r>
            <a:r>
              <a:rPr dirty="0" sz="1700" spc="15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(acima</a:t>
            </a:r>
            <a:r>
              <a:rPr dirty="0" sz="1700" spc="16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de</a:t>
            </a:r>
            <a:r>
              <a:rPr dirty="0" sz="1700" spc="14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18</a:t>
            </a:r>
            <a:r>
              <a:rPr dirty="0" sz="1700" spc="14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anos</a:t>
            </a:r>
            <a:r>
              <a:rPr dirty="0" sz="1700" spc="130">
                <a:latin typeface="Calibri"/>
                <a:cs typeface="Calibri"/>
              </a:rPr>
              <a:t> </a:t>
            </a:r>
            <a:r>
              <a:rPr dirty="0" sz="1700" spc="5">
                <a:latin typeface="Calibri"/>
                <a:cs typeface="Calibri"/>
              </a:rPr>
              <a:t>de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800468" y="3869436"/>
            <a:ext cx="4823460" cy="15805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700" spc="-5">
                <a:latin typeface="Calibri"/>
                <a:cs typeface="Calibri"/>
              </a:rPr>
              <a:t>idade)</a:t>
            </a:r>
            <a:r>
              <a:rPr dirty="0" sz="1700">
                <a:latin typeface="Calibri"/>
                <a:cs typeface="Calibri"/>
              </a:rPr>
              <a:t> que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realizaram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transplante</a:t>
            </a:r>
            <a:r>
              <a:rPr dirty="0" sz="1700" spc="355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hepático, 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tratamento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cirúrgico</a:t>
            </a:r>
            <a:r>
              <a:rPr dirty="0" sz="1700">
                <a:latin typeface="Calibri"/>
                <a:cs typeface="Calibri"/>
              </a:rPr>
              <a:t> ou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locorregional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e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sistêmico, 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durante </a:t>
            </a:r>
            <a:r>
              <a:rPr dirty="0" sz="1700">
                <a:latin typeface="Calibri"/>
                <a:cs typeface="Calibri"/>
              </a:rPr>
              <a:t>o período de </a:t>
            </a:r>
            <a:r>
              <a:rPr dirty="0" sz="1700" spc="-5">
                <a:latin typeface="Calibri"/>
                <a:cs typeface="Calibri"/>
              </a:rPr>
              <a:t>2015 </a:t>
            </a:r>
            <a:r>
              <a:rPr dirty="0" sz="1700">
                <a:latin typeface="Calibri"/>
                <a:cs typeface="Calibri"/>
              </a:rPr>
              <a:t>a 2020. </a:t>
            </a:r>
            <a:r>
              <a:rPr dirty="0" sz="1700" spc="-5">
                <a:latin typeface="Calibri"/>
                <a:cs typeface="Calibri"/>
              </a:rPr>
              <a:t>Os dados </a:t>
            </a:r>
            <a:r>
              <a:rPr dirty="0" sz="1700" spc="-15">
                <a:latin typeface="Calibri"/>
                <a:cs typeface="Calibri"/>
              </a:rPr>
              <a:t>serão </a:t>
            </a:r>
            <a:r>
              <a:rPr dirty="0" sz="1700" spc="-10">
                <a:latin typeface="Calibri"/>
                <a:cs typeface="Calibri"/>
              </a:rPr>
              <a:t> extraídos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de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um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banco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de</a:t>
            </a:r>
            <a:r>
              <a:rPr dirty="0" sz="1700" spc="-5">
                <a:latin typeface="Calibri"/>
                <a:cs typeface="Calibri"/>
              </a:rPr>
              <a:t> dados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já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existente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e 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anonimizados, com isso, </a:t>
            </a:r>
            <a:r>
              <a:rPr dirty="0" sz="1700" spc="-15">
                <a:latin typeface="Calibri"/>
                <a:cs typeface="Calibri"/>
              </a:rPr>
              <a:t>terá </a:t>
            </a:r>
            <a:r>
              <a:rPr dirty="0" sz="1700" spc="-5">
                <a:latin typeface="Calibri"/>
                <a:cs typeface="Calibri"/>
              </a:rPr>
              <a:t>risco </a:t>
            </a:r>
            <a:r>
              <a:rPr dirty="0" sz="1700">
                <a:latin typeface="Calibri"/>
                <a:cs typeface="Calibri"/>
              </a:rPr>
              <a:t>mínimo de </a:t>
            </a:r>
            <a:r>
              <a:rPr dirty="0" sz="1700" spc="-15">
                <a:latin typeface="Calibri"/>
                <a:cs typeface="Calibri"/>
              </a:rPr>
              <a:t>quebra 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de</a:t>
            </a:r>
            <a:r>
              <a:rPr dirty="0" sz="1700" spc="-2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sigilo</a:t>
            </a:r>
            <a:r>
              <a:rPr dirty="0" sz="1700" spc="-1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ou </a:t>
            </a:r>
            <a:r>
              <a:rPr dirty="0" sz="1700" spc="-5">
                <a:latin typeface="Calibri"/>
                <a:cs typeface="Calibri"/>
              </a:rPr>
              <a:t>confidencialidade.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2387580" y="7139940"/>
            <a:ext cx="5679440" cy="3058160"/>
          </a:xfrm>
          <a:custGeom>
            <a:avLst/>
            <a:gdLst/>
            <a:ahLst/>
            <a:cxnLst/>
            <a:rect l="l" t="t" r="r" b="b"/>
            <a:pathLst>
              <a:path w="5679440" h="3058159">
                <a:moveTo>
                  <a:pt x="0" y="509650"/>
                </a:moveTo>
                <a:lnTo>
                  <a:pt x="2333" y="460574"/>
                </a:lnTo>
                <a:lnTo>
                  <a:pt x="9191" y="412816"/>
                </a:lnTo>
                <a:lnTo>
                  <a:pt x="20359" y="366590"/>
                </a:lnTo>
                <a:lnTo>
                  <a:pt x="35625" y="322111"/>
                </a:lnTo>
                <a:lnTo>
                  <a:pt x="54773" y="279590"/>
                </a:lnTo>
                <a:lnTo>
                  <a:pt x="77591" y="239244"/>
                </a:lnTo>
                <a:lnTo>
                  <a:pt x="103865" y="201284"/>
                </a:lnTo>
                <a:lnTo>
                  <a:pt x="133381" y="165925"/>
                </a:lnTo>
                <a:lnTo>
                  <a:pt x="165925" y="133381"/>
                </a:lnTo>
                <a:lnTo>
                  <a:pt x="201284" y="103865"/>
                </a:lnTo>
                <a:lnTo>
                  <a:pt x="239244" y="77591"/>
                </a:lnTo>
                <a:lnTo>
                  <a:pt x="279590" y="54773"/>
                </a:lnTo>
                <a:lnTo>
                  <a:pt x="322111" y="35625"/>
                </a:lnTo>
                <a:lnTo>
                  <a:pt x="366590" y="20359"/>
                </a:lnTo>
                <a:lnTo>
                  <a:pt x="412816" y="9191"/>
                </a:lnTo>
                <a:lnTo>
                  <a:pt x="460574" y="2333"/>
                </a:lnTo>
                <a:lnTo>
                  <a:pt x="509650" y="0"/>
                </a:lnTo>
                <a:lnTo>
                  <a:pt x="5169789" y="0"/>
                </a:lnTo>
                <a:lnTo>
                  <a:pt x="5218865" y="2333"/>
                </a:lnTo>
                <a:lnTo>
                  <a:pt x="5266623" y="9191"/>
                </a:lnTo>
                <a:lnTo>
                  <a:pt x="5312849" y="20359"/>
                </a:lnTo>
                <a:lnTo>
                  <a:pt x="5357328" y="35625"/>
                </a:lnTo>
                <a:lnTo>
                  <a:pt x="5399849" y="54773"/>
                </a:lnTo>
                <a:lnTo>
                  <a:pt x="5440195" y="77591"/>
                </a:lnTo>
                <a:lnTo>
                  <a:pt x="5478155" y="103865"/>
                </a:lnTo>
                <a:lnTo>
                  <a:pt x="5513514" y="133381"/>
                </a:lnTo>
                <a:lnTo>
                  <a:pt x="5546058" y="165925"/>
                </a:lnTo>
                <a:lnTo>
                  <a:pt x="5575574" y="201284"/>
                </a:lnTo>
                <a:lnTo>
                  <a:pt x="5601848" y="239244"/>
                </a:lnTo>
                <a:lnTo>
                  <a:pt x="5624666" y="279590"/>
                </a:lnTo>
                <a:lnTo>
                  <a:pt x="5643814" y="322111"/>
                </a:lnTo>
                <a:lnTo>
                  <a:pt x="5659080" y="366590"/>
                </a:lnTo>
                <a:lnTo>
                  <a:pt x="5670248" y="412816"/>
                </a:lnTo>
                <a:lnTo>
                  <a:pt x="5677106" y="460574"/>
                </a:lnTo>
                <a:lnTo>
                  <a:pt x="5679439" y="509650"/>
                </a:lnTo>
                <a:lnTo>
                  <a:pt x="5679439" y="2548458"/>
                </a:lnTo>
                <a:lnTo>
                  <a:pt x="5677106" y="2597545"/>
                </a:lnTo>
                <a:lnTo>
                  <a:pt x="5670248" y="2645311"/>
                </a:lnTo>
                <a:lnTo>
                  <a:pt x="5659080" y="2691545"/>
                </a:lnTo>
                <a:lnTo>
                  <a:pt x="5643814" y="2736031"/>
                </a:lnTo>
                <a:lnTo>
                  <a:pt x="5624666" y="2778556"/>
                </a:lnTo>
                <a:lnTo>
                  <a:pt x="5601848" y="2818907"/>
                </a:lnTo>
                <a:lnTo>
                  <a:pt x="5575574" y="2856870"/>
                </a:lnTo>
                <a:lnTo>
                  <a:pt x="5546058" y="2892231"/>
                </a:lnTo>
                <a:lnTo>
                  <a:pt x="5513514" y="2924776"/>
                </a:lnTo>
                <a:lnTo>
                  <a:pt x="5478155" y="2954293"/>
                </a:lnTo>
                <a:lnTo>
                  <a:pt x="5440195" y="2980568"/>
                </a:lnTo>
                <a:lnTo>
                  <a:pt x="5399849" y="3003386"/>
                </a:lnTo>
                <a:lnTo>
                  <a:pt x="5357328" y="3022534"/>
                </a:lnTo>
                <a:lnTo>
                  <a:pt x="5312849" y="3037799"/>
                </a:lnTo>
                <a:lnTo>
                  <a:pt x="5266623" y="3048967"/>
                </a:lnTo>
                <a:lnTo>
                  <a:pt x="5218865" y="3055825"/>
                </a:lnTo>
                <a:lnTo>
                  <a:pt x="5169789" y="3058158"/>
                </a:lnTo>
                <a:lnTo>
                  <a:pt x="509650" y="3058158"/>
                </a:lnTo>
                <a:lnTo>
                  <a:pt x="460574" y="3055825"/>
                </a:lnTo>
                <a:lnTo>
                  <a:pt x="412816" y="3048967"/>
                </a:lnTo>
                <a:lnTo>
                  <a:pt x="366590" y="3037799"/>
                </a:lnTo>
                <a:lnTo>
                  <a:pt x="322111" y="3022534"/>
                </a:lnTo>
                <a:lnTo>
                  <a:pt x="279590" y="3003386"/>
                </a:lnTo>
                <a:lnTo>
                  <a:pt x="239244" y="2980568"/>
                </a:lnTo>
                <a:lnTo>
                  <a:pt x="201284" y="2954293"/>
                </a:lnTo>
                <a:lnTo>
                  <a:pt x="165925" y="2924776"/>
                </a:lnTo>
                <a:lnTo>
                  <a:pt x="133381" y="2892231"/>
                </a:lnTo>
                <a:lnTo>
                  <a:pt x="103865" y="2856870"/>
                </a:lnTo>
                <a:lnTo>
                  <a:pt x="77591" y="2818907"/>
                </a:lnTo>
                <a:lnTo>
                  <a:pt x="54773" y="2778556"/>
                </a:lnTo>
                <a:lnTo>
                  <a:pt x="35625" y="2736031"/>
                </a:lnTo>
                <a:lnTo>
                  <a:pt x="20359" y="2691545"/>
                </a:lnTo>
                <a:lnTo>
                  <a:pt x="9191" y="2645311"/>
                </a:lnTo>
                <a:lnTo>
                  <a:pt x="2333" y="2597545"/>
                </a:lnTo>
                <a:lnTo>
                  <a:pt x="0" y="2548458"/>
                </a:lnTo>
                <a:lnTo>
                  <a:pt x="0" y="509650"/>
                </a:lnTo>
                <a:close/>
              </a:path>
            </a:pathLst>
          </a:custGeom>
          <a:ln w="41275">
            <a:solidFill>
              <a:srgbClr val="00AF5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 txBox="1"/>
          <p:nvPr/>
        </p:nvSpPr>
        <p:spPr>
          <a:xfrm>
            <a:off x="12649200" y="7339965"/>
            <a:ext cx="7969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Calibri"/>
                <a:cs typeface="Calibri"/>
              </a:rPr>
              <a:t>Referências: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2649200" y="7522844"/>
            <a:ext cx="5015230" cy="2586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85420" marR="5715" indent="-172720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220979" algn="l"/>
              </a:tabLst>
            </a:pPr>
            <a:r>
              <a:rPr dirty="0"/>
              <a:t>	</a:t>
            </a:r>
            <a:r>
              <a:rPr dirty="0" sz="1200" spc="-10">
                <a:latin typeface="Calibri"/>
                <a:cs typeface="Calibri"/>
              </a:rPr>
              <a:t>Zurstrassen </a:t>
            </a:r>
            <a:r>
              <a:rPr dirty="0" sz="1200" spc="-5">
                <a:latin typeface="Calibri"/>
                <a:cs typeface="Calibri"/>
              </a:rPr>
              <a:t>CE, Gireli LPO, </a:t>
            </a:r>
            <a:r>
              <a:rPr dirty="0" sz="1200" spc="-20">
                <a:latin typeface="Calibri"/>
                <a:cs typeface="Calibri"/>
              </a:rPr>
              <a:t>Tyng </a:t>
            </a:r>
            <a:r>
              <a:rPr dirty="0" sz="1200" spc="-10">
                <a:latin typeface="Calibri"/>
                <a:cs typeface="Calibri"/>
              </a:rPr>
              <a:t>CJ, </a:t>
            </a:r>
            <a:r>
              <a:rPr dirty="0" sz="1200">
                <a:latin typeface="Calibri"/>
                <a:cs typeface="Calibri"/>
              </a:rPr>
              <a:t>et </a:t>
            </a:r>
            <a:r>
              <a:rPr dirty="0" sz="1200" spc="-5">
                <a:latin typeface="Calibri"/>
                <a:cs typeface="Calibri"/>
              </a:rPr>
              <a:t>al. </a:t>
            </a:r>
            <a:r>
              <a:rPr dirty="0" sz="1200" spc="-10">
                <a:latin typeface="Calibri"/>
                <a:cs typeface="Calibri"/>
              </a:rPr>
              <a:t>Safety and efficacy </a:t>
            </a:r>
            <a:r>
              <a:rPr dirty="0" sz="1200">
                <a:latin typeface="Calibri"/>
                <a:cs typeface="Calibri"/>
              </a:rPr>
              <a:t>of </a:t>
            </a:r>
            <a:r>
              <a:rPr dirty="0" sz="1200" spc="-5">
                <a:latin typeface="Calibri"/>
                <a:cs typeface="Calibri"/>
              </a:rPr>
              <a:t>HepaSphere 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50-100 </a:t>
            </a:r>
            <a:r>
              <a:rPr dirty="0" sz="1200">
                <a:latin typeface="Calibri"/>
                <a:cs typeface="Calibri"/>
              </a:rPr>
              <a:t>μm in the </a:t>
            </a:r>
            <a:r>
              <a:rPr dirty="0" sz="1200" spc="-10">
                <a:latin typeface="Calibri"/>
                <a:cs typeface="Calibri"/>
              </a:rPr>
              <a:t>treatment </a:t>
            </a:r>
            <a:r>
              <a:rPr dirty="0" sz="1200">
                <a:latin typeface="Calibri"/>
                <a:cs typeface="Calibri"/>
              </a:rPr>
              <a:t>of </a:t>
            </a:r>
            <a:r>
              <a:rPr dirty="0" sz="1200" spc="-5">
                <a:latin typeface="Calibri"/>
                <a:cs typeface="Calibri"/>
              </a:rPr>
              <a:t>hepatocellular carcinoma. Minim </a:t>
            </a:r>
            <a:r>
              <a:rPr dirty="0" sz="1200" spc="-15">
                <a:latin typeface="Calibri"/>
                <a:cs typeface="Calibri"/>
              </a:rPr>
              <a:t>Invasive </a:t>
            </a:r>
            <a:r>
              <a:rPr dirty="0" sz="1200" spc="-5">
                <a:latin typeface="Calibri"/>
                <a:cs typeface="Calibri"/>
              </a:rPr>
              <a:t>Ther </a:t>
            </a:r>
            <a:r>
              <a:rPr dirty="0" sz="1200">
                <a:latin typeface="Calibri"/>
                <a:cs typeface="Calibri"/>
              </a:rPr>
              <a:t> Allied</a:t>
            </a:r>
            <a:r>
              <a:rPr dirty="0" sz="1200" spc="-15">
                <a:latin typeface="Calibri"/>
                <a:cs typeface="Calibri"/>
              </a:rPr>
              <a:t> Technol.</a:t>
            </a:r>
            <a:r>
              <a:rPr dirty="0" sz="1200" spc="-10">
                <a:latin typeface="Calibri"/>
                <a:cs typeface="Calibri"/>
              </a:rPr>
              <a:t> 2017;26</a:t>
            </a:r>
            <a:r>
              <a:rPr dirty="0" sz="1200" spc="9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(4):212-219.</a:t>
            </a:r>
            <a:r>
              <a:rPr dirty="0" sz="1200" spc="1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DOI:</a:t>
            </a:r>
            <a:r>
              <a:rPr dirty="0" sz="1200" spc="1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10.1080/13645706.2017.1288142.</a:t>
            </a:r>
            <a:endParaRPr sz="1200">
              <a:latin typeface="Calibri"/>
              <a:cs typeface="Calibri"/>
            </a:endParaRPr>
          </a:p>
          <a:p>
            <a:pPr algn="just" marL="185420" marR="5080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1200">
                <a:latin typeface="Calibri"/>
                <a:cs typeface="Calibri"/>
              </a:rPr>
              <a:t>Gomes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MA,</a:t>
            </a:r>
            <a:r>
              <a:rPr dirty="0" sz="1200">
                <a:latin typeface="Calibri"/>
                <a:cs typeface="Calibri"/>
              </a:rPr>
              <a:t> Priolli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DG,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20">
                <a:latin typeface="Calibri"/>
                <a:cs typeface="Calibri"/>
              </a:rPr>
              <a:t>Tralhão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>
                <a:latin typeface="Calibri"/>
                <a:cs typeface="Calibri"/>
              </a:rPr>
              <a:t>JG,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Botelho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45">
                <a:latin typeface="Calibri"/>
                <a:cs typeface="Calibri"/>
              </a:rPr>
              <a:t>MF.</a:t>
            </a:r>
            <a:r>
              <a:rPr dirty="0" sz="1200" spc="-4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Carcinoma</a:t>
            </a:r>
            <a:r>
              <a:rPr dirty="0" sz="1200" spc="-5">
                <a:latin typeface="Calibri"/>
                <a:cs typeface="Calibri"/>
              </a:rPr>
              <a:t> hepatocelular: 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epidemiologia, biologia, </a:t>
            </a:r>
            <a:r>
              <a:rPr dirty="0" sz="1200" spc="-10">
                <a:latin typeface="Calibri"/>
                <a:cs typeface="Calibri"/>
              </a:rPr>
              <a:t>diagnóstico </a:t>
            </a:r>
            <a:r>
              <a:rPr dirty="0" sz="1200">
                <a:latin typeface="Calibri"/>
                <a:cs typeface="Calibri"/>
              </a:rPr>
              <a:t>e </a:t>
            </a:r>
            <a:r>
              <a:rPr dirty="0" sz="1200" spc="-10">
                <a:latin typeface="Calibri"/>
                <a:cs typeface="Calibri"/>
              </a:rPr>
              <a:t>terapias. </a:t>
            </a:r>
            <a:r>
              <a:rPr dirty="0" sz="1200" spc="-30">
                <a:latin typeface="Calibri"/>
                <a:cs typeface="Calibri"/>
              </a:rPr>
              <a:t>Rev. </a:t>
            </a:r>
            <a:r>
              <a:rPr dirty="0" sz="1200" spc="-5">
                <a:latin typeface="Calibri"/>
                <a:cs typeface="Calibri"/>
              </a:rPr>
              <a:t>Assoc. </a:t>
            </a:r>
            <a:r>
              <a:rPr dirty="0" sz="1200">
                <a:latin typeface="Calibri"/>
                <a:cs typeface="Calibri"/>
              </a:rPr>
              <a:t>Med. </a:t>
            </a:r>
            <a:r>
              <a:rPr dirty="0" sz="1200" spc="-10">
                <a:latin typeface="Calibri"/>
                <a:cs typeface="Calibri"/>
              </a:rPr>
              <a:t>Bras. </a:t>
            </a:r>
            <a:r>
              <a:rPr dirty="0" sz="1200" spc="-5">
                <a:latin typeface="Calibri"/>
                <a:cs typeface="Calibri"/>
              </a:rPr>
              <a:t>59 (5). 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2013.</a:t>
            </a:r>
            <a:r>
              <a:rPr dirty="0" sz="1200" spc="4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DOI: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/10.1016/j.ramb.2013.03.005.</a:t>
            </a:r>
            <a:endParaRPr sz="1200">
              <a:latin typeface="Calibri"/>
              <a:cs typeface="Calibri"/>
            </a:endParaRPr>
          </a:p>
          <a:p>
            <a:pPr algn="just" marL="185420" marR="952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1200" spc="-5">
                <a:latin typeface="Calibri"/>
                <a:cs typeface="Calibri"/>
              </a:rPr>
              <a:t>Heim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DSM.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Hepatocellular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carcinoma.</a:t>
            </a:r>
            <a:r>
              <a:rPr dirty="0" sz="1200">
                <a:latin typeface="Calibri"/>
                <a:cs typeface="Calibri"/>
              </a:rPr>
              <a:t> Ther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Umsch.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2011</a:t>
            </a:r>
            <a:r>
              <a:rPr dirty="0" sz="1200" spc="26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Apr;68(4):213-7. 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DOI: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10.1024/0040-5930/a000153.</a:t>
            </a:r>
            <a:endParaRPr sz="1200">
              <a:latin typeface="Calibri"/>
              <a:cs typeface="Calibri"/>
            </a:endParaRPr>
          </a:p>
          <a:p>
            <a:pPr algn="just" marL="185420" marR="5715" indent="-172720">
              <a:lnSpc>
                <a:spcPct val="100000"/>
              </a:lnSpc>
              <a:buFont typeface="Arial MT"/>
              <a:buChar char="•"/>
              <a:tabLst>
                <a:tab pos="185420" algn="l"/>
              </a:tabLst>
            </a:pPr>
            <a:r>
              <a:rPr dirty="0" sz="1200" spc="-5">
                <a:latin typeface="Calibri"/>
                <a:cs typeface="Calibri"/>
              </a:rPr>
              <a:t>Kikuchi </a:t>
            </a:r>
            <a:r>
              <a:rPr dirty="0" sz="1200" spc="5">
                <a:latin typeface="Calibri"/>
                <a:cs typeface="Calibri"/>
              </a:rPr>
              <a:t>L, </a:t>
            </a:r>
            <a:r>
              <a:rPr dirty="0" sz="1200" spc="-10">
                <a:latin typeface="Calibri"/>
                <a:cs typeface="Calibri"/>
              </a:rPr>
              <a:t>Chagas </a:t>
            </a:r>
            <a:r>
              <a:rPr dirty="0" sz="1200" spc="-5">
                <a:latin typeface="Calibri"/>
                <a:cs typeface="Calibri"/>
              </a:rPr>
              <a:t>AL, Alencar RS, </a:t>
            </a:r>
            <a:r>
              <a:rPr dirty="0" sz="1200" spc="-15">
                <a:latin typeface="Calibri"/>
                <a:cs typeface="Calibri"/>
              </a:rPr>
              <a:t>Paranaguá-Vezozzo </a:t>
            </a:r>
            <a:r>
              <a:rPr dirty="0" sz="1200" spc="-5">
                <a:latin typeface="Calibri"/>
                <a:cs typeface="Calibri"/>
              </a:rPr>
              <a:t>DC, Carrilho </a:t>
            </a:r>
            <a:r>
              <a:rPr dirty="0" sz="1200" spc="-30">
                <a:latin typeface="Calibri"/>
                <a:cs typeface="Calibri"/>
              </a:rPr>
              <a:t>FJ. </a:t>
            </a:r>
            <a:r>
              <a:rPr dirty="0" sz="1200" spc="-10">
                <a:latin typeface="Calibri"/>
                <a:cs typeface="Calibri"/>
              </a:rPr>
              <a:t>Clinical </a:t>
            </a:r>
            <a:r>
              <a:rPr dirty="0" sz="1200" spc="-5">
                <a:latin typeface="Calibri"/>
                <a:cs typeface="Calibri"/>
              </a:rPr>
              <a:t> and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epidemiological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aspects</a:t>
            </a:r>
            <a:r>
              <a:rPr dirty="0" sz="1200">
                <a:latin typeface="Calibri"/>
                <a:cs typeface="Calibri"/>
              </a:rPr>
              <a:t> of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hepatocellular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carcinoma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in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Brazil.</a:t>
            </a:r>
            <a:r>
              <a:rPr dirty="0" sz="1200" spc="250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Antivir </a:t>
            </a:r>
            <a:r>
              <a:rPr dirty="0" sz="1200">
                <a:latin typeface="Calibri"/>
                <a:cs typeface="Calibri"/>
              </a:rPr>
              <a:t> </a:t>
            </a:r>
            <a:r>
              <a:rPr dirty="0" sz="1200" spc="-25">
                <a:latin typeface="Calibri"/>
                <a:cs typeface="Calibri"/>
              </a:rPr>
              <a:t>Ther.</a:t>
            </a:r>
            <a:r>
              <a:rPr dirty="0" sz="1200" spc="-1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2013;18</a:t>
            </a:r>
            <a:r>
              <a:rPr dirty="0" sz="1200" spc="7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(3</a:t>
            </a:r>
            <a:r>
              <a:rPr dirty="0" sz="1200">
                <a:latin typeface="Calibri"/>
                <a:cs typeface="Calibri"/>
              </a:rPr>
              <a:t> Pt</a:t>
            </a:r>
            <a:r>
              <a:rPr dirty="0" sz="1200" spc="2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B):445-449.</a:t>
            </a:r>
            <a:r>
              <a:rPr dirty="0" sz="1200" spc="65">
                <a:latin typeface="Calibri"/>
                <a:cs typeface="Calibri"/>
              </a:rPr>
              <a:t> </a:t>
            </a:r>
            <a:r>
              <a:rPr dirty="0" sz="1200" spc="-5">
                <a:latin typeface="Calibri"/>
                <a:cs typeface="Calibri"/>
              </a:rPr>
              <a:t>DOI: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10.3851/IMP2602.</a:t>
            </a:r>
            <a:endParaRPr sz="1200">
              <a:latin typeface="Calibri"/>
              <a:cs typeface="Calibri"/>
            </a:endParaRPr>
          </a:p>
          <a:p>
            <a:pPr algn="just" marL="185420" marR="6350" indent="-17272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185420" algn="l"/>
              </a:tabLst>
            </a:pPr>
            <a:r>
              <a:rPr dirty="0" sz="1200" spc="-5">
                <a:latin typeface="Calibri"/>
                <a:cs typeface="Calibri"/>
              </a:rPr>
              <a:t>Llovet JM, </a:t>
            </a:r>
            <a:r>
              <a:rPr dirty="0" sz="1200" spc="-15">
                <a:latin typeface="Calibri"/>
                <a:cs typeface="Calibri"/>
              </a:rPr>
              <a:t>Fuster J, </a:t>
            </a:r>
            <a:r>
              <a:rPr dirty="0" sz="1200" spc="-5">
                <a:latin typeface="Calibri"/>
                <a:cs typeface="Calibri"/>
              </a:rPr>
              <a:t>Bruix </a:t>
            </a:r>
            <a:r>
              <a:rPr dirty="0" sz="1200" spc="-15">
                <a:latin typeface="Calibri"/>
                <a:cs typeface="Calibri"/>
              </a:rPr>
              <a:t>J. </a:t>
            </a:r>
            <a:r>
              <a:rPr dirty="0" sz="1200" spc="-5">
                <a:latin typeface="Calibri"/>
                <a:cs typeface="Calibri"/>
              </a:rPr>
              <a:t>The Barcelona approach: Diagnosis, staging, </a:t>
            </a:r>
            <a:r>
              <a:rPr dirty="0" sz="1200" spc="-10">
                <a:latin typeface="Calibri"/>
                <a:cs typeface="Calibri"/>
              </a:rPr>
              <a:t>and </a:t>
            </a:r>
            <a:r>
              <a:rPr dirty="0" sz="1200" spc="-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treatment </a:t>
            </a:r>
            <a:r>
              <a:rPr dirty="0" sz="1200">
                <a:latin typeface="Calibri"/>
                <a:cs typeface="Calibri"/>
              </a:rPr>
              <a:t>of </a:t>
            </a:r>
            <a:r>
              <a:rPr dirty="0" sz="1200" spc="-5">
                <a:latin typeface="Calibri"/>
                <a:cs typeface="Calibri"/>
              </a:rPr>
              <a:t>hepatocellular carcinoma. </a:t>
            </a:r>
            <a:r>
              <a:rPr dirty="0" sz="1200" spc="-15">
                <a:latin typeface="Calibri"/>
                <a:cs typeface="Calibri"/>
              </a:rPr>
              <a:t>First </a:t>
            </a:r>
            <a:r>
              <a:rPr dirty="0" sz="1200" spc="-5">
                <a:latin typeface="Calibri"/>
                <a:cs typeface="Calibri"/>
              </a:rPr>
              <a:t>published: 30 January 2004. </a:t>
            </a:r>
            <a:r>
              <a:rPr dirty="0" sz="1200">
                <a:latin typeface="Calibri"/>
                <a:cs typeface="Calibri"/>
              </a:rPr>
              <a:t>DOI: </a:t>
            </a:r>
            <a:r>
              <a:rPr dirty="0" sz="1200" spc="5">
                <a:latin typeface="Calibri"/>
                <a:cs typeface="Calibri"/>
              </a:rPr>
              <a:t> </a:t>
            </a:r>
            <a:r>
              <a:rPr dirty="0" sz="1200" spc="-10">
                <a:latin typeface="Calibri"/>
                <a:cs typeface="Calibri"/>
              </a:rPr>
              <a:t>10.1002/lt.20034.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5227300" y="132969"/>
            <a:ext cx="3060700" cy="543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85240" marR="160020" indent="-1170940">
              <a:lnSpc>
                <a:spcPct val="100000"/>
              </a:lnSpc>
              <a:spcBef>
                <a:spcPts val="100"/>
              </a:spcBef>
            </a:pPr>
            <a:r>
              <a:rPr dirty="0" sz="1700" spc="-10" b="1">
                <a:solidFill>
                  <a:srgbClr val="FFFFFF"/>
                </a:solidFill>
                <a:latin typeface="Calibri"/>
                <a:cs typeface="Calibri"/>
              </a:rPr>
              <a:t>Encontro</a:t>
            </a:r>
            <a:r>
              <a:rPr dirty="0" sz="1700" spc="-3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1700" spc="-3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Ciência</a:t>
            </a:r>
            <a:r>
              <a:rPr dirty="0" sz="17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b="1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dirty="0" sz="1700" spc="-3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5" b="1">
                <a:solidFill>
                  <a:srgbClr val="FFFFFF"/>
                </a:solidFill>
                <a:latin typeface="Calibri"/>
                <a:cs typeface="Calibri"/>
              </a:rPr>
              <a:t>Inovação </a:t>
            </a:r>
            <a:r>
              <a:rPr dirty="0" sz="1700" spc="-37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5" b="1">
                <a:solidFill>
                  <a:srgbClr val="FFFFFF"/>
                </a:solidFill>
                <a:latin typeface="Calibri"/>
                <a:cs typeface="Calibri"/>
              </a:rPr>
              <a:t>2023</a:t>
            </a:r>
            <a:endParaRPr sz="1700">
              <a:latin typeface="Calibri"/>
              <a:cs typeface="Calibri"/>
            </a:endParaRPr>
          </a:p>
        </p:txBody>
      </p:sp>
      <p:pic>
        <p:nvPicPr>
          <p:cNvPr id="26" name="object 2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4532" y="190076"/>
            <a:ext cx="5166214" cy="514312"/>
          </a:xfrm>
          <a:prstGeom prst="rect">
            <a:avLst/>
          </a:prstGeom>
        </p:spPr>
      </p:pic>
      <p:grpSp>
        <p:nvGrpSpPr>
          <p:cNvPr id="27" name="object 27"/>
          <p:cNvGrpSpPr/>
          <p:nvPr/>
        </p:nvGrpSpPr>
        <p:grpSpPr>
          <a:xfrm>
            <a:off x="6499542" y="5536882"/>
            <a:ext cx="5306695" cy="523875"/>
            <a:chOff x="6499542" y="5536882"/>
            <a:chExt cx="5306695" cy="523875"/>
          </a:xfrm>
        </p:grpSpPr>
        <p:sp>
          <p:nvSpPr>
            <p:cNvPr id="28" name="object 28"/>
            <p:cNvSpPr/>
            <p:nvPr/>
          </p:nvSpPr>
          <p:spPr>
            <a:xfrm>
              <a:off x="6520179" y="5557520"/>
              <a:ext cx="5265420" cy="482600"/>
            </a:xfrm>
            <a:custGeom>
              <a:avLst/>
              <a:gdLst/>
              <a:ahLst/>
              <a:cxnLst/>
              <a:rect l="l" t="t" r="r" b="b"/>
              <a:pathLst>
                <a:path w="5265420" h="482600">
                  <a:moveTo>
                    <a:pt x="5185029" y="0"/>
                  </a:moveTo>
                  <a:lnTo>
                    <a:pt x="80391" y="0"/>
                  </a:lnTo>
                  <a:lnTo>
                    <a:pt x="49131" y="6328"/>
                  </a:lnTo>
                  <a:lnTo>
                    <a:pt x="23574" y="23574"/>
                  </a:lnTo>
                  <a:lnTo>
                    <a:pt x="6328" y="49131"/>
                  </a:lnTo>
                  <a:lnTo>
                    <a:pt x="0" y="80391"/>
                  </a:lnTo>
                  <a:lnTo>
                    <a:pt x="0" y="402209"/>
                  </a:lnTo>
                  <a:lnTo>
                    <a:pt x="6328" y="433468"/>
                  </a:lnTo>
                  <a:lnTo>
                    <a:pt x="23574" y="459025"/>
                  </a:lnTo>
                  <a:lnTo>
                    <a:pt x="49131" y="476271"/>
                  </a:lnTo>
                  <a:lnTo>
                    <a:pt x="80391" y="482600"/>
                  </a:lnTo>
                  <a:lnTo>
                    <a:pt x="5185029" y="482600"/>
                  </a:lnTo>
                  <a:lnTo>
                    <a:pt x="5216288" y="476271"/>
                  </a:lnTo>
                  <a:lnTo>
                    <a:pt x="5241845" y="459025"/>
                  </a:lnTo>
                  <a:lnTo>
                    <a:pt x="5259091" y="433468"/>
                  </a:lnTo>
                  <a:lnTo>
                    <a:pt x="5265420" y="402209"/>
                  </a:lnTo>
                  <a:lnTo>
                    <a:pt x="5265420" y="80391"/>
                  </a:lnTo>
                  <a:lnTo>
                    <a:pt x="5259091" y="49131"/>
                  </a:lnTo>
                  <a:lnTo>
                    <a:pt x="5241845" y="23574"/>
                  </a:lnTo>
                  <a:lnTo>
                    <a:pt x="5216288" y="6328"/>
                  </a:lnTo>
                  <a:lnTo>
                    <a:pt x="5185029" y="0"/>
                  </a:lnTo>
                  <a:close/>
                </a:path>
              </a:pathLst>
            </a:custGeom>
            <a:solidFill>
              <a:srgbClr val="00AF5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9" name="object 29"/>
            <p:cNvSpPr/>
            <p:nvPr/>
          </p:nvSpPr>
          <p:spPr>
            <a:xfrm>
              <a:off x="6520179" y="5557520"/>
              <a:ext cx="5265420" cy="482600"/>
            </a:xfrm>
            <a:custGeom>
              <a:avLst/>
              <a:gdLst/>
              <a:ahLst/>
              <a:cxnLst/>
              <a:rect l="l" t="t" r="r" b="b"/>
              <a:pathLst>
                <a:path w="5265420" h="482600">
                  <a:moveTo>
                    <a:pt x="0" y="80391"/>
                  </a:moveTo>
                  <a:lnTo>
                    <a:pt x="6328" y="49131"/>
                  </a:lnTo>
                  <a:lnTo>
                    <a:pt x="23574" y="23574"/>
                  </a:lnTo>
                  <a:lnTo>
                    <a:pt x="49131" y="6328"/>
                  </a:lnTo>
                  <a:lnTo>
                    <a:pt x="80391" y="0"/>
                  </a:lnTo>
                  <a:lnTo>
                    <a:pt x="5185029" y="0"/>
                  </a:lnTo>
                  <a:lnTo>
                    <a:pt x="5216288" y="6328"/>
                  </a:lnTo>
                  <a:lnTo>
                    <a:pt x="5241845" y="23574"/>
                  </a:lnTo>
                  <a:lnTo>
                    <a:pt x="5259091" y="49131"/>
                  </a:lnTo>
                  <a:lnTo>
                    <a:pt x="5265420" y="80391"/>
                  </a:lnTo>
                  <a:lnTo>
                    <a:pt x="5265420" y="402209"/>
                  </a:lnTo>
                  <a:lnTo>
                    <a:pt x="5259091" y="433468"/>
                  </a:lnTo>
                  <a:lnTo>
                    <a:pt x="5241845" y="459025"/>
                  </a:lnTo>
                  <a:lnTo>
                    <a:pt x="5216288" y="476271"/>
                  </a:lnTo>
                  <a:lnTo>
                    <a:pt x="5185029" y="482600"/>
                  </a:lnTo>
                  <a:lnTo>
                    <a:pt x="80391" y="482600"/>
                  </a:lnTo>
                  <a:lnTo>
                    <a:pt x="49131" y="476271"/>
                  </a:lnTo>
                  <a:lnTo>
                    <a:pt x="23574" y="459025"/>
                  </a:lnTo>
                  <a:lnTo>
                    <a:pt x="6328" y="433468"/>
                  </a:lnTo>
                  <a:lnTo>
                    <a:pt x="0" y="402209"/>
                  </a:lnTo>
                  <a:lnTo>
                    <a:pt x="0" y="80391"/>
                  </a:lnTo>
                  <a:close/>
                </a:path>
              </a:pathLst>
            </a:custGeom>
            <a:ln w="41275">
              <a:solidFill>
                <a:srgbClr val="00AF5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0" name="object 30"/>
          <p:cNvSpPr txBox="1"/>
          <p:nvPr/>
        </p:nvSpPr>
        <p:spPr>
          <a:xfrm>
            <a:off x="7802880" y="5541264"/>
            <a:ext cx="286639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5" b="1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dirty="0" sz="2400" spc="-15" b="1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dirty="0" sz="2400" b="1">
                <a:solidFill>
                  <a:srgbClr val="FFFFFF"/>
                </a:solidFill>
                <a:latin typeface="Calibri"/>
                <a:cs typeface="Calibri"/>
              </a:rPr>
              <a:t>SU</a:t>
            </a:r>
            <a:r>
              <a:rPr dirty="0" sz="2400" spc="-180" b="1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dirty="0" sz="2400" spc="-190" b="1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dirty="0" sz="2400" b="1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dirty="0" sz="2400" spc="10" b="1">
                <a:solidFill>
                  <a:srgbClr val="FFFFFF"/>
                </a:solidFill>
                <a:latin typeface="Calibri"/>
                <a:cs typeface="Calibri"/>
              </a:rPr>
              <a:t>D</a:t>
            </a:r>
            <a:r>
              <a:rPr dirty="0" sz="2400" spc="-5" b="1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dirty="0" sz="2400" b="1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dirty="0" sz="2400" spc="-4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2400" spc="-160" b="1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dirty="0" sz="2400" b="1">
                <a:solidFill>
                  <a:srgbClr val="FFFFFF"/>
                </a:solidFill>
                <a:latin typeface="Calibri"/>
                <a:cs typeface="Calibri"/>
              </a:rPr>
              <a:t>ARCI</a:t>
            </a:r>
            <a:r>
              <a:rPr dirty="0" sz="2400" spc="5" b="1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dirty="0" sz="2400" b="1">
                <a:solidFill>
                  <a:srgbClr val="FFFFFF"/>
                </a:solidFill>
                <a:latin typeface="Calibri"/>
                <a:cs typeface="Calibri"/>
              </a:rPr>
              <a:t>IS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638925" y="6171565"/>
            <a:ext cx="4869815" cy="284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5">
                <a:latin typeface="Calibri"/>
                <a:cs typeface="Calibri"/>
              </a:rPr>
              <a:t>67</a:t>
            </a:r>
            <a:r>
              <a:rPr dirty="0" sz="1700" spc="22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variáveis</a:t>
            </a:r>
            <a:r>
              <a:rPr dirty="0" sz="1700" spc="229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estão</a:t>
            </a:r>
            <a:r>
              <a:rPr dirty="0" sz="1700" spc="229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sendo</a:t>
            </a:r>
            <a:r>
              <a:rPr dirty="0" sz="1700" spc="24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analisadas</a:t>
            </a:r>
            <a:r>
              <a:rPr dirty="0" sz="1700" spc="22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e</a:t>
            </a:r>
            <a:r>
              <a:rPr dirty="0" sz="1700" spc="18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até</a:t>
            </a:r>
            <a:r>
              <a:rPr dirty="0" sz="1600" spc="21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</a:t>
            </a:r>
            <a:r>
              <a:rPr dirty="0" sz="1600" spc="204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momento,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638925" y="6430645"/>
            <a:ext cx="487045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43585" algn="l"/>
                <a:tab pos="2072639" algn="l"/>
                <a:tab pos="2522220" algn="l"/>
                <a:tab pos="3774440" algn="l"/>
              </a:tabLst>
            </a:pPr>
            <a:r>
              <a:rPr dirty="0" sz="1600" spc="-20">
                <a:latin typeface="Calibri"/>
                <a:cs typeface="Calibri"/>
              </a:rPr>
              <a:t>foram	</a:t>
            </a:r>
            <a:r>
              <a:rPr dirty="0" sz="1600" spc="-10">
                <a:latin typeface="Calibri"/>
                <a:cs typeface="Calibri"/>
              </a:rPr>
              <a:t>considerados	</a:t>
            </a:r>
            <a:r>
              <a:rPr dirty="0" sz="1600">
                <a:latin typeface="Calibri"/>
                <a:cs typeface="Calibri"/>
              </a:rPr>
              <a:t>47	</a:t>
            </a:r>
            <a:r>
              <a:rPr dirty="0" sz="1600" spc="-10">
                <a:latin typeface="Calibri"/>
                <a:cs typeface="Calibri"/>
              </a:rPr>
              <a:t>prontuários.	</a:t>
            </a:r>
            <a:r>
              <a:rPr dirty="0" sz="1600" spc="-5">
                <a:latin typeface="Calibri"/>
                <a:cs typeface="Calibri"/>
              </a:rPr>
              <a:t>Confirmando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638925" y="6674167"/>
            <a:ext cx="4871085" cy="10013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600" spc="-5">
                <a:latin typeface="Calibri"/>
                <a:cs typeface="Calibri"/>
              </a:rPr>
              <a:t>hipóteses </a:t>
            </a:r>
            <a:r>
              <a:rPr dirty="0" sz="1600" spc="-15">
                <a:latin typeface="Calibri"/>
                <a:cs typeface="Calibri"/>
              </a:rPr>
              <a:t>levantadas </a:t>
            </a:r>
            <a:r>
              <a:rPr dirty="0" sz="1600" spc="-10">
                <a:latin typeface="Calibri"/>
                <a:cs typeface="Calibri"/>
              </a:rPr>
              <a:t>antes </a:t>
            </a:r>
            <a:r>
              <a:rPr dirty="0" sz="1600" spc="-5">
                <a:latin typeface="Calibri"/>
                <a:cs typeface="Calibri"/>
              </a:rPr>
              <a:t>do início do </a:t>
            </a:r>
            <a:r>
              <a:rPr dirty="0" sz="1600" spc="-15">
                <a:latin typeface="Calibri"/>
                <a:cs typeface="Calibri"/>
              </a:rPr>
              <a:t>trabalho, </a:t>
            </a:r>
            <a:r>
              <a:rPr dirty="0" sz="1600">
                <a:latin typeface="Calibri"/>
                <a:cs typeface="Calibri"/>
              </a:rPr>
              <a:t>a maioria </a:t>
            </a:r>
            <a:r>
              <a:rPr dirty="0" sz="1600" spc="-35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homens, acima de </a:t>
            </a:r>
            <a:r>
              <a:rPr dirty="0" sz="1600">
                <a:latin typeface="Calibri"/>
                <a:cs typeface="Calibri"/>
              </a:rPr>
              <a:t>45 </a:t>
            </a:r>
            <a:r>
              <a:rPr dirty="0" sz="1600" spc="-10">
                <a:latin typeface="Calibri"/>
                <a:cs typeface="Calibri"/>
              </a:rPr>
              <a:t>anos, </a:t>
            </a:r>
            <a:r>
              <a:rPr dirty="0" sz="1600">
                <a:latin typeface="Calibri"/>
                <a:cs typeface="Calibri"/>
              </a:rPr>
              <a:t>que </a:t>
            </a:r>
            <a:r>
              <a:rPr dirty="0" sz="1600" spc="-15">
                <a:latin typeface="Calibri"/>
                <a:cs typeface="Calibri"/>
              </a:rPr>
              <a:t>passaram </a:t>
            </a:r>
            <a:r>
              <a:rPr dirty="0" sz="1600" spc="-5">
                <a:latin typeface="Calibri"/>
                <a:cs typeface="Calibri"/>
              </a:rPr>
              <a:t>pelo </a:t>
            </a:r>
            <a:r>
              <a:rPr dirty="0" sz="1600" spc="-10">
                <a:latin typeface="Calibri"/>
                <a:cs typeface="Calibri"/>
              </a:rPr>
              <a:t>tratamento 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cirúrgico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combinado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com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o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tratamento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locorregional</a:t>
            </a:r>
            <a:r>
              <a:rPr dirty="0" sz="1600">
                <a:latin typeface="Calibri"/>
                <a:cs typeface="Calibri"/>
              </a:rPr>
              <a:t> e 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apenas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um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caso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de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transplante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hepático.</a:t>
            </a:r>
            <a:endParaRPr sz="1600">
              <a:latin typeface="Calibri"/>
              <a:cs typeface="Calibri"/>
            </a:endParaRPr>
          </a:p>
        </p:txBody>
      </p:sp>
      <p:graphicFrame>
        <p:nvGraphicFramePr>
          <p:cNvPr id="34" name="object 34"/>
          <p:cNvGraphicFramePr>
            <a:graphicFrameLocks noGrp="1"/>
          </p:cNvGraphicFramePr>
          <p:nvPr/>
        </p:nvGraphicFramePr>
        <p:xfrm>
          <a:off x="6370065" y="7938134"/>
          <a:ext cx="5570220" cy="18662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85265"/>
                <a:gridCol w="1376045"/>
                <a:gridCol w="1212214"/>
                <a:gridCol w="1478279"/>
              </a:tblGrid>
              <a:tr h="41363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1800" spc="-5" b="1">
                          <a:solidFill>
                            <a:srgbClr val="CCD300"/>
                          </a:solidFill>
                          <a:latin typeface="Segoe UI"/>
                          <a:cs typeface="Segoe UI"/>
                        </a:rPr>
                        <a:t>Idade</a:t>
                      </a:r>
                      <a:endParaRPr sz="1800">
                        <a:latin typeface="Segoe UI"/>
                        <a:cs typeface="Segoe UI"/>
                      </a:endParaRPr>
                    </a:p>
                  </a:txBody>
                  <a:tcPr marL="0" marR="0" marB="0" marT="666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CCD3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063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1800" spc="-5" b="1">
                          <a:solidFill>
                            <a:srgbClr val="CCD300"/>
                          </a:solidFill>
                          <a:latin typeface="Segoe UI"/>
                          <a:cs typeface="Segoe UI"/>
                        </a:rPr>
                        <a:t>Masculino</a:t>
                      </a:r>
                      <a:endParaRPr sz="1800">
                        <a:latin typeface="Segoe UI"/>
                        <a:cs typeface="Segoe UI"/>
                      </a:endParaRPr>
                    </a:p>
                  </a:txBody>
                  <a:tcPr marL="0" marR="0" marB="0" marT="66675">
                    <a:lnL w="12700">
                      <a:solidFill>
                        <a:srgbClr val="CCD300"/>
                      </a:solidFill>
                      <a:prstDash val="solid"/>
                    </a:lnL>
                    <a:lnR w="12700">
                      <a:solidFill>
                        <a:srgbClr val="CCD3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0632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1800" spc="-5" b="1">
                          <a:solidFill>
                            <a:srgbClr val="CCD300"/>
                          </a:solidFill>
                          <a:latin typeface="Segoe UI"/>
                          <a:cs typeface="Segoe UI"/>
                        </a:rPr>
                        <a:t>Feminino</a:t>
                      </a:r>
                      <a:endParaRPr sz="1800">
                        <a:latin typeface="Segoe UI"/>
                        <a:cs typeface="Segoe UI"/>
                      </a:endParaRPr>
                    </a:p>
                  </a:txBody>
                  <a:tcPr marL="0" marR="0" marB="0" marT="66675">
                    <a:lnL w="12700">
                      <a:solidFill>
                        <a:srgbClr val="CCD300"/>
                      </a:solidFill>
                      <a:prstDash val="solid"/>
                    </a:lnL>
                    <a:lnR w="12700">
                      <a:solidFill>
                        <a:srgbClr val="CCD3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0632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r>
                        <a:rPr dirty="0" sz="1800" spc="-35" b="1">
                          <a:solidFill>
                            <a:srgbClr val="CCD300"/>
                          </a:solidFill>
                          <a:latin typeface="Segoe UI"/>
                          <a:cs typeface="Segoe UI"/>
                        </a:rPr>
                        <a:t>Total</a:t>
                      </a:r>
                      <a:endParaRPr sz="1800">
                        <a:latin typeface="Segoe UI"/>
                        <a:cs typeface="Segoe UI"/>
                      </a:endParaRPr>
                    </a:p>
                  </a:txBody>
                  <a:tcPr marL="0" marR="0" marB="0" marT="66675">
                    <a:lnL w="12700">
                      <a:solidFill>
                        <a:srgbClr val="CCD3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30632D"/>
                    </a:solidFill>
                  </a:tcPr>
                </a:tc>
              </a:tr>
              <a:tr h="39966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800" spc="-5" b="1">
                          <a:solidFill>
                            <a:srgbClr val="30632D"/>
                          </a:solidFill>
                          <a:latin typeface="Segoe UI"/>
                          <a:cs typeface="Segoe UI"/>
                        </a:rPr>
                        <a:t>18-45</a:t>
                      </a:r>
                      <a:r>
                        <a:rPr dirty="0" sz="1800" spc="-30" b="1">
                          <a:solidFill>
                            <a:srgbClr val="30632D"/>
                          </a:solidFill>
                          <a:latin typeface="Segoe UI"/>
                          <a:cs typeface="Segoe U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30632D"/>
                          </a:solidFill>
                          <a:latin typeface="Segoe UI"/>
                          <a:cs typeface="Segoe UI"/>
                        </a:rPr>
                        <a:t>anos</a:t>
                      </a:r>
                      <a:endParaRPr sz="1800">
                        <a:latin typeface="Segoe UI"/>
                        <a:cs typeface="Segoe UI"/>
                      </a:endParaRPr>
                    </a:p>
                  </a:txBody>
                  <a:tcPr marL="0" marR="0" marB="0" marT="52069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800">
                          <a:solidFill>
                            <a:srgbClr val="30632D"/>
                          </a:solidFill>
                          <a:latin typeface="Segoe UI"/>
                          <a:cs typeface="Segoe UI"/>
                        </a:rPr>
                        <a:t>2</a:t>
                      </a:r>
                      <a:endParaRPr sz="1800">
                        <a:latin typeface="Segoe UI"/>
                        <a:cs typeface="Segoe UI"/>
                      </a:endParaRPr>
                    </a:p>
                  </a:txBody>
                  <a:tcPr marL="0" marR="0" marB="0" marT="5206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800">
                          <a:solidFill>
                            <a:srgbClr val="30632D"/>
                          </a:solidFill>
                          <a:latin typeface="Segoe UI"/>
                          <a:cs typeface="Segoe UI"/>
                        </a:rPr>
                        <a:t>6</a:t>
                      </a:r>
                      <a:endParaRPr sz="1800">
                        <a:latin typeface="Segoe UI"/>
                        <a:cs typeface="Segoe UI"/>
                      </a:endParaRPr>
                    </a:p>
                  </a:txBody>
                  <a:tcPr marL="0" marR="0" marB="0" marT="5206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1800">
                          <a:solidFill>
                            <a:srgbClr val="30632D"/>
                          </a:solidFill>
                          <a:latin typeface="Calibri"/>
                          <a:cs typeface="Calibri"/>
                        </a:rPr>
                        <a:t>8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4953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</a:tr>
              <a:tr h="3997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800" spc="-5" b="1">
                          <a:solidFill>
                            <a:srgbClr val="30632D"/>
                          </a:solidFill>
                          <a:latin typeface="Segoe UI"/>
                          <a:cs typeface="Segoe UI"/>
                        </a:rPr>
                        <a:t>45-60</a:t>
                      </a:r>
                      <a:r>
                        <a:rPr dirty="0" sz="1800" spc="-30" b="1">
                          <a:solidFill>
                            <a:srgbClr val="30632D"/>
                          </a:solidFill>
                          <a:latin typeface="Segoe UI"/>
                          <a:cs typeface="Segoe U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30632D"/>
                          </a:solidFill>
                          <a:latin typeface="Segoe UI"/>
                          <a:cs typeface="Segoe UI"/>
                        </a:rPr>
                        <a:t>anos</a:t>
                      </a:r>
                      <a:endParaRPr sz="1800">
                        <a:latin typeface="Segoe UI"/>
                        <a:cs typeface="Segoe UI"/>
                      </a:endParaRPr>
                    </a:p>
                  </a:txBody>
                  <a:tcPr marL="0" marR="0" marB="0" marT="52069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E7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800">
                          <a:solidFill>
                            <a:srgbClr val="30632D"/>
                          </a:solidFill>
                          <a:latin typeface="Segoe UI"/>
                          <a:cs typeface="Segoe UI"/>
                        </a:rPr>
                        <a:t>8</a:t>
                      </a:r>
                      <a:endParaRPr sz="1800">
                        <a:latin typeface="Segoe UI"/>
                        <a:cs typeface="Segoe UI"/>
                      </a:endParaRPr>
                    </a:p>
                  </a:txBody>
                  <a:tcPr marL="0" marR="0" marB="0" marT="5206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E7C4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800">
                          <a:solidFill>
                            <a:srgbClr val="30632D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sz="1800">
                        <a:latin typeface="Segoe UI"/>
                        <a:cs typeface="Segoe UI"/>
                      </a:endParaRPr>
                    </a:p>
                  </a:txBody>
                  <a:tcPr marL="0" marR="0" marB="0" marT="52069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E7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dirty="0" sz="1800">
                          <a:solidFill>
                            <a:srgbClr val="30632D"/>
                          </a:solidFill>
                          <a:latin typeface="Calibri"/>
                          <a:cs typeface="Calibri"/>
                        </a:rPr>
                        <a:t>9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4953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BE7C4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493395" marR="149860" indent="-335280">
                        <a:lnSpc>
                          <a:spcPts val="2100"/>
                        </a:lnSpc>
                        <a:spcBef>
                          <a:spcPts val="455"/>
                        </a:spcBef>
                      </a:pPr>
                      <a:r>
                        <a:rPr dirty="0" sz="1800" spc="-5" b="1">
                          <a:solidFill>
                            <a:srgbClr val="30632D"/>
                          </a:solidFill>
                          <a:latin typeface="Segoe UI"/>
                          <a:cs typeface="Segoe UI"/>
                        </a:rPr>
                        <a:t>60</a:t>
                      </a:r>
                      <a:r>
                        <a:rPr dirty="0" sz="1800" spc="-35" b="1">
                          <a:solidFill>
                            <a:srgbClr val="30632D"/>
                          </a:solidFill>
                          <a:latin typeface="Segoe UI"/>
                          <a:cs typeface="Segoe U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30632D"/>
                          </a:solidFill>
                          <a:latin typeface="Segoe UI"/>
                          <a:cs typeface="Segoe UI"/>
                        </a:rPr>
                        <a:t>anos</a:t>
                      </a:r>
                      <a:r>
                        <a:rPr dirty="0" sz="1800" spc="-35" b="1">
                          <a:solidFill>
                            <a:srgbClr val="30632D"/>
                          </a:solidFill>
                          <a:latin typeface="Segoe UI"/>
                          <a:cs typeface="Segoe UI"/>
                        </a:rPr>
                        <a:t> </a:t>
                      </a:r>
                      <a:r>
                        <a:rPr dirty="0" sz="1800" spc="-5" b="1">
                          <a:solidFill>
                            <a:srgbClr val="30632D"/>
                          </a:solidFill>
                          <a:latin typeface="Segoe UI"/>
                          <a:cs typeface="Segoe UI"/>
                        </a:rPr>
                        <a:t>ou </a:t>
                      </a:r>
                      <a:r>
                        <a:rPr dirty="0" sz="1800" spc="-480" b="1">
                          <a:solidFill>
                            <a:srgbClr val="30632D"/>
                          </a:solidFill>
                          <a:latin typeface="Segoe UI"/>
                          <a:cs typeface="Segoe UI"/>
                        </a:rPr>
                        <a:t> </a:t>
                      </a:r>
                      <a:r>
                        <a:rPr dirty="0" sz="1800" spc="-5" b="1">
                          <a:solidFill>
                            <a:srgbClr val="30632D"/>
                          </a:solidFill>
                          <a:latin typeface="Segoe UI"/>
                          <a:cs typeface="Segoe UI"/>
                        </a:rPr>
                        <a:t>mais</a:t>
                      </a:r>
                      <a:endParaRPr sz="1800">
                        <a:latin typeface="Segoe UI"/>
                        <a:cs typeface="Segoe UI"/>
                      </a:endParaRPr>
                    </a:p>
                  </a:txBody>
                  <a:tcPr marL="0" marR="0" marB="0" marT="5778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800" spc="5">
                          <a:solidFill>
                            <a:srgbClr val="30632D"/>
                          </a:solidFill>
                          <a:latin typeface="Segoe UI"/>
                          <a:cs typeface="Segoe UI"/>
                        </a:rPr>
                        <a:t>22</a:t>
                      </a:r>
                      <a:endParaRPr sz="1800">
                        <a:latin typeface="Segoe UI"/>
                        <a:cs typeface="Segoe UI"/>
                      </a:endParaRPr>
                    </a:p>
                  </a:txBody>
                  <a:tcPr marL="0" marR="0" marB="0" marT="17208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1355"/>
                        </a:spcBef>
                      </a:pPr>
                      <a:r>
                        <a:rPr dirty="0" sz="1800">
                          <a:solidFill>
                            <a:srgbClr val="30632D"/>
                          </a:solidFill>
                          <a:latin typeface="Segoe UI"/>
                          <a:cs typeface="Segoe UI"/>
                        </a:rPr>
                        <a:t>8</a:t>
                      </a:r>
                      <a:endParaRPr sz="1800">
                        <a:latin typeface="Segoe UI"/>
                        <a:cs typeface="Segoe UI"/>
                      </a:endParaRPr>
                    </a:p>
                  </a:txBody>
                  <a:tcPr marL="0" marR="0" marB="0" marT="17208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35"/>
                        </a:spcBef>
                      </a:pPr>
                      <a:r>
                        <a:rPr dirty="0" sz="1800" spc="5">
                          <a:solidFill>
                            <a:srgbClr val="30632D"/>
                          </a:solidFill>
                          <a:latin typeface="Calibri"/>
                          <a:cs typeface="Calibri"/>
                        </a:rPr>
                        <a:t>30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169545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35" name="object 35"/>
          <p:cNvGrpSpPr/>
          <p:nvPr/>
        </p:nvGrpSpPr>
        <p:grpSpPr>
          <a:xfrm>
            <a:off x="15131668" y="3236214"/>
            <a:ext cx="2928620" cy="2928620"/>
            <a:chOff x="15131668" y="3236214"/>
            <a:chExt cx="2928620" cy="2928620"/>
          </a:xfrm>
        </p:grpSpPr>
        <p:sp>
          <p:nvSpPr>
            <p:cNvPr id="36" name="object 36"/>
            <p:cNvSpPr/>
            <p:nvPr/>
          </p:nvSpPr>
          <p:spPr>
            <a:xfrm>
              <a:off x="15131668" y="3236214"/>
              <a:ext cx="2928620" cy="2928620"/>
            </a:xfrm>
            <a:custGeom>
              <a:avLst/>
              <a:gdLst/>
              <a:ahLst/>
              <a:cxnLst/>
              <a:rect l="l" t="t" r="r" b="b"/>
              <a:pathLst>
                <a:path w="2928619" h="2928620">
                  <a:moveTo>
                    <a:pt x="1464182" y="0"/>
                  </a:moveTo>
                  <a:lnTo>
                    <a:pt x="1464182" y="614934"/>
                  </a:lnTo>
                  <a:lnTo>
                    <a:pt x="1512797" y="616324"/>
                  </a:lnTo>
                  <a:lnTo>
                    <a:pt x="1561033" y="620469"/>
                  </a:lnTo>
                  <a:lnTo>
                    <a:pt x="1608781" y="627326"/>
                  </a:lnTo>
                  <a:lnTo>
                    <a:pt x="1655932" y="636854"/>
                  </a:lnTo>
                  <a:lnTo>
                    <a:pt x="1702379" y="649010"/>
                  </a:lnTo>
                  <a:lnTo>
                    <a:pt x="1748013" y="663754"/>
                  </a:lnTo>
                  <a:lnTo>
                    <a:pt x="1792724" y="681044"/>
                  </a:lnTo>
                  <a:lnTo>
                    <a:pt x="1836406" y="700838"/>
                  </a:lnTo>
                  <a:lnTo>
                    <a:pt x="1878948" y="723094"/>
                  </a:lnTo>
                  <a:lnTo>
                    <a:pt x="1920243" y="747772"/>
                  </a:lnTo>
                  <a:lnTo>
                    <a:pt x="1960181" y="774829"/>
                  </a:lnTo>
                  <a:lnTo>
                    <a:pt x="1998655" y="804223"/>
                  </a:lnTo>
                  <a:lnTo>
                    <a:pt x="2035555" y="835913"/>
                  </a:lnTo>
                  <a:lnTo>
                    <a:pt x="2070300" y="869334"/>
                  </a:lnTo>
                  <a:lnTo>
                    <a:pt x="2102746" y="904234"/>
                  </a:lnTo>
                  <a:lnTo>
                    <a:pt x="2132889" y="940512"/>
                  </a:lnTo>
                  <a:lnTo>
                    <a:pt x="2160723" y="978065"/>
                  </a:lnTo>
                  <a:lnTo>
                    <a:pt x="2186243" y="1016794"/>
                  </a:lnTo>
                  <a:lnTo>
                    <a:pt x="2209446" y="1056597"/>
                  </a:lnTo>
                  <a:lnTo>
                    <a:pt x="2230325" y="1097372"/>
                  </a:lnTo>
                  <a:lnTo>
                    <a:pt x="2248877" y="1139018"/>
                  </a:lnTo>
                  <a:lnTo>
                    <a:pt x="2265097" y="1181434"/>
                  </a:lnTo>
                  <a:lnTo>
                    <a:pt x="2278979" y="1224518"/>
                  </a:lnTo>
                  <a:lnTo>
                    <a:pt x="2290520" y="1268170"/>
                  </a:lnTo>
                  <a:lnTo>
                    <a:pt x="2299714" y="1312287"/>
                  </a:lnTo>
                  <a:lnTo>
                    <a:pt x="2306556" y="1356770"/>
                  </a:lnTo>
                  <a:lnTo>
                    <a:pt x="2311042" y="1401515"/>
                  </a:lnTo>
                  <a:lnTo>
                    <a:pt x="2313167" y="1446423"/>
                  </a:lnTo>
                  <a:lnTo>
                    <a:pt x="2312926" y="1491392"/>
                  </a:lnTo>
                  <a:lnTo>
                    <a:pt x="2310314" y="1536320"/>
                  </a:lnTo>
                  <a:lnTo>
                    <a:pt x="2305327" y="1581106"/>
                  </a:lnTo>
                  <a:lnTo>
                    <a:pt x="2297960" y="1625649"/>
                  </a:lnTo>
                  <a:lnTo>
                    <a:pt x="2288207" y="1669848"/>
                  </a:lnTo>
                  <a:lnTo>
                    <a:pt x="2276065" y="1713601"/>
                  </a:lnTo>
                  <a:lnTo>
                    <a:pt x="2261529" y="1756808"/>
                  </a:lnTo>
                  <a:lnTo>
                    <a:pt x="2244593" y="1799366"/>
                  </a:lnTo>
                  <a:lnTo>
                    <a:pt x="2225253" y="1841174"/>
                  </a:lnTo>
                  <a:lnTo>
                    <a:pt x="2203504" y="1882132"/>
                  </a:lnTo>
                  <a:lnTo>
                    <a:pt x="2179342" y="1922137"/>
                  </a:lnTo>
                  <a:lnTo>
                    <a:pt x="2152761" y="1961090"/>
                  </a:lnTo>
                  <a:lnTo>
                    <a:pt x="2123757" y="1998887"/>
                  </a:lnTo>
                  <a:lnTo>
                    <a:pt x="2092325" y="2035428"/>
                  </a:lnTo>
                  <a:lnTo>
                    <a:pt x="2058904" y="2070173"/>
                  </a:lnTo>
                  <a:lnTo>
                    <a:pt x="2024004" y="2102620"/>
                  </a:lnTo>
                  <a:lnTo>
                    <a:pt x="1987726" y="2132762"/>
                  </a:lnTo>
                  <a:lnTo>
                    <a:pt x="1950172" y="2160596"/>
                  </a:lnTo>
                  <a:lnTo>
                    <a:pt x="1911443" y="2186117"/>
                  </a:lnTo>
                  <a:lnTo>
                    <a:pt x="1871640" y="2209320"/>
                  </a:lnTo>
                  <a:lnTo>
                    <a:pt x="1830865" y="2230200"/>
                  </a:lnTo>
                  <a:lnTo>
                    <a:pt x="1789218" y="2248753"/>
                  </a:lnTo>
                  <a:lnTo>
                    <a:pt x="1746801" y="2264974"/>
                  </a:lnTo>
                  <a:lnTo>
                    <a:pt x="1703715" y="2278858"/>
                  </a:lnTo>
                  <a:lnTo>
                    <a:pt x="1660061" y="2290400"/>
                  </a:lnTo>
                  <a:lnTo>
                    <a:pt x="1615942" y="2299596"/>
                  </a:lnTo>
                  <a:lnTo>
                    <a:pt x="1571457" y="2306440"/>
                  </a:lnTo>
                  <a:lnTo>
                    <a:pt x="1526708" y="2310929"/>
                  </a:lnTo>
                  <a:lnTo>
                    <a:pt x="1481797" y="2313057"/>
                  </a:lnTo>
                  <a:lnTo>
                    <a:pt x="1436825" y="2312820"/>
                  </a:lnTo>
                  <a:lnTo>
                    <a:pt x="1391893" y="2310213"/>
                  </a:lnTo>
                  <a:lnTo>
                    <a:pt x="1347102" y="2305230"/>
                  </a:lnTo>
                  <a:lnTo>
                    <a:pt x="1302553" y="2297868"/>
                  </a:lnTo>
                  <a:lnTo>
                    <a:pt x="1258348" y="2288122"/>
                  </a:lnTo>
                  <a:lnTo>
                    <a:pt x="1214588" y="2275987"/>
                  </a:lnTo>
                  <a:lnTo>
                    <a:pt x="1171375" y="2261457"/>
                  </a:lnTo>
                  <a:lnTo>
                    <a:pt x="1128809" y="2244529"/>
                  </a:lnTo>
                  <a:lnTo>
                    <a:pt x="1086992" y="2225198"/>
                  </a:lnTo>
                  <a:lnTo>
                    <a:pt x="1046025" y="2203459"/>
                  </a:lnTo>
                  <a:lnTo>
                    <a:pt x="1006009" y="2179306"/>
                  </a:lnTo>
                  <a:lnTo>
                    <a:pt x="967046" y="2152736"/>
                  </a:lnTo>
                  <a:lnTo>
                    <a:pt x="929237" y="2123744"/>
                  </a:lnTo>
                  <a:lnTo>
                    <a:pt x="892682" y="2092325"/>
                  </a:lnTo>
                  <a:lnTo>
                    <a:pt x="857950" y="2058904"/>
                  </a:lnTo>
                  <a:lnTo>
                    <a:pt x="825514" y="2024004"/>
                  </a:lnTo>
                  <a:lnTo>
                    <a:pt x="795381" y="1987726"/>
                  </a:lnTo>
                  <a:lnTo>
                    <a:pt x="767554" y="1950172"/>
                  </a:lnTo>
                  <a:lnTo>
                    <a:pt x="742040" y="1911443"/>
                  </a:lnTo>
                  <a:lnTo>
                    <a:pt x="718842" y="1871640"/>
                  </a:lnTo>
                  <a:lnTo>
                    <a:pt x="697966" y="1830865"/>
                  </a:lnTo>
                  <a:lnTo>
                    <a:pt x="679416" y="1789218"/>
                  </a:lnTo>
                  <a:lnTo>
                    <a:pt x="663197" y="1746801"/>
                  </a:lnTo>
                  <a:lnTo>
                    <a:pt x="649315" y="1703715"/>
                  </a:lnTo>
                  <a:lnTo>
                    <a:pt x="637774" y="1660061"/>
                  </a:lnTo>
                  <a:lnTo>
                    <a:pt x="628579" y="1615942"/>
                  </a:lnTo>
                  <a:lnTo>
                    <a:pt x="621734" y="1571457"/>
                  </a:lnTo>
                  <a:lnTo>
                    <a:pt x="617245" y="1526708"/>
                  </a:lnTo>
                  <a:lnTo>
                    <a:pt x="615117" y="1481797"/>
                  </a:lnTo>
                  <a:lnTo>
                    <a:pt x="615355" y="1436825"/>
                  </a:lnTo>
                  <a:lnTo>
                    <a:pt x="617962" y="1391893"/>
                  </a:lnTo>
                  <a:lnTo>
                    <a:pt x="622945" y="1347102"/>
                  </a:lnTo>
                  <a:lnTo>
                    <a:pt x="630308" y="1302553"/>
                  </a:lnTo>
                  <a:lnTo>
                    <a:pt x="640056" y="1258348"/>
                  </a:lnTo>
                  <a:lnTo>
                    <a:pt x="652194" y="1214588"/>
                  </a:lnTo>
                  <a:lnTo>
                    <a:pt x="666726" y="1171375"/>
                  </a:lnTo>
                  <a:lnTo>
                    <a:pt x="683658" y="1128809"/>
                  </a:lnTo>
                  <a:lnTo>
                    <a:pt x="702994" y="1086992"/>
                  </a:lnTo>
                  <a:lnTo>
                    <a:pt x="724740" y="1046025"/>
                  </a:lnTo>
                  <a:lnTo>
                    <a:pt x="748900" y="1006009"/>
                  </a:lnTo>
                  <a:lnTo>
                    <a:pt x="775479" y="967046"/>
                  </a:lnTo>
                  <a:lnTo>
                    <a:pt x="804482" y="929237"/>
                  </a:lnTo>
                  <a:lnTo>
                    <a:pt x="835913" y="892683"/>
                  </a:lnTo>
                  <a:lnTo>
                    <a:pt x="381000" y="478917"/>
                  </a:lnTo>
                  <a:lnTo>
                    <a:pt x="348255" y="516166"/>
                  </a:lnTo>
                  <a:lnTo>
                    <a:pt x="316879" y="554391"/>
                  </a:lnTo>
                  <a:lnTo>
                    <a:pt x="286888" y="593552"/>
                  </a:lnTo>
                  <a:lnTo>
                    <a:pt x="258295" y="633611"/>
                  </a:lnTo>
                  <a:lnTo>
                    <a:pt x="231117" y="674530"/>
                  </a:lnTo>
                  <a:lnTo>
                    <a:pt x="205367" y="716268"/>
                  </a:lnTo>
                  <a:lnTo>
                    <a:pt x="181062" y="758788"/>
                  </a:lnTo>
                  <a:lnTo>
                    <a:pt x="158216" y="802051"/>
                  </a:lnTo>
                  <a:lnTo>
                    <a:pt x="136844" y="846018"/>
                  </a:lnTo>
                  <a:lnTo>
                    <a:pt x="116962" y="890651"/>
                  </a:lnTo>
                  <a:lnTo>
                    <a:pt x="98583" y="935910"/>
                  </a:lnTo>
                  <a:lnTo>
                    <a:pt x="81724" y="981757"/>
                  </a:lnTo>
                  <a:lnTo>
                    <a:pt x="66399" y="1028154"/>
                  </a:lnTo>
                  <a:lnTo>
                    <a:pt x="52624" y="1075061"/>
                  </a:lnTo>
                  <a:lnTo>
                    <a:pt x="40413" y="1122441"/>
                  </a:lnTo>
                  <a:lnTo>
                    <a:pt x="29781" y="1170253"/>
                  </a:lnTo>
                  <a:lnTo>
                    <a:pt x="20744" y="1218460"/>
                  </a:lnTo>
                  <a:lnTo>
                    <a:pt x="13316" y="1267022"/>
                  </a:lnTo>
                  <a:lnTo>
                    <a:pt x="7513" y="1315902"/>
                  </a:lnTo>
                  <a:lnTo>
                    <a:pt x="3349" y="1365060"/>
                  </a:lnTo>
                  <a:lnTo>
                    <a:pt x="839" y="1414457"/>
                  </a:lnTo>
                  <a:lnTo>
                    <a:pt x="0" y="1464055"/>
                  </a:lnTo>
                  <a:lnTo>
                    <a:pt x="782" y="1512384"/>
                  </a:lnTo>
                  <a:lnTo>
                    <a:pt x="3114" y="1560322"/>
                  </a:lnTo>
                  <a:lnTo>
                    <a:pt x="6971" y="1607844"/>
                  </a:lnTo>
                  <a:lnTo>
                    <a:pt x="12329" y="1654926"/>
                  </a:lnTo>
                  <a:lnTo>
                    <a:pt x="19164" y="1701545"/>
                  </a:lnTo>
                  <a:lnTo>
                    <a:pt x="27452" y="1747675"/>
                  </a:lnTo>
                  <a:lnTo>
                    <a:pt x="37168" y="1793294"/>
                  </a:lnTo>
                  <a:lnTo>
                    <a:pt x="48289" y="1838376"/>
                  </a:lnTo>
                  <a:lnTo>
                    <a:pt x="60790" y="1882899"/>
                  </a:lnTo>
                  <a:lnTo>
                    <a:pt x="74648" y="1926836"/>
                  </a:lnTo>
                  <a:lnTo>
                    <a:pt x="89838" y="1970166"/>
                  </a:lnTo>
                  <a:lnTo>
                    <a:pt x="106336" y="2012862"/>
                  </a:lnTo>
                  <a:lnTo>
                    <a:pt x="124117" y="2054902"/>
                  </a:lnTo>
                  <a:lnTo>
                    <a:pt x="143159" y="2096261"/>
                  </a:lnTo>
                  <a:lnTo>
                    <a:pt x="163436" y="2136916"/>
                  </a:lnTo>
                  <a:lnTo>
                    <a:pt x="184925" y="2176841"/>
                  </a:lnTo>
                  <a:lnTo>
                    <a:pt x="207601" y="2216012"/>
                  </a:lnTo>
                  <a:lnTo>
                    <a:pt x="231440" y="2254407"/>
                  </a:lnTo>
                  <a:lnTo>
                    <a:pt x="256419" y="2292000"/>
                  </a:lnTo>
                  <a:lnTo>
                    <a:pt x="282513" y="2328767"/>
                  </a:lnTo>
                  <a:lnTo>
                    <a:pt x="309697" y="2364685"/>
                  </a:lnTo>
                  <a:lnTo>
                    <a:pt x="337949" y="2399728"/>
                  </a:lnTo>
                  <a:lnTo>
                    <a:pt x="367243" y="2433874"/>
                  </a:lnTo>
                  <a:lnTo>
                    <a:pt x="397555" y="2467098"/>
                  </a:lnTo>
                  <a:lnTo>
                    <a:pt x="428863" y="2499375"/>
                  </a:lnTo>
                  <a:lnTo>
                    <a:pt x="461140" y="2530683"/>
                  </a:lnTo>
                  <a:lnTo>
                    <a:pt x="494364" y="2560995"/>
                  </a:lnTo>
                  <a:lnTo>
                    <a:pt x="528510" y="2590289"/>
                  </a:lnTo>
                  <a:lnTo>
                    <a:pt x="563553" y="2618541"/>
                  </a:lnTo>
                  <a:lnTo>
                    <a:pt x="599471" y="2645725"/>
                  </a:lnTo>
                  <a:lnTo>
                    <a:pt x="636238" y="2671819"/>
                  </a:lnTo>
                  <a:lnTo>
                    <a:pt x="673831" y="2696798"/>
                  </a:lnTo>
                  <a:lnTo>
                    <a:pt x="712226" y="2720637"/>
                  </a:lnTo>
                  <a:lnTo>
                    <a:pt x="751397" y="2743313"/>
                  </a:lnTo>
                  <a:lnTo>
                    <a:pt x="791322" y="2764802"/>
                  </a:lnTo>
                  <a:lnTo>
                    <a:pt x="831977" y="2785079"/>
                  </a:lnTo>
                  <a:lnTo>
                    <a:pt x="873336" y="2804121"/>
                  </a:lnTo>
                  <a:lnTo>
                    <a:pt x="915376" y="2821902"/>
                  </a:lnTo>
                  <a:lnTo>
                    <a:pt x="958072" y="2838400"/>
                  </a:lnTo>
                  <a:lnTo>
                    <a:pt x="1001402" y="2853590"/>
                  </a:lnTo>
                  <a:lnTo>
                    <a:pt x="1045339" y="2867448"/>
                  </a:lnTo>
                  <a:lnTo>
                    <a:pt x="1089862" y="2879949"/>
                  </a:lnTo>
                  <a:lnTo>
                    <a:pt x="1134944" y="2891070"/>
                  </a:lnTo>
                  <a:lnTo>
                    <a:pt x="1180563" y="2900786"/>
                  </a:lnTo>
                  <a:lnTo>
                    <a:pt x="1226693" y="2909074"/>
                  </a:lnTo>
                  <a:lnTo>
                    <a:pt x="1273312" y="2915909"/>
                  </a:lnTo>
                  <a:lnTo>
                    <a:pt x="1320394" y="2921267"/>
                  </a:lnTo>
                  <a:lnTo>
                    <a:pt x="1367916" y="2925124"/>
                  </a:lnTo>
                  <a:lnTo>
                    <a:pt x="1415854" y="2927456"/>
                  </a:lnTo>
                  <a:lnTo>
                    <a:pt x="1464182" y="2928239"/>
                  </a:lnTo>
                  <a:lnTo>
                    <a:pt x="1512511" y="2927456"/>
                  </a:lnTo>
                  <a:lnTo>
                    <a:pt x="1560448" y="2925124"/>
                  </a:lnTo>
                  <a:lnTo>
                    <a:pt x="1607969" y="2921267"/>
                  </a:lnTo>
                  <a:lnTo>
                    <a:pt x="1655051" y="2915909"/>
                  </a:lnTo>
                  <a:lnTo>
                    <a:pt x="1701668" y="2909074"/>
                  </a:lnTo>
                  <a:lnTo>
                    <a:pt x="1747797" y="2900786"/>
                  </a:lnTo>
                  <a:lnTo>
                    <a:pt x="1793414" y="2891070"/>
                  </a:lnTo>
                  <a:lnTo>
                    <a:pt x="1838495" y="2879949"/>
                  </a:lnTo>
                  <a:lnTo>
                    <a:pt x="1883015" y="2867448"/>
                  </a:lnTo>
                  <a:lnTo>
                    <a:pt x="1926950" y="2853590"/>
                  </a:lnTo>
                  <a:lnTo>
                    <a:pt x="1970277" y="2838400"/>
                  </a:lnTo>
                  <a:lnTo>
                    <a:pt x="2012971" y="2821902"/>
                  </a:lnTo>
                  <a:lnTo>
                    <a:pt x="2055008" y="2804121"/>
                  </a:lnTo>
                  <a:lnTo>
                    <a:pt x="2096364" y="2785079"/>
                  </a:lnTo>
                  <a:lnTo>
                    <a:pt x="2137015" y="2764802"/>
                  </a:lnTo>
                  <a:lnTo>
                    <a:pt x="2176937" y="2743313"/>
                  </a:lnTo>
                  <a:lnTo>
                    <a:pt x="2216105" y="2720637"/>
                  </a:lnTo>
                  <a:lnTo>
                    <a:pt x="2254496" y="2696798"/>
                  </a:lnTo>
                  <a:lnTo>
                    <a:pt x="2292086" y="2671819"/>
                  </a:lnTo>
                  <a:lnTo>
                    <a:pt x="2328849" y="2645725"/>
                  </a:lnTo>
                  <a:lnTo>
                    <a:pt x="2364763" y="2618541"/>
                  </a:lnTo>
                  <a:lnTo>
                    <a:pt x="2399803" y="2590289"/>
                  </a:lnTo>
                  <a:lnTo>
                    <a:pt x="2433945" y="2560995"/>
                  </a:lnTo>
                  <a:lnTo>
                    <a:pt x="2467165" y="2530683"/>
                  </a:lnTo>
                  <a:lnTo>
                    <a:pt x="2499439" y="2499375"/>
                  </a:lnTo>
                  <a:lnTo>
                    <a:pt x="2530742" y="2467098"/>
                  </a:lnTo>
                  <a:lnTo>
                    <a:pt x="2561051" y="2433874"/>
                  </a:lnTo>
                  <a:lnTo>
                    <a:pt x="2590342" y="2399728"/>
                  </a:lnTo>
                  <a:lnTo>
                    <a:pt x="2618589" y="2364685"/>
                  </a:lnTo>
                  <a:lnTo>
                    <a:pt x="2645770" y="2328767"/>
                  </a:lnTo>
                  <a:lnTo>
                    <a:pt x="2671860" y="2292000"/>
                  </a:lnTo>
                  <a:lnTo>
                    <a:pt x="2696835" y="2254407"/>
                  </a:lnTo>
                  <a:lnTo>
                    <a:pt x="2720671" y="2216012"/>
                  </a:lnTo>
                  <a:lnTo>
                    <a:pt x="2743344" y="2176841"/>
                  </a:lnTo>
                  <a:lnTo>
                    <a:pt x="2764830" y="2136916"/>
                  </a:lnTo>
                  <a:lnTo>
                    <a:pt x="2785104" y="2096261"/>
                  </a:lnTo>
                  <a:lnTo>
                    <a:pt x="2804142" y="2054902"/>
                  </a:lnTo>
                  <a:lnTo>
                    <a:pt x="2821921" y="2012862"/>
                  </a:lnTo>
                  <a:lnTo>
                    <a:pt x="2838416" y="1970166"/>
                  </a:lnTo>
                  <a:lnTo>
                    <a:pt x="2853603" y="1926836"/>
                  </a:lnTo>
                  <a:lnTo>
                    <a:pt x="2867458" y="1882899"/>
                  </a:lnTo>
                  <a:lnTo>
                    <a:pt x="2879958" y="1838376"/>
                  </a:lnTo>
                  <a:lnTo>
                    <a:pt x="2891076" y="1793294"/>
                  </a:lnTo>
                  <a:lnTo>
                    <a:pt x="2900791" y="1747675"/>
                  </a:lnTo>
                  <a:lnTo>
                    <a:pt x="2909077" y="1701545"/>
                  </a:lnTo>
                  <a:lnTo>
                    <a:pt x="2915911" y="1654926"/>
                  </a:lnTo>
                  <a:lnTo>
                    <a:pt x="2921268" y="1607844"/>
                  </a:lnTo>
                  <a:lnTo>
                    <a:pt x="2925125" y="1560322"/>
                  </a:lnTo>
                  <a:lnTo>
                    <a:pt x="2927456" y="1512384"/>
                  </a:lnTo>
                  <a:lnTo>
                    <a:pt x="2928238" y="1464055"/>
                  </a:lnTo>
                  <a:lnTo>
                    <a:pt x="2927456" y="1415727"/>
                  </a:lnTo>
                  <a:lnTo>
                    <a:pt x="2925125" y="1367790"/>
                  </a:lnTo>
                  <a:lnTo>
                    <a:pt x="2921268" y="1320269"/>
                  </a:lnTo>
                  <a:lnTo>
                    <a:pt x="2915911" y="1273187"/>
                  </a:lnTo>
                  <a:lnTo>
                    <a:pt x="2909077" y="1226570"/>
                  </a:lnTo>
                  <a:lnTo>
                    <a:pt x="2900791" y="1180441"/>
                  </a:lnTo>
                  <a:lnTo>
                    <a:pt x="2891076" y="1134824"/>
                  </a:lnTo>
                  <a:lnTo>
                    <a:pt x="2879958" y="1089743"/>
                  </a:lnTo>
                  <a:lnTo>
                    <a:pt x="2867458" y="1045223"/>
                  </a:lnTo>
                  <a:lnTo>
                    <a:pt x="2853603" y="1001288"/>
                  </a:lnTo>
                  <a:lnTo>
                    <a:pt x="2838416" y="957961"/>
                  </a:lnTo>
                  <a:lnTo>
                    <a:pt x="2821921" y="915267"/>
                  </a:lnTo>
                  <a:lnTo>
                    <a:pt x="2804142" y="873230"/>
                  </a:lnTo>
                  <a:lnTo>
                    <a:pt x="2785104" y="831874"/>
                  </a:lnTo>
                  <a:lnTo>
                    <a:pt x="2764830" y="791223"/>
                  </a:lnTo>
                  <a:lnTo>
                    <a:pt x="2743344" y="751301"/>
                  </a:lnTo>
                  <a:lnTo>
                    <a:pt x="2720671" y="712133"/>
                  </a:lnTo>
                  <a:lnTo>
                    <a:pt x="2696835" y="673742"/>
                  </a:lnTo>
                  <a:lnTo>
                    <a:pt x="2671860" y="636152"/>
                  </a:lnTo>
                  <a:lnTo>
                    <a:pt x="2645770" y="599389"/>
                  </a:lnTo>
                  <a:lnTo>
                    <a:pt x="2618589" y="563475"/>
                  </a:lnTo>
                  <a:lnTo>
                    <a:pt x="2590342" y="528435"/>
                  </a:lnTo>
                  <a:lnTo>
                    <a:pt x="2561051" y="494293"/>
                  </a:lnTo>
                  <a:lnTo>
                    <a:pt x="2530742" y="461073"/>
                  </a:lnTo>
                  <a:lnTo>
                    <a:pt x="2499439" y="428799"/>
                  </a:lnTo>
                  <a:lnTo>
                    <a:pt x="2467165" y="397496"/>
                  </a:lnTo>
                  <a:lnTo>
                    <a:pt x="2433945" y="367187"/>
                  </a:lnTo>
                  <a:lnTo>
                    <a:pt x="2399803" y="337896"/>
                  </a:lnTo>
                  <a:lnTo>
                    <a:pt x="2364763" y="309649"/>
                  </a:lnTo>
                  <a:lnTo>
                    <a:pt x="2328849" y="282468"/>
                  </a:lnTo>
                  <a:lnTo>
                    <a:pt x="2292086" y="256378"/>
                  </a:lnTo>
                  <a:lnTo>
                    <a:pt x="2254496" y="231403"/>
                  </a:lnTo>
                  <a:lnTo>
                    <a:pt x="2216105" y="207567"/>
                  </a:lnTo>
                  <a:lnTo>
                    <a:pt x="2176937" y="184894"/>
                  </a:lnTo>
                  <a:lnTo>
                    <a:pt x="2137015" y="163408"/>
                  </a:lnTo>
                  <a:lnTo>
                    <a:pt x="2096364" y="143134"/>
                  </a:lnTo>
                  <a:lnTo>
                    <a:pt x="2055008" y="124096"/>
                  </a:lnTo>
                  <a:lnTo>
                    <a:pt x="2012971" y="106317"/>
                  </a:lnTo>
                  <a:lnTo>
                    <a:pt x="1970277" y="89822"/>
                  </a:lnTo>
                  <a:lnTo>
                    <a:pt x="1926950" y="74635"/>
                  </a:lnTo>
                  <a:lnTo>
                    <a:pt x="1883015" y="60780"/>
                  </a:lnTo>
                  <a:lnTo>
                    <a:pt x="1838495" y="48280"/>
                  </a:lnTo>
                  <a:lnTo>
                    <a:pt x="1793414" y="37162"/>
                  </a:lnTo>
                  <a:lnTo>
                    <a:pt x="1747797" y="27447"/>
                  </a:lnTo>
                  <a:lnTo>
                    <a:pt x="1701668" y="19161"/>
                  </a:lnTo>
                  <a:lnTo>
                    <a:pt x="1655051" y="12327"/>
                  </a:lnTo>
                  <a:lnTo>
                    <a:pt x="1607969" y="6970"/>
                  </a:lnTo>
                  <a:lnTo>
                    <a:pt x="1560448" y="3113"/>
                  </a:lnTo>
                  <a:lnTo>
                    <a:pt x="1512511" y="782"/>
                  </a:lnTo>
                  <a:lnTo>
                    <a:pt x="1464182" y="0"/>
                  </a:lnTo>
                  <a:close/>
                </a:path>
              </a:pathLst>
            </a:custGeom>
            <a:solidFill>
              <a:srgbClr val="30632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7" name="object 37"/>
            <p:cNvSpPr/>
            <p:nvPr/>
          </p:nvSpPr>
          <p:spPr>
            <a:xfrm>
              <a:off x="15512668" y="3236214"/>
              <a:ext cx="1083310" cy="892810"/>
            </a:xfrm>
            <a:custGeom>
              <a:avLst/>
              <a:gdLst/>
              <a:ahLst/>
              <a:cxnLst/>
              <a:rect l="l" t="t" r="r" b="b"/>
              <a:pathLst>
                <a:path w="1083309" h="892810">
                  <a:moveTo>
                    <a:pt x="1083182" y="0"/>
                  </a:moveTo>
                  <a:lnTo>
                    <a:pt x="1033796" y="831"/>
                  </a:lnTo>
                  <a:lnTo>
                    <a:pt x="984629" y="3316"/>
                  </a:lnTo>
                  <a:lnTo>
                    <a:pt x="935720" y="7437"/>
                  </a:lnTo>
                  <a:lnTo>
                    <a:pt x="887105" y="13177"/>
                  </a:lnTo>
                  <a:lnTo>
                    <a:pt x="838821" y="20522"/>
                  </a:lnTo>
                  <a:lnTo>
                    <a:pt x="790906" y="29453"/>
                  </a:lnTo>
                  <a:lnTo>
                    <a:pt x="743397" y="39955"/>
                  </a:lnTo>
                  <a:lnTo>
                    <a:pt x="696332" y="52012"/>
                  </a:lnTo>
                  <a:lnTo>
                    <a:pt x="649746" y="65607"/>
                  </a:lnTo>
                  <a:lnTo>
                    <a:pt x="603677" y="80723"/>
                  </a:lnTo>
                  <a:lnTo>
                    <a:pt x="558163" y="97344"/>
                  </a:lnTo>
                  <a:lnTo>
                    <a:pt x="513241" y="115454"/>
                  </a:lnTo>
                  <a:lnTo>
                    <a:pt x="468947" y="135037"/>
                  </a:lnTo>
                  <a:lnTo>
                    <a:pt x="425320" y="156076"/>
                  </a:lnTo>
                  <a:lnTo>
                    <a:pt x="382395" y="178554"/>
                  </a:lnTo>
                  <a:lnTo>
                    <a:pt x="340211" y="202456"/>
                  </a:lnTo>
                  <a:lnTo>
                    <a:pt x="298805" y="227765"/>
                  </a:lnTo>
                  <a:lnTo>
                    <a:pt x="258213" y="254464"/>
                  </a:lnTo>
                  <a:lnTo>
                    <a:pt x="218472" y="282537"/>
                  </a:lnTo>
                  <a:lnTo>
                    <a:pt x="179621" y="311968"/>
                  </a:lnTo>
                  <a:lnTo>
                    <a:pt x="141696" y="342741"/>
                  </a:lnTo>
                  <a:lnTo>
                    <a:pt x="104734" y="374838"/>
                  </a:lnTo>
                  <a:lnTo>
                    <a:pt x="68773" y="408244"/>
                  </a:lnTo>
                  <a:lnTo>
                    <a:pt x="33849" y="442942"/>
                  </a:lnTo>
                  <a:lnTo>
                    <a:pt x="0" y="478917"/>
                  </a:lnTo>
                  <a:lnTo>
                    <a:pt x="454913" y="892683"/>
                  </a:lnTo>
                  <a:lnTo>
                    <a:pt x="490402" y="855946"/>
                  </a:lnTo>
                  <a:lnTo>
                    <a:pt x="527824" y="821593"/>
                  </a:lnTo>
                  <a:lnTo>
                    <a:pt x="567059" y="789677"/>
                  </a:lnTo>
                  <a:lnTo>
                    <a:pt x="607982" y="760252"/>
                  </a:lnTo>
                  <a:lnTo>
                    <a:pt x="650472" y="733373"/>
                  </a:lnTo>
                  <a:lnTo>
                    <a:pt x="694407" y="709093"/>
                  </a:lnTo>
                  <a:lnTo>
                    <a:pt x="739663" y="687466"/>
                  </a:lnTo>
                  <a:lnTo>
                    <a:pt x="786119" y="668548"/>
                  </a:lnTo>
                  <a:lnTo>
                    <a:pt x="833652" y="652391"/>
                  </a:lnTo>
                  <a:lnTo>
                    <a:pt x="882139" y="639051"/>
                  </a:lnTo>
                  <a:lnTo>
                    <a:pt x="931458" y="628581"/>
                  </a:lnTo>
                  <a:lnTo>
                    <a:pt x="981487" y="621035"/>
                  </a:lnTo>
                  <a:lnTo>
                    <a:pt x="1032102" y="616468"/>
                  </a:lnTo>
                  <a:lnTo>
                    <a:pt x="1083182" y="614934"/>
                  </a:lnTo>
                  <a:lnTo>
                    <a:pt x="1083182" y="0"/>
                  </a:lnTo>
                  <a:close/>
                </a:path>
              </a:pathLst>
            </a:custGeom>
            <a:solidFill>
              <a:srgbClr val="85AF37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8" name="object 38"/>
          <p:cNvSpPr txBox="1"/>
          <p:nvPr/>
        </p:nvSpPr>
        <p:spPr>
          <a:xfrm>
            <a:off x="16833214" y="5612765"/>
            <a:ext cx="46291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5">
                <a:solidFill>
                  <a:srgbClr val="FFFFFF"/>
                </a:solidFill>
                <a:latin typeface="Segoe UI"/>
                <a:cs typeface="Segoe UI"/>
              </a:rPr>
              <a:t>72%</a:t>
            </a:r>
            <a:endParaRPr sz="1800">
              <a:latin typeface="Segoe UI"/>
              <a:cs typeface="Segoe U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5872206" y="3496309"/>
            <a:ext cx="92075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FFFFFF"/>
                </a:solidFill>
                <a:latin typeface="Segoe UI"/>
                <a:cs typeface="Segoe UI"/>
              </a:rPr>
              <a:t>11%</a:t>
            </a:r>
            <a:r>
              <a:rPr dirty="0" sz="1800" spc="185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dirty="0" baseline="24691" sz="2700" spc="15">
                <a:solidFill>
                  <a:srgbClr val="FFFFFF"/>
                </a:solidFill>
                <a:latin typeface="Segoe UI"/>
                <a:cs typeface="Segoe UI"/>
              </a:rPr>
              <a:t>0%</a:t>
            </a:r>
            <a:endParaRPr baseline="24691" sz="2700">
              <a:latin typeface="Segoe UI"/>
              <a:cs typeface="Segoe UI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12199619" y="4069080"/>
            <a:ext cx="119380" cy="116839"/>
          </a:xfrm>
          <a:custGeom>
            <a:avLst/>
            <a:gdLst/>
            <a:ahLst/>
            <a:cxnLst/>
            <a:rect l="l" t="t" r="r" b="b"/>
            <a:pathLst>
              <a:path w="119379" h="116839">
                <a:moveTo>
                  <a:pt x="119379" y="0"/>
                </a:moveTo>
                <a:lnTo>
                  <a:pt x="0" y="0"/>
                </a:lnTo>
                <a:lnTo>
                  <a:pt x="0" y="116839"/>
                </a:lnTo>
                <a:lnTo>
                  <a:pt x="119379" y="116839"/>
                </a:lnTo>
                <a:lnTo>
                  <a:pt x="119379" y="0"/>
                </a:lnTo>
                <a:close/>
              </a:path>
            </a:pathLst>
          </a:custGeom>
          <a:solidFill>
            <a:srgbClr val="30632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 txBox="1"/>
          <p:nvPr/>
        </p:nvSpPr>
        <p:spPr>
          <a:xfrm>
            <a:off x="12361926" y="3962019"/>
            <a:ext cx="2398395" cy="1633220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 marR="214629">
              <a:lnSpc>
                <a:spcPct val="103699"/>
              </a:lnSpc>
              <a:spcBef>
                <a:spcPts val="25"/>
              </a:spcBef>
            </a:pPr>
            <a:r>
              <a:rPr dirty="0" sz="1700" spc="-5">
                <a:solidFill>
                  <a:srgbClr val="585858"/>
                </a:solidFill>
                <a:latin typeface="Calibri Light"/>
                <a:cs typeface="Calibri Light"/>
              </a:rPr>
              <a:t>Tratamento cirúrgico </a:t>
            </a:r>
            <a:r>
              <a:rPr dirty="0" sz="1700">
                <a:solidFill>
                  <a:srgbClr val="585858"/>
                </a:solidFill>
                <a:latin typeface="Calibri Light"/>
                <a:cs typeface="Calibri Light"/>
              </a:rPr>
              <a:t>e </a:t>
            </a:r>
            <a:r>
              <a:rPr dirty="0" sz="1700" spc="5">
                <a:solidFill>
                  <a:srgbClr val="585858"/>
                </a:solidFill>
                <a:latin typeface="Calibri Light"/>
                <a:cs typeface="Calibri Light"/>
              </a:rPr>
              <a:t> </a:t>
            </a:r>
            <a:r>
              <a:rPr dirty="0" sz="1700" spc="-5">
                <a:solidFill>
                  <a:srgbClr val="585858"/>
                </a:solidFill>
                <a:latin typeface="Calibri Light"/>
                <a:cs typeface="Calibri Light"/>
              </a:rPr>
              <a:t>locorregional </a:t>
            </a:r>
            <a:r>
              <a:rPr dirty="0" sz="1700">
                <a:solidFill>
                  <a:srgbClr val="585858"/>
                </a:solidFill>
                <a:latin typeface="Calibri Light"/>
                <a:cs typeface="Calibri Light"/>
              </a:rPr>
              <a:t> </a:t>
            </a:r>
            <a:r>
              <a:rPr dirty="0" sz="1700" spc="-5">
                <a:solidFill>
                  <a:srgbClr val="585858"/>
                </a:solidFill>
                <a:latin typeface="Calibri Light"/>
                <a:cs typeface="Calibri Light"/>
              </a:rPr>
              <a:t>Tratamento cirúrgico, </a:t>
            </a:r>
            <a:r>
              <a:rPr dirty="0" sz="1700">
                <a:solidFill>
                  <a:srgbClr val="585858"/>
                </a:solidFill>
                <a:latin typeface="Calibri Light"/>
                <a:cs typeface="Calibri Light"/>
              </a:rPr>
              <a:t> </a:t>
            </a:r>
            <a:r>
              <a:rPr dirty="0" sz="1700" spc="-5">
                <a:solidFill>
                  <a:srgbClr val="585858"/>
                </a:solidFill>
                <a:latin typeface="Calibri Light"/>
                <a:cs typeface="Calibri Light"/>
              </a:rPr>
              <a:t>locorregional</a:t>
            </a:r>
            <a:r>
              <a:rPr dirty="0" sz="1700" spc="-35">
                <a:solidFill>
                  <a:srgbClr val="585858"/>
                </a:solidFill>
                <a:latin typeface="Calibri Light"/>
                <a:cs typeface="Calibri Light"/>
              </a:rPr>
              <a:t> </a:t>
            </a:r>
            <a:r>
              <a:rPr dirty="0" sz="1700">
                <a:solidFill>
                  <a:srgbClr val="585858"/>
                </a:solidFill>
                <a:latin typeface="Calibri Light"/>
                <a:cs typeface="Calibri Light"/>
              </a:rPr>
              <a:t>e</a:t>
            </a:r>
            <a:r>
              <a:rPr dirty="0" sz="1700" spc="-40">
                <a:solidFill>
                  <a:srgbClr val="585858"/>
                </a:solidFill>
                <a:latin typeface="Calibri Light"/>
                <a:cs typeface="Calibri Light"/>
              </a:rPr>
              <a:t> </a:t>
            </a:r>
            <a:r>
              <a:rPr dirty="0" sz="1700">
                <a:solidFill>
                  <a:srgbClr val="585858"/>
                </a:solidFill>
                <a:latin typeface="Calibri Light"/>
                <a:cs typeface="Calibri Light"/>
              </a:rPr>
              <a:t>sistêmico</a:t>
            </a:r>
            <a:endParaRPr sz="170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150"/>
              </a:spcBef>
            </a:pPr>
            <a:r>
              <a:rPr dirty="0" sz="1700" spc="-5">
                <a:solidFill>
                  <a:srgbClr val="585858"/>
                </a:solidFill>
                <a:latin typeface="Calibri Light"/>
                <a:cs typeface="Calibri Light"/>
              </a:rPr>
              <a:t>Tratamento</a:t>
            </a:r>
            <a:r>
              <a:rPr dirty="0" sz="1700" spc="-35">
                <a:solidFill>
                  <a:srgbClr val="585858"/>
                </a:solidFill>
                <a:latin typeface="Calibri Light"/>
                <a:cs typeface="Calibri Light"/>
              </a:rPr>
              <a:t> </a:t>
            </a:r>
            <a:r>
              <a:rPr dirty="0" sz="1700" spc="-5">
                <a:solidFill>
                  <a:srgbClr val="585858"/>
                </a:solidFill>
                <a:latin typeface="Calibri Light"/>
                <a:cs typeface="Calibri Light"/>
              </a:rPr>
              <a:t>locorregional</a:t>
            </a:r>
            <a:r>
              <a:rPr dirty="0" sz="1700" spc="-20">
                <a:solidFill>
                  <a:srgbClr val="585858"/>
                </a:solidFill>
                <a:latin typeface="Calibri Light"/>
                <a:cs typeface="Calibri Light"/>
              </a:rPr>
              <a:t> </a:t>
            </a:r>
            <a:r>
              <a:rPr dirty="0" sz="1700">
                <a:solidFill>
                  <a:srgbClr val="585858"/>
                </a:solidFill>
                <a:latin typeface="Calibri Light"/>
                <a:cs typeface="Calibri Light"/>
              </a:rPr>
              <a:t>e</a:t>
            </a:r>
            <a:endParaRPr sz="1700"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dirty="0" sz="1700" spc="-5">
                <a:solidFill>
                  <a:srgbClr val="585858"/>
                </a:solidFill>
                <a:latin typeface="Calibri Light"/>
                <a:cs typeface="Calibri Light"/>
              </a:rPr>
              <a:t>transplante</a:t>
            </a:r>
            <a:r>
              <a:rPr dirty="0" sz="1700" spc="-20">
                <a:solidFill>
                  <a:srgbClr val="585858"/>
                </a:solidFill>
                <a:latin typeface="Calibri Light"/>
                <a:cs typeface="Calibri Light"/>
              </a:rPr>
              <a:t> </a:t>
            </a:r>
            <a:r>
              <a:rPr dirty="0" sz="1700" spc="-5">
                <a:solidFill>
                  <a:srgbClr val="585858"/>
                </a:solidFill>
                <a:latin typeface="Calibri Light"/>
                <a:cs typeface="Calibri Light"/>
              </a:rPr>
              <a:t>hepático</a:t>
            </a:r>
            <a:endParaRPr sz="1700">
              <a:latin typeface="Calibri Light"/>
              <a:cs typeface="Calibri Light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12199619" y="4610100"/>
            <a:ext cx="119380" cy="119380"/>
          </a:xfrm>
          <a:custGeom>
            <a:avLst/>
            <a:gdLst/>
            <a:ahLst/>
            <a:cxnLst/>
            <a:rect l="l" t="t" r="r" b="b"/>
            <a:pathLst>
              <a:path w="119379" h="119379">
                <a:moveTo>
                  <a:pt x="119379" y="0"/>
                </a:moveTo>
                <a:lnTo>
                  <a:pt x="0" y="0"/>
                </a:lnTo>
                <a:lnTo>
                  <a:pt x="0" y="119379"/>
                </a:lnTo>
                <a:lnTo>
                  <a:pt x="119379" y="119379"/>
                </a:lnTo>
                <a:lnTo>
                  <a:pt x="119379" y="0"/>
                </a:lnTo>
                <a:close/>
              </a:path>
            </a:pathLst>
          </a:custGeom>
          <a:solidFill>
            <a:srgbClr val="85AF3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12199619" y="5153660"/>
            <a:ext cx="119380" cy="116839"/>
          </a:xfrm>
          <a:custGeom>
            <a:avLst/>
            <a:gdLst/>
            <a:ahLst/>
            <a:cxnLst/>
            <a:rect l="l" t="t" r="r" b="b"/>
            <a:pathLst>
              <a:path w="119379" h="116839">
                <a:moveTo>
                  <a:pt x="119379" y="0"/>
                </a:moveTo>
                <a:lnTo>
                  <a:pt x="0" y="0"/>
                </a:lnTo>
                <a:lnTo>
                  <a:pt x="0" y="116839"/>
                </a:lnTo>
                <a:lnTo>
                  <a:pt x="119379" y="116839"/>
                </a:lnTo>
                <a:lnTo>
                  <a:pt x="119379" y="0"/>
                </a:lnTo>
                <a:close/>
              </a:path>
            </a:pathLst>
          </a:custGeom>
          <a:solidFill>
            <a:srgbClr val="CCD300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amanda neves Neves Campos</dc:creator>
  <dc:title>PowerPoint Presentation</dc:title>
  <dcterms:created xsi:type="dcterms:W3CDTF">2023-01-24T12:53:15Z</dcterms:created>
  <dcterms:modified xsi:type="dcterms:W3CDTF">2023-01-24T12:53:15Z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2023-01-17T00:00:00Z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2023-01-24T00:00:00Z</vt:filetime>
  </property>
</Properties>
</file>