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EBC80C-8728-1F81-28DF-EEFC5BB211DB}" v="712" dt="2023-01-04T14:03:09.0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54" d="100"/>
          <a:sy n="54" d="100"/>
        </p:scale>
        <p:origin x="42" y="588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04/01/2023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2226" y="724905"/>
            <a:ext cx="1642539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400" b="1" dirty="0">
                <a:ea typeface="+mn-lt"/>
                <a:cs typeface="+mn-lt"/>
              </a:rPr>
              <a:t>Descolonização pré-operatória pode reduzir a taxa de infecção do sítio cirúrgico nos pacientes submetidos a cirurgia de grande porte em cabeça e pescoço?</a:t>
            </a:r>
            <a:r>
              <a:rPr lang="pt-BR" sz="2400" dirty="0">
                <a:ea typeface="+mn-lt"/>
                <a:cs typeface="+mn-lt"/>
              </a:rPr>
              <a:t> </a:t>
            </a:r>
            <a:endParaRPr lang="en-US" sz="2400">
              <a:ea typeface="+mn-lt"/>
              <a:cs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55380" y="1416650"/>
            <a:ext cx="4152483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dirty="0">
                <a:latin typeface="Calibri"/>
                <a:ea typeface="Calibri" charset="0"/>
                <a:cs typeface="Calibri"/>
              </a:rPr>
              <a:t>R. O. Neiva; H.F. K</a:t>
            </a:r>
            <a:r>
              <a:rPr lang="pt-BR" sz="2000" dirty="0" err="1">
                <a:ea typeface="+mn-lt"/>
                <a:cs typeface="+mn-lt"/>
              </a:rPr>
              <a:t>ohler</a:t>
            </a:r>
            <a:r>
              <a:rPr lang="en-US" sz="2000" dirty="0">
                <a:latin typeface="Calibri"/>
                <a:ea typeface="Calibri" charset="0"/>
                <a:cs typeface="Calibri"/>
              </a:rPr>
              <a:t>; G. B. Carvalho</a:t>
            </a:r>
            <a:endParaRPr lang="pt-BR" sz="2000" dirty="0">
              <a:latin typeface="Calibri"/>
              <a:ea typeface="Calibri" charset="0"/>
              <a:cs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65094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700" dirty="0">
                <a:ea typeface="+mn-lt"/>
                <a:cs typeface="+mn-lt"/>
              </a:rPr>
              <a:t>   </a:t>
            </a:r>
            <a:r>
              <a:rPr lang="pt-BR" sz="1600" dirty="0">
                <a:ea typeface="+mn-lt"/>
                <a:cs typeface="+mn-lt"/>
              </a:rPr>
              <a:t>Os cânceres de cabeça e pescoço (</a:t>
            </a:r>
            <a:r>
              <a:rPr lang="pt-BR" sz="1600" dirty="0" err="1">
                <a:ea typeface="+mn-lt"/>
                <a:cs typeface="+mn-lt"/>
              </a:rPr>
              <a:t>CCPs</a:t>
            </a:r>
            <a:r>
              <a:rPr lang="pt-BR" sz="1600" dirty="0">
                <a:ea typeface="+mn-lt"/>
                <a:cs typeface="+mn-lt"/>
              </a:rPr>
              <a:t>) compreendem um grupo de neoplasias malignas que tem origem predominantemente nas células escamosas que revestem as mucosas da cavidade oral, orofaringe, hipofaringe e laringe. O tratamento cirúrgico é uma das etapas do tratamento multimodal, sendo consideradas de grande porte as que são necessárias as reconstruções microcirúrgicas, as </a:t>
            </a:r>
            <a:r>
              <a:rPr lang="pt-BR" sz="1600" dirty="0" err="1">
                <a:ea typeface="+mn-lt"/>
                <a:cs typeface="+mn-lt"/>
              </a:rPr>
              <a:t>mandibulectomias</a:t>
            </a:r>
            <a:r>
              <a:rPr lang="pt-BR" sz="1600" dirty="0">
                <a:ea typeface="+mn-lt"/>
                <a:cs typeface="+mn-lt"/>
              </a:rPr>
              <a:t> e as </a:t>
            </a:r>
            <a:r>
              <a:rPr lang="pt-BR" sz="1600" dirty="0" err="1">
                <a:ea typeface="+mn-lt"/>
                <a:cs typeface="+mn-lt"/>
              </a:rPr>
              <a:t>laringectomias</a:t>
            </a:r>
            <a:r>
              <a:rPr lang="pt-BR" sz="1600" dirty="0">
                <a:ea typeface="+mn-lt"/>
                <a:cs typeface="+mn-lt"/>
              </a:rPr>
              <a:t> totais. São procedimentos com tempos cirúrgicos prolongados e a ferida cirúrgica fica em contato com a saliva do trato aero digestivo superior (UADT), o que potencializa o risco de infecção do sítio cirúrgico (IFSC), que neste perfil de cirurgia pode variar de 10 a 45%, e o prolongado tempo de internação. </a:t>
            </a:r>
            <a:endParaRPr lang="en-US" sz="1600">
              <a:ea typeface="+mn-lt"/>
              <a:cs typeface="+mn-lt"/>
            </a:endParaRPr>
          </a:p>
          <a:p>
            <a:pPr algn="just"/>
            <a:r>
              <a:rPr lang="pt-BR" sz="1600" dirty="0">
                <a:ea typeface="+mn-lt"/>
                <a:cs typeface="+mn-lt"/>
              </a:rPr>
              <a:t>     A descolonização pré-operatória, nos procedimentos ortopédicos e nas cirurgias de mama com indicação de uso de próteses, tem se mostrado eficiente para a redução das taxas de IFSC, entretanto não há consenso para as cirurgias de cabeça e pescoço. Essa descolonização, nos pacientes candidatos a cirurgia de grande porte de cabeça e pescoço, foi realizada no pré-operatório; com uso de </a:t>
            </a:r>
            <a:r>
              <a:rPr lang="pt-BR" sz="1600" err="1">
                <a:ea typeface="+mn-lt"/>
                <a:cs typeface="+mn-lt"/>
              </a:rPr>
              <a:t>clorexidine</a:t>
            </a:r>
            <a:r>
              <a:rPr lang="pt-BR" sz="1600" dirty="0">
                <a:ea typeface="+mn-lt"/>
                <a:cs typeface="+mn-lt"/>
              </a:rPr>
              <a:t> aquoso 0,12% 3 vezes ao dia na higiene oral, banho com </a:t>
            </a:r>
            <a:r>
              <a:rPr lang="pt-BR" sz="1600" err="1">
                <a:ea typeface="+mn-lt"/>
                <a:cs typeface="+mn-lt"/>
              </a:rPr>
              <a:t>Clorexidine</a:t>
            </a:r>
            <a:r>
              <a:rPr lang="pt-BR" sz="1600" dirty="0">
                <a:ea typeface="+mn-lt"/>
                <a:cs typeface="+mn-lt"/>
              </a:rPr>
              <a:t> </a:t>
            </a:r>
            <a:r>
              <a:rPr lang="pt-BR" sz="1600" err="1">
                <a:ea typeface="+mn-lt"/>
                <a:cs typeface="+mn-lt"/>
              </a:rPr>
              <a:t>degermante</a:t>
            </a:r>
            <a:r>
              <a:rPr lang="pt-BR" sz="1600" dirty="0">
                <a:ea typeface="+mn-lt"/>
                <a:cs typeface="+mn-lt"/>
              </a:rPr>
              <a:t> 2% uma vez ao dia evitando os olhos, ouvidos e cavidade oral, e </a:t>
            </a:r>
            <a:r>
              <a:rPr lang="pt-BR" sz="1600" err="1">
                <a:ea typeface="+mn-lt"/>
                <a:cs typeface="+mn-lt"/>
              </a:rPr>
              <a:t>Mupirocina</a:t>
            </a:r>
            <a:r>
              <a:rPr lang="pt-BR" sz="1600" dirty="0">
                <a:ea typeface="+mn-lt"/>
                <a:cs typeface="+mn-lt"/>
              </a:rPr>
              <a:t> 2% na mucosa nasal 3 vezes ao dia, sendo estes cuidados iniciados nos últimos 5 dias que antecedem a cirurgia. </a:t>
            </a:r>
            <a:endParaRPr lang="en-US" sz="1600">
              <a:ea typeface="+mn-lt"/>
              <a:cs typeface="+mn-lt"/>
            </a:endParaRPr>
          </a:p>
          <a:p>
            <a:pPr algn="just"/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600" dirty="0" err="1">
                <a:ea typeface="+mn-lt"/>
                <a:cs typeface="+mn-lt"/>
              </a:rPr>
              <a:t>Avaliar</a:t>
            </a:r>
            <a:r>
              <a:rPr lang="en-US" sz="1600" dirty="0">
                <a:ea typeface="+mn-lt"/>
                <a:cs typeface="+mn-lt"/>
              </a:rPr>
              <a:t> se a </a:t>
            </a:r>
            <a:r>
              <a:rPr lang="en-US" sz="1600" dirty="0" err="1">
                <a:ea typeface="+mn-lt"/>
                <a:cs typeface="+mn-lt"/>
              </a:rPr>
              <a:t>descolonização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pré-operatória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submetidos</a:t>
            </a:r>
            <a:r>
              <a:rPr lang="en-US" sz="1600" dirty="0">
                <a:ea typeface="+mn-lt"/>
                <a:cs typeface="+mn-lt"/>
              </a:rPr>
              <a:t> as </a:t>
            </a:r>
            <a:r>
              <a:rPr lang="en-US" sz="1600" dirty="0" err="1">
                <a:ea typeface="+mn-lt"/>
                <a:cs typeface="+mn-lt"/>
              </a:rPr>
              <a:t>cirurgias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grande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porte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cabeça</a:t>
            </a:r>
            <a:r>
              <a:rPr lang="en-US" sz="1600" dirty="0">
                <a:ea typeface="+mn-lt"/>
                <a:cs typeface="+mn-lt"/>
              </a:rPr>
              <a:t> e </a:t>
            </a:r>
            <a:r>
              <a:rPr lang="en-US" sz="1600" dirty="0" err="1">
                <a:ea typeface="+mn-lt"/>
                <a:cs typeface="+mn-lt"/>
              </a:rPr>
              <a:t>pescoço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diminuem</a:t>
            </a:r>
            <a:r>
              <a:rPr lang="en-US" sz="1600" dirty="0">
                <a:ea typeface="+mn-lt"/>
                <a:cs typeface="+mn-lt"/>
              </a:rPr>
              <a:t> a </a:t>
            </a:r>
            <a:r>
              <a:rPr lang="en-US" sz="1600" dirty="0" err="1">
                <a:ea typeface="+mn-lt"/>
                <a:cs typeface="+mn-lt"/>
              </a:rPr>
              <a:t>incidência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infecção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sítio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cirúrgico</a:t>
            </a:r>
            <a:r>
              <a:rPr lang="en-US" sz="1600" dirty="0">
                <a:ea typeface="+mn-lt"/>
                <a:cs typeface="+mn-lt"/>
              </a:rPr>
              <a:t> e o tempo de </a:t>
            </a:r>
            <a:r>
              <a:rPr lang="en-US" sz="1600" dirty="0" err="1">
                <a:ea typeface="+mn-lt"/>
                <a:cs typeface="+mn-lt"/>
              </a:rPr>
              <a:t>internação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hospitalar</a:t>
            </a:r>
            <a:r>
              <a:rPr lang="en-US" sz="1600" dirty="0">
                <a:ea typeface="+mn-lt"/>
                <a:cs typeface="+mn-lt"/>
              </a:rPr>
              <a:t>.</a:t>
            </a:r>
            <a:endParaRPr lang="pt-BR" sz="1600"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5244097"/>
            <a:ext cx="5436187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600" dirty="0">
                <a:ea typeface="+mn-lt"/>
                <a:cs typeface="+mn-lt"/>
              </a:rPr>
              <a:t>Coorte prospectivo com 401 pacientes submetidos a cirurgias alta complexidade em cabeça e pescoço no AC Camargo </a:t>
            </a:r>
            <a:r>
              <a:rPr lang="pt-BR" sz="1600" dirty="0" err="1">
                <a:ea typeface="+mn-lt"/>
                <a:cs typeface="+mn-lt"/>
              </a:rPr>
              <a:t>Cancer</a:t>
            </a:r>
            <a:r>
              <a:rPr lang="pt-BR" sz="1600" dirty="0">
                <a:ea typeface="+mn-lt"/>
                <a:cs typeface="+mn-lt"/>
              </a:rPr>
              <a:t> Center durante o período de 01 de janeiro de 2014 à 30 de setembro de 2022.</a:t>
            </a:r>
            <a:endParaRPr lang="en-US" sz="1600">
              <a:ea typeface="+mn-lt"/>
              <a:cs typeface="+mn-lt"/>
            </a:endParaRPr>
          </a:p>
          <a:p>
            <a:pPr algn="just"/>
            <a:r>
              <a:rPr lang="pt-BR" sz="1600" dirty="0">
                <a:ea typeface="+mn-lt"/>
                <a:cs typeface="+mn-lt"/>
              </a:rPr>
              <a:t>Os participantes foram selecionados através do banco de dados departamental – </a:t>
            </a:r>
            <a:r>
              <a:rPr lang="pt-BR" sz="1600" err="1">
                <a:ea typeface="+mn-lt"/>
                <a:cs typeface="+mn-lt"/>
              </a:rPr>
              <a:t>Logbook</a:t>
            </a:r>
            <a:r>
              <a:rPr lang="pt-BR" sz="1600" dirty="0">
                <a:ea typeface="+mn-lt"/>
                <a:cs typeface="+mn-lt"/>
              </a:rPr>
              <a:t>, com posterior revisão nos respectivos prontuários eletrônicos. Foram </a:t>
            </a:r>
            <a:r>
              <a:rPr lang="pt-BR" sz="1600" err="1">
                <a:ea typeface="+mn-lt"/>
                <a:cs typeface="+mn-lt"/>
              </a:rPr>
              <a:t>incluidos</a:t>
            </a:r>
            <a:r>
              <a:rPr lang="pt-BR" sz="1600" dirty="0">
                <a:ea typeface="+mn-lt"/>
                <a:cs typeface="+mn-lt"/>
              </a:rPr>
              <a:t> pacientes com idade ≥ a 18 anos, submetidos a cirurgia de cavidade oral ou orofaringe com reconstrução microcirúrgica, </a:t>
            </a:r>
            <a:r>
              <a:rPr lang="pt-BR" sz="1600" err="1">
                <a:ea typeface="+mn-lt"/>
                <a:cs typeface="+mn-lt"/>
              </a:rPr>
              <a:t>mandibulectomia</a:t>
            </a:r>
            <a:r>
              <a:rPr lang="pt-BR" sz="1600" dirty="0">
                <a:ea typeface="+mn-lt"/>
                <a:cs typeface="+mn-lt"/>
              </a:rPr>
              <a:t> com reconstrução microcirúrgica, </a:t>
            </a:r>
            <a:r>
              <a:rPr lang="pt-BR" sz="1600" err="1">
                <a:ea typeface="+mn-lt"/>
                <a:cs typeface="+mn-lt"/>
              </a:rPr>
              <a:t>laringectomia</a:t>
            </a:r>
            <a:r>
              <a:rPr lang="pt-BR" sz="1600" dirty="0">
                <a:ea typeface="+mn-lt"/>
                <a:cs typeface="+mn-lt"/>
              </a:rPr>
              <a:t> total ou </a:t>
            </a:r>
            <a:r>
              <a:rPr lang="pt-BR" sz="1600" err="1">
                <a:ea typeface="+mn-lt"/>
                <a:cs typeface="+mn-lt"/>
              </a:rPr>
              <a:t>faringo</a:t>
            </a:r>
            <a:r>
              <a:rPr lang="pt-BR" sz="1600" dirty="0">
                <a:ea typeface="+mn-lt"/>
                <a:cs typeface="+mn-lt"/>
              </a:rPr>
              <a:t> </a:t>
            </a:r>
            <a:r>
              <a:rPr lang="pt-BR" sz="1600" err="1">
                <a:ea typeface="+mn-lt"/>
                <a:cs typeface="+mn-lt"/>
              </a:rPr>
              <a:t>laringectomia</a:t>
            </a:r>
            <a:r>
              <a:rPr lang="pt-BR" sz="1600" dirty="0">
                <a:ea typeface="+mn-lt"/>
                <a:cs typeface="+mn-lt"/>
              </a:rPr>
              <a:t> total com reconstrução da </a:t>
            </a:r>
            <a:r>
              <a:rPr lang="pt-BR" sz="1600" dirty="0" err="1">
                <a:ea typeface="+mn-lt"/>
                <a:cs typeface="+mn-lt"/>
              </a:rPr>
              <a:t>neofaringe</a:t>
            </a:r>
            <a:r>
              <a:rPr lang="pt-BR" sz="1600" dirty="0">
                <a:ea typeface="+mn-lt"/>
                <a:cs typeface="+mn-lt"/>
              </a:rPr>
              <a:t>. </a:t>
            </a:r>
            <a:r>
              <a:rPr lang="pt-BR" sz="1600" dirty="0" err="1">
                <a:ea typeface="+mn-lt"/>
                <a:cs typeface="+mn-lt"/>
              </a:rPr>
              <a:t>Excluidos</a:t>
            </a:r>
            <a:r>
              <a:rPr lang="pt-BR" sz="1600" dirty="0">
                <a:ea typeface="+mn-lt"/>
                <a:cs typeface="+mn-lt"/>
              </a:rPr>
              <a:t> pacientes com colonização já conhecida por bactérias resistentes; e prontuários incompletos com ausência de informações para a adequada caracterização dos desfechos. 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29750" y="205188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575104"/>
            <a:ext cx="5409606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600" dirty="0" err="1">
                <a:ea typeface="+mn-lt"/>
                <a:cs typeface="+mn-lt"/>
              </a:rPr>
              <a:t>Incluímos</a:t>
            </a:r>
            <a:r>
              <a:rPr lang="en-US" sz="1600" dirty="0">
                <a:ea typeface="+mn-lt"/>
                <a:cs typeface="+mn-lt"/>
              </a:rPr>
              <a:t> 401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, 103 (25,7%) </a:t>
            </a:r>
            <a:r>
              <a:rPr lang="en-US" sz="1600" dirty="0" err="1">
                <a:ea typeface="+mn-lt"/>
                <a:cs typeface="+mn-lt"/>
              </a:rPr>
              <a:t>foram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descolonizados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enquanto</a:t>
            </a:r>
            <a:r>
              <a:rPr lang="en-US" sz="1600" dirty="0">
                <a:ea typeface="+mn-lt"/>
                <a:cs typeface="+mn-lt"/>
              </a:rPr>
              <a:t> 298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(74,3%) </a:t>
            </a:r>
            <a:r>
              <a:rPr lang="en-US" sz="1600" dirty="0" err="1">
                <a:ea typeface="+mn-lt"/>
                <a:cs typeface="+mn-lt"/>
              </a:rPr>
              <a:t>não</a:t>
            </a:r>
            <a:r>
              <a:rPr lang="en-US" sz="1600" dirty="0">
                <a:ea typeface="+mn-lt"/>
                <a:cs typeface="+mn-lt"/>
              </a:rPr>
              <a:t>. Havia 280 </a:t>
            </a:r>
            <a:r>
              <a:rPr lang="en-US" sz="1600" dirty="0" err="1">
                <a:ea typeface="+mn-lt"/>
                <a:cs typeface="+mn-lt"/>
              </a:rPr>
              <a:t>homens</a:t>
            </a:r>
            <a:r>
              <a:rPr lang="en-US" sz="1600" dirty="0">
                <a:ea typeface="+mn-lt"/>
                <a:cs typeface="+mn-lt"/>
              </a:rPr>
              <a:t> (60,8%) e 121 </a:t>
            </a:r>
            <a:r>
              <a:rPr lang="en-US" sz="1600" dirty="0" err="1">
                <a:ea typeface="+mn-lt"/>
                <a:cs typeface="+mn-lt"/>
              </a:rPr>
              <a:t>mulheres</a:t>
            </a:r>
            <a:r>
              <a:rPr lang="en-US" sz="1600" dirty="0">
                <a:ea typeface="+mn-lt"/>
                <a:cs typeface="+mn-lt"/>
              </a:rPr>
              <a:t> (30,2%), a </a:t>
            </a:r>
            <a:r>
              <a:rPr lang="en-US" sz="1600" dirty="0" err="1">
                <a:ea typeface="+mn-lt"/>
                <a:cs typeface="+mn-lt"/>
              </a:rPr>
              <a:t>idade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méda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foi</a:t>
            </a:r>
            <a:r>
              <a:rPr lang="en-US" sz="1600" dirty="0">
                <a:ea typeface="+mn-lt"/>
                <a:cs typeface="+mn-lt"/>
              </a:rPr>
              <a:t> de 61,6 </a:t>
            </a:r>
            <a:r>
              <a:rPr lang="en-US" sz="1600" dirty="0" err="1">
                <a:ea typeface="+mn-lt"/>
                <a:cs typeface="+mn-lt"/>
              </a:rPr>
              <a:t>anos</a:t>
            </a:r>
            <a:r>
              <a:rPr lang="en-US" sz="1600" dirty="0">
                <a:ea typeface="+mn-lt"/>
                <a:cs typeface="+mn-lt"/>
              </a:rPr>
              <a:t> (DP, 13,3 </a:t>
            </a:r>
            <a:r>
              <a:rPr lang="en-US" sz="1600" dirty="0" err="1">
                <a:ea typeface="+mn-lt"/>
                <a:cs typeface="+mn-lt"/>
              </a:rPr>
              <a:t>anos</a:t>
            </a:r>
            <a:r>
              <a:rPr lang="en-US" sz="1600" dirty="0">
                <a:ea typeface="+mn-lt"/>
                <a:cs typeface="+mn-lt"/>
              </a:rPr>
              <a:t>). O </a:t>
            </a:r>
            <a:r>
              <a:rPr lang="en-US" sz="1600" dirty="0" err="1">
                <a:ea typeface="+mn-lt"/>
                <a:cs typeface="+mn-lt"/>
              </a:rPr>
              <a:t>sistema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público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saúde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responde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por</a:t>
            </a:r>
            <a:r>
              <a:rPr lang="en-US" sz="1600" dirty="0">
                <a:ea typeface="+mn-lt"/>
                <a:cs typeface="+mn-lt"/>
              </a:rPr>
              <a:t> 133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(33,2%) e privado 268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(66,8%). A </a:t>
            </a:r>
            <a:r>
              <a:rPr lang="en-US" sz="1600" dirty="0" err="1">
                <a:ea typeface="+mn-lt"/>
                <a:cs typeface="+mn-lt"/>
              </a:rPr>
              <a:t>duração</a:t>
            </a:r>
            <a:r>
              <a:rPr lang="en-US" sz="1600" dirty="0">
                <a:ea typeface="+mn-lt"/>
                <a:cs typeface="+mn-lt"/>
              </a:rPr>
              <a:t> da </a:t>
            </a:r>
            <a:r>
              <a:rPr lang="en-US" sz="1600" dirty="0" err="1">
                <a:ea typeface="+mn-lt"/>
                <a:cs typeface="+mn-lt"/>
              </a:rPr>
              <a:t>cirurgia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variou</a:t>
            </a:r>
            <a:r>
              <a:rPr lang="en-US" sz="1600" dirty="0">
                <a:ea typeface="+mn-lt"/>
                <a:cs typeface="+mn-lt"/>
              </a:rPr>
              <a:t> de 75 a 1.410 </a:t>
            </a:r>
            <a:r>
              <a:rPr lang="en-US" sz="1600" dirty="0" err="1">
                <a:ea typeface="+mn-lt"/>
                <a:cs typeface="+mn-lt"/>
              </a:rPr>
              <a:t>minutos</a:t>
            </a:r>
            <a:r>
              <a:rPr lang="en-US" sz="1600" dirty="0">
                <a:ea typeface="+mn-lt"/>
                <a:cs typeface="+mn-lt"/>
              </a:rPr>
              <a:t> (</a:t>
            </a:r>
            <a:r>
              <a:rPr lang="en-US" sz="1600" dirty="0" err="1">
                <a:ea typeface="+mn-lt"/>
                <a:cs typeface="+mn-lt"/>
              </a:rPr>
              <a:t>média</a:t>
            </a:r>
            <a:r>
              <a:rPr lang="en-US" sz="1600" dirty="0">
                <a:ea typeface="+mn-lt"/>
                <a:cs typeface="+mn-lt"/>
              </a:rPr>
              <a:t> de 618,3 </a:t>
            </a:r>
            <a:r>
              <a:rPr lang="en-US" sz="1600" dirty="0" err="1">
                <a:ea typeface="+mn-lt"/>
                <a:cs typeface="+mn-lt"/>
              </a:rPr>
              <a:t>minutos</a:t>
            </a:r>
            <a:r>
              <a:rPr lang="en-US" sz="1600" dirty="0">
                <a:ea typeface="+mn-lt"/>
                <a:cs typeface="+mn-lt"/>
              </a:rPr>
              <a:t>, DP de 213,6 </a:t>
            </a:r>
            <a:r>
              <a:rPr lang="en-US" sz="1600" dirty="0" err="1">
                <a:ea typeface="+mn-lt"/>
                <a:cs typeface="+mn-lt"/>
              </a:rPr>
              <a:t>minutos</a:t>
            </a:r>
            <a:r>
              <a:rPr lang="en-US" sz="1600" dirty="0">
                <a:ea typeface="+mn-lt"/>
                <a:cs typeface="+mn-lt"/>
              </a:rPr>
              <a:t>). </a:t>
            </a:r>
            <a:r>
              <a:rPr lang="en-US" sz="1600" dirty="0" err="1">
                <a:ea typeface="+mn-lt"/>
                <a:cs typeface="+mn-lt"/>
              </a:rPr>
              <a:t>Infecção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pós-operatória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ocorreu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em</a:t>
            </a:r>
            <a:r>
              <a:rPr lang="en-US" sz="1600" dirty="0">
                <a:ea typeface="+mn-lt"/>
                <a:cs typeface="+mn-lt"/>
              </a:rPr>
              <a:t> 168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(41,9%). Nos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submetidos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protocolo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pré-operatório</a:t>
            </a:r>
            <a:r>
              <a:rPr lang="en-US" sz="1600" dirty="0">
                <a:ea typeface="+mn-lt"/>
                <a:cs typeface="+mn-lt"/>
              </a:rPr>
              <a:t>, a taxa de </a:t>
            </a:r>
            <a:r>
              <a:rPr lang="en-US" sz="1600" dirty="0" err="1">
                <a:ea typeface="+mn-lt"/>
                <a:cs typeface="+mn-lt"/>
              </a:rPr>
              <a:t>infecção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pós-operatória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foi</a:t>
            </a:r>
            <a:r>
              <a:rPr lang="en-US" sz="1600" dirty="0">
                <a:ea typeface="+mn-lt"/>
                <a:cs typeface="+mn-lt"/>
              </a:rPr>
              <a:t> de 37,9% contra 43,3% no </a:t>
            </a:r>
            <a:r>
              <a:rPr lang="en-US" sz="1600" dirty="0" err="1">
                <a:ea typeface="+mn-lt"/>
                <a:cs typeface="+mn-lt"/>
              </a:rPr>
              <a:t>grupo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tratado</a:t>
            </a:r>
            <a:r>
              <a:rPr lang="en-US" sz="1600" dirty="0">
                <a:ea typeface="+mn-lt"/>
                <a:cs typeface="+mn-lt"/>
              </a:rPr>
              <a:t> (p=0,397). A </a:t>
            </a:r>
            <a:r>
              <a:rPr lang="en-US" sz="1600" dirty="0" err="1">
                <a:ea typeface="+mn-lt"/>
                <a:cs typeface="+mn-lt"/>
              </a:rPr>
              <a:t>média</a:t>
            </a:r>
            <a:r>
              <a:rPr lang="en-US" sz="1600" dirty="0">
                <a:ea typeface="+mn-lt"/>
                <a:cs typeface="+mn-lt"/>
              </a:rPr>
              <a:t> de tempo de </a:t>
            </a:r>
            <a:r>
              <a:rPr lang="en-US" sz="1600" dirty="0" err="1">
                <a:ea typeface="+mn-lt"/>
                <a:cs typeface="+mn-lt"/>
              </a:rPr>
              <a:t>internação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foi</a:t>
            </a:r>
            <a:r>
              <a:rPr lang="en-US" sz="1600" dirty="0">
                <a:ea typeface="+mn-lt"/>
                <a:cs typeface="+mn-lt"/>
              </a:rPr>
              <a:t> de 11,7 </a:t>
            </a:r>
            <a:r>
              <a:rPr lang="en-US" sz="1600" dirty="0" err="1">
                <a:ea typeface="+mn-lt"/>
                <a:cs typeface="+mn-lt"/>
              </a:rPr>
              <a:t>dias</a:t>
            </a:r>
            <a:r>
              <a:rPr lang="en-US" sz="1600" dirty="0">
                <a:ea typeface="+mn-lt"/>
                <a:cs typeface="+mn-lt"/>
              </a:rPr>
              <a:t> para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tratados</a:t>
            </a:r>
            <a:r>
              <a:rPr lang="en-US" sz="1600" dirty="0">
                <a:ea typeface="+mn-lt"/>
                <a:cs typeface="+mn-lt"/>
              </a:rPr>
              <a:t> e 16,2 </a:t>
            </a:r>
            <a:r>
              <a:rPr lang="en-US" sz="1600" dirty="0" err="1">
                <a:ea typeface="+mn-lt"/>
                <a:cs typeface="+mn-lt"/>
              </a:rPr>
              <a:t>dias</a:t>
            </a:r>
            <a:r>
              <a:rPr lang="en-US" sz="1600" dirty="0">
                <a:ea typeface="+mn-lt"/>
                <a:cs typeface="+mn-lt"/>
              </a:rPr>
              <a:t> para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tratados</a:t>
            </a:r>
            <a:r>
              <a:rPr lang="en-US" sz="1600" dirty="0">
                <a:ea typeface="+mn-lt"/>
                <a:cs typeface="+mn-lt"/>
              </a:rPr>
              <a:t> (p=0,001). Um </a:t>
            </a:r>
            <a:r>
              <a:rPr lang="en-US" sz="1600" dirty="0" err="1">
                <a:ea typeface="+mn-lt"/>
                <a:cs typeface="+mn-lt"/>
              </a:rPr>
              <a:t>modelo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regressão</a:t>
            </a:r>
            <a:r>
              <a:rPr lang="en-US" sz="1600" dirty="0">
                <a:ea typeface="+mn-lt"/>
                <a:cs typeface="+mn-lt"/>
              </a:rPr>
              <a:t> linear </a:t>
            </a:r>
            <a:r>
              <a:rPr lang="en-US" sz="1600" dirty="0" err="1">
                <a:ea typeface="+mn-lt"/>
                <a:cs typeface="+mn-lt"/>
              </a:rPr>
              <a:t>revela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protocolo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tratamento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retalhos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microcirúrgicos</a:t>
            </a:r>
            <a:r>
              <a:rPr lang="en-US" sz="1600" dirty="0">
                <a:ea typeface="+mn-lt"/>
                <a:cs typeface="+mn-lt"/>
              </a:rPr>
              <a:t> e </a:t>
            </a:r>
            <a:r>
              <a:rPr lang="en-US" sz="1600" dirty="0" err="1">
                <a:ea typeface="+mn-lt"/>
                <a:cs typeface="+mn-lt"/>
              </a:rPr>
              <a:t>tipo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reembolso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como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significativos</a:t>
            </a:r>
            <a:r>
              <a:rPr lang="en-US" sz="1600" dirty="0">
                <a:ea typeface="+mn-lt"/>
                <a:cs typeface="+mn-lt"/>
              </a:rPr>
              <a:t>.</a:t>
            </a:r>
          </a:p>
          <a:p>
            <a:pPr algn="just"/>
            <a:r>
              <a:rPr lang="en-US" sz="1600" b="1" dirty="0" err="1">
                <a:cs typeface="Calibri"/>
              </a:rPr>
              <a:t>Conclusão</a:t>
            </a:r>
            <a:r>
              <a:rPr lang="en-US" sz="1600" b="1" dirty="0">
                <a:cs typeface="Calibri"/>
              </a:rPr>
              <a:t>:</a:t>
            </a:r>
            <a:r>
              <a:rPr lang="en-US" sz="1600" dirty="0">
                <a:cs typeface="Calibri"/>
              </a:rPr>
              <a:t> </a:t>
            </a:r>
            <a:r>
              <a:rPr lang="en-US" sz="1600" dirty="0">
                <a:ea typeface="+mn-lt"/>
                <a:cs typeface="+mn-lt"/>
              </a:rPr>
              <a:t>A </a:t>
            </a:r>
            <a:r>
              <a:rPr lang="en-US" sz="1600" dirty="0" err="1">
                <a:ea typeface="+mn-lt"/>
                <a:cs typeface="+mn-lt"/>
              </a:rPr>
              <a:t>descolonização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pré-operatória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apresentou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impacto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nas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taxas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incidência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infecção</a:t>
            </a:r>
            <a:r>
              <a:rPr lang="en-US" sz="1600" dirty="0">
                <a:ea typeface="+mn-lt"/>
                <a:cs typeface="+mn-lt"/>
              </a:rPr>
              <a:t> de </a:t>
            </a:r>
            <a:r>
              <a:rPr lang="en-US" sz="1600" dirty="0" err="1">
                <a:ea typeface="+mn-lt"/>
                <a:cs typeface="+mn-lt"/>
              </a:rPr>
              <a:t>sítio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cirúrgico</a:t>
            </a:r>
            <a:r>
              <a:rPr lang="en-US" sz="1600" dirty="0">
                <a:ea typeface="+mn-lt"/>
                <a:cs typeface="+mn-lt"/>
              </a:rPr>
              <a:t>, </a:t>
            </a:r>
            <a:r>
              <a:rPr lang="en-US" sz="1600" dirty="0" err="1">
                <a:ea typeface="+mn-lt"/>
                <a:cs typeface="+mn-lt"/>
              </a:rPr>
              <a:t>entretanto</a:t>
            </a:r>
            <a:r>
              <a:rPr lang="en-US" sz="1600" dirty="0">
                <a:ea typeface="+mn-lt"/>
                <a:cs typeface="+mn-lt"/>
              </a:rPr>
              <a:t> o tempo de </a:t>
            </a:r>
            <a:r>
              <a:rPr lang="en-US" sz="1600" dirty="0" err="1">
                <a:ea typeface="+mn-lt"/>
                <a:cs typeface="+mn-lt"/>
              </a:rPr>
              <a:t>internação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hospitalar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foi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significante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menor</a:t>
            </a:r>
            <a:r>
              <a:rPr lang="en-US" sz="1600" dirty="0">
                <a:ea typeface="+mn-lt"/>
                <a:cs typeface="+mn-lt"/>
              </a:rPr>
              <a:t> no </a:t>
            </a:r>
            <a:r>
              <a:rPr lang="en-US" sz="1600" dirty="0" err="1">
                <a:ea typeface="+mn-lt"/>
                <a:cs typeface="+mn-lt"/>
              </a:rPr>
              <a:t>grupo</a:t>
            </a:r>
            <a:r>
              <a:rPr lang="en-US" sz="1600" dirty="0">
                <a:ea typeface="+mn-lt"/>
                <a:cs typeface="+mn-lt"/>
              </a:rPr>
              <a:t> dos </a:t>
            </a:r>
            <a:r>
              <a:rPr lang="en-US" sz="1600" dirty="0" err="1">
                <a:ea typeface="+mn-lt"/>
                <a:cs typeface="+mn-lt"/>
              </a:rPr>
              <a:t>pacientes</a:t>
            </a: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err="1">
                <a:ea typeface="+mn-lt"/>
                <a:cs typeface="+mn-lt"/>
              </a:rPr>
              <a:t>descolonizados</a:t>
            </a:r>
            <a:r>
              <a:rPr lang="en-US" sz="1600" dirty="0">
                <a:ea typeface="+mn-lt"/>
                <a:cs typeface="+mn-lt"/>
              </a:rPr>
              <a:t>.</a:t>
            </a:r>
            <a:endParaRPr lang="en-US" sz="1600" dirty="0">
              <a:cs typeface="Calibri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0A4DD6-528F-2440-AA57-6D51861C0F9D}"/>
              </a:ext>
            </a:extLst>
          </p:cNvPr>
          <p:cNvSpPr txBox="1"/>
          <p:nvPr/>
        </p:nvSpPr>
        <p:spPr>
          <a:xfrm>
            <a:off x="12297888" y="7673421"/>
            <a:ext cx="5436187" cy="3539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n-US" sz="1700">
              <a:latin typeface="Calibri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229051"/>
            <a:ext cx="5610139" cy="181054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70802" y="8336081"/>
            <a:ext cx="5264605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200" b="1" dirty="0" err="1">
                <a:latin typeface="Calibri"/>
                <a:ea typeface="Calibri" charset="0"/>
                <a:cs typeface="Calibri"/>
              </a:rPr>
              <a:t>Referências</a:t>
            </a:r>
            <a:r>
              <a:rPr lang="en-US" sz="1200" b="1" dirty="0">
                <a:latin typeface="Calibri"/>
                <a:ea typeface="Calibri" charset="0"/>
                <a:cs typeface="Calibri"/>
              </a:rPr>
              <a:t>: </a:t>
            </a:r>
            <a:r>
              <a:rPr lang="pt-BR" sz="1200" dirty="0">
                <a:ea typeface="+mn-lt"/>
                <a:cs typeface="+mn-lt"/>
              </a:rPr>
              <a:t>Franco R, de Matos LL, </a:t>
            </a:r>
            <a:r>
              <a:rPr lang="pt-BR" sz="1200" dirty="0" err="1">
                <a:ea typeface="+mn-lt"/>
                <a:cs typeface="+mn-lt"/>
              </a:rPr>
              <a:t>Kulcsar</a:t>
            </a:r>
            <a:r>
              <a:rPr lang="pt-BR" sz="1200" dirty="0">
                <a:ea typeface="+mn-lt"/>
                <a:cs typeface="+mn-lt"/>
              </a:rPr>
              <a:t> MA, de Castro-Júnior G, Marta GN. </a:t>
            </a:r>
            <a:r>
              <a:rPr lang="pt-BR" sz="1200" dirty="0" err="1">
                <a:ea typeface="+mn-lt"/>
                <a:cs typeface="+mn-lt"/>
              </a:rPr>
              <a:t>Influence</a:t>
            </a:r>
            <a:r>
              <a:rPr lang="pt-BR" sz="1200" dirty="0">
                <a:ea typeface="+mn-lt"/>
                <a:cs typeface="+mn-lt"/>
              </a:rPr>
              <a:t> </a:t>
            </a:r>
            <a:r>
              <a:rPr lang="pt-BR" sz="1200" dirty="0" err="1">
                <a:ea typeface="+mn-lt"/>
                <a:cs typeface="+mn-lt"/>
              </a:rPr>
              <a:t>of</a:t>
            </a:r>
            <a:r>
              <a:rPr lang="pt-BR" sz="1200" dirty="0">
                <a:ea typeface="+mn-lt"/>
                <a:cs typeface="+mn-lt"/>
              </a:rPr>
              <a:t> time </a:t>
            </a:r>
            <a:r>
              <a:rPr lang="pt-BR" sz="1200" dirty="0" err="1">
                <a:ea typeface="+mn-lt"/>
                <a:cs typeface="+mn-lt"/>
              </a:rPr>
              <a:t>between</a:t>
            </a:r>
            <a:r>
              <a:rPr lang="pt-BR" sz="1200" dirty="0">
                <a:ea typeface="+mn-lt"/>
                <a:cs typeface="+mn-lt"/>
              </a:rPr>
              <a:t> </a:t>
            </a:r>
            <a:r>
              <a:rPr lang="pt-BR" sz="1200" dirty="0" err="1">
                <a:ea typeface="+mn-lt"/>
                <a:cs typeface="+mn-lt"/>
              </a:rPr>
              <a:t>surge</a:t>
            </a:r>
            <a:r>
              <a:rPr lang="pt-BR" sz="1100" dirty="0" err="1">
                <a:ea typeface="+mn-lt"/>
                <a:cs typeface="+mn-lt"/>
              </a:rPr>
              <a:t>ry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and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postoperative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radiation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therapy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and</a:t>
            </a:r>
            <a:r>
              <a:rPr lang="pt-BR" sz="1100" dirty="0">
                <a:ea typeface="+mn-lt"/>
                <a:cs typeface="+mn-lt"/>
              </a:rPr>
              <a:t> total </a:t>
            </a:r>
            <a:r>
              <a:rPr lang="pt-BR" sz="1100" dirty="0" err="1">
                <a:ea typeface="+mn-lt"/>
                <a:cs typeface="+mn-lt"/>
              </a:rPr>
              <a:t>treatment</a:t>
            </a:r>
            <a:r>
              <a:rPr lang="pt-BR" sz="1100" dirty="0">
                <a:ea typeface="+mn-lt"/>
                <a:cs typeface="+mn-lt"/>
              </a:rPr>
              <a:t> time in </a:t>
            </a:r>
            <a:r>
              <a:rPr lang="pt-BR" sz="1100" dirty="0" err="1">
                <a:ea typeface="+mn-lt"/>
                <a:cs typeface="+mn-lt"/>
              </a:rPr>
              <a:t>locoregional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control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of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patients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with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head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and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neck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cancer</a:t>
            </a:r>
            <a:r>
              <a:rPr lang="pt-BR" sz="1100" dirty="0">
                <a:ea typeface="+mn-lt"/>
                <a:cs typeface="+mn-lt"/>
              </a:rPr>
              <a:t>: a single center </a:t>
            </a:r>
            <a:r>
              <a:rPr lang="pt-BR" sz="1100" dirty="0" err="1">
                <a:ea typeface="+mn-lt"/>
                <a:cs typeface="+mn-lt"/>
              </a:rPr>
              <a:t>experience</a:t>
            </a:r>
            <a:r>
              <a:rPr lang="pt-BR" sz="1100" dirty="0">
                <a:ea typeface="+mn-lt"/>
                <a:cs typeface="+mn-lt"/>
              </a:rPr>
              <a:t>. </a:t>
            </a:r>
            <a:r>
              <a:rPr lang="pt-BR" sz="1100" i="1" dirty="0" err="1">
                <a:ea typeface="+mn-lt"/>
                <a:cs typeface="+mn-lt"/>
              </a:rPr>
              <a:t>Clinics</a:t>
            </a:r>
            <a:r>
              <a:rPr lang="pt-BR" sz="1100" dirty="0">
                <a:ea typeface="+mn-lt"/>
                <a:cs typeface="+mn-lt"/>
              </a:rPr>
              <a:t>. 2020;75. doi:10.6061/</a:t>
            </a:r>
            <a:r>
              <a:rPr lang="pt-BR" sz="1100" dirty="0" err="1">
                <a:ea typeface="+mn-lt"/>
                <a:cs typeface="+mn-lt"/>
              </a:rPr>
              <a:t>clinics</a:t>
            </a:r>
            <a:r>
              <a:rPr lang="pt-BR" sz="1100" dirty="0">
                <a:ea typeface="+mn-lt"/>
                <a:cs typeface="+mn-lt"/>
              </a:rPr>
              <a:t>/2020/e1615</a:t>
            </a:r>
            <a:endParaRPr lang="en-US" sz="1100" dirty="0">
              <a:ea typeface="+mn-lt"/>
              <a:cs typeface="+mn-lt"/>
            </a:endParaRPr>
          </a:p>
          <a:p>
            <a:pPr algn="just"/>
            <a:endParaRPr lang="en-US" sz="1100" dirty="0">
              <a:ea typeface="+mn-lt"/>
              <a:cs typeface="+mn-lt"/>
            </a:endParaRPr>
          </a:p>
          <a:p>
            <a:pPr algn="just"/>
            <a:r>
              <a:rPr lang="pt-BR" sz="1100" dirty="0">
                <a:ea typeface="+mn-lt"/>
                <a:cs typeface="+mn-lt"/>
              </a:rPr>
              <a:t>2. Lira RB, de Carvalho AY, de Carvalho GB, Lewis CM, Weber RS, Kowalski LP. </a:t>
            </a:r>
            <a:r>
              <a:rPr lang="pt-BR" sz="1100" dirty="0" err="1">
                <a:ea typeface="+mn-lt"/>
                <a:cs typeface="+mn-lt"/>
              </a:rPr>
              <a:t>Quality</a:t>
            </a:r>
            <a:r>
              <a:rPr lang="pt-BR" sz="1100" dirty="0">
                <a:ea typeface="+mn-lt"/>
                <a:cs typeface="+mn-lt"/>
              </a:rPr>
              <a:t> assessment in </a:t>
            </a:r>
            <a:r>
              <a:rPr lang="pt-BR" sz="1100" dirty="0" err="1">
                <a:ea typeface="+mn-lt"/>
                <a:cs typeface="+mn-lt"/>
              </a:rPr>
              <a:t>head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and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neck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oncologic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surgery</a:t>
            </a:r>
            <a:r>
              <a:rPr lang="pt-BR" sz="1100" dirty="0">
                <a:ea typeface="+mn-lt"/>
                <a:cs typeface="+mn-lt"/>
              </a:rPr>
              <a:t> in a </a:t>
            </a:r>
            <a:r>
              <a:rPr lang="pt-BR" sz="1100" dirty="0" err="1">
                <a:ea typeface="+mn-lt"/>
                <a:cs typeface="+mn-lt"/>
              </a:rPr>
              <a:t>Brazilian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cancer</a:t>
            </a:r>
            <a:r>
              <a:rPr lang="pt-BR" sz="1100" dirty="0">
                <a:ea typeface="+mn-lt"/>
                <a:cs typeface="+mn-lt"/>
              </a:rPr>
              <a:t> center </a:t>
            </a:r>
            <a:r>
              <a:rPr lang="pt-BR" sz="1100" dirty="0" err="1">
                <a:ea typeface="+mn-lt"/>
                <a:cs typeface="+mn-lt"/>
              </a:rPr>
              <a:t>compared</a:t>
            </a:r>
            <a:r>
              <a:rPr lang="pt-BR" sz="1100" dirty="0">
                <a:ea typeface="+mn-lt"/>
                <a:cs typeface="+mn-lt"/>
              </a:rPr>
              <a:t> </a:t>
            </a:r>
            <a:r>
              <a:rPr lang="pt-BR" sz="1100" dirty="0" err="1">
                <a:ea typeface="+mn-lt"/>
                <a:cs typeface="+mn-lt"/>
              </a:rPr>
              <a:t>with</a:t>
            </a:r>
            <a:r>
              <a:rPr lang="pt-BR" sz="1100" dirty="0">
                <a:ea typeface="+mn-lt"/>
                <a:cs typeface="+mn-lt"/>
              </a:rPr>
              <a:t> MD Anderson </a:t>
            </a:r>
            <a:r>
              <a:rPr lang="pt-BR" sz="1100" dirty="0" err="1">
                <a:ea typeface="+mn-lt"/>
                <a:cs typeface="+mn-lt"/>
              </a:rPr>
              <a:t>Cancer</a:t>
            </a:r>
            <a:r>
              <a:rPr lang="pt-BR" sz="1100" dirty="0">
                <a:ea typeface="+mn-lt"/>
                <a:cs typeface="+mn-lt"/>
              </a:rPr>
              <a:t> Center benchmarks. </a:t>
            </a:r>
            <a:r>
              <a:rPr lang="pt-BR" sz="1100" i="1" dirty="0">
                <a:ea typeface="+mn-lt"/>
                <a:cs typeface="+mn-lt"/>
              </a:rPr>
              <a:t>Head &amp; </a:t>
            </a:r>
            <a:r>
              <a:rPr lang="pt-BR" sz="1100" i="1" dirty="0" err="1">
                <a:ea typeface="+mn-lt"/>
                <a:cs typeface="+mn-lt"/>
              </a:rPr>
              <a:t>Neck</a:t>
            </a:r>
            <a:r>
              <a:rPr lang="pt-BR" sz="1100" dirty="0">
                <a:ea typeface="+mn-lt"/>
                <a:cs typeface="+mn-lt"/>
              </a:rPr>
              <a:t>. 2015;38(7):1002-1007. doi:10.1002/hed.24304</a:t>
            </a:r>
            <a:endParaRPr lang="en-US" sz="1100" dirty="0">
              <a:ea typeface="+mn-lt"/>
              <a:cs typeface="+mn-lt"/>
            </a:endParaRPr>
          </a:p>
          <a:p>
            <a:endParaRPr lang="en-US" sz="1100" b="1" dirty="0">
              <a:ea typeface="+mn-lt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492369" y="6637522"/>
            <a:ext cx="5462993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5000" b="1">
              <a:cs typeface="Calibri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6332989" y="6664395"/>
            <a:ext cx="5462993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5000" b="1" dirty="0">
              <a:cs typeface="Calibri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3598047" y="804984"/>
            <a:ext cx="5462993" cy="86177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5000" b="1">
              <a:cs typeface="Calibri"/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78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Cinara Oliveira Nunes</cp:lastModifiedBy>
  <cp:revision>190</cp:revision>
  <dcterms:created xsi:type="dcterms:W3CDTF">2018-02-05T15:36:18Z</dcterms:created>
  <dcterms:modified xsi:type="dcterms:W3CDTF">2023-01-04T14:12:09Z</dcterms:modified>
</cp:coreProperties>
</file>