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556763" y="2067338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556763" y="2067338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6466395" y="546621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466395" y="546621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38825" y="805121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38825" y="805121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483869"/>
                </a:move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90"/>
            <a:ext cx="16497300" cy="1005205"/>
          </a:xfrm>
          <a:prstGeom prst="rect">
            <a:avLst/>
          </a:prstGeom>
          <a:solidFill>
            <a:srgbClr val="00B050"/>
          </a:solidFill>
        </p:spPr>
        <p:txBody>
          <a:bodyPr wrap="square" lIns="0" tIns="93980" rIns="0" bIns="0" rtlCol="0" vert="horz">
            <a:spAutoFit/>
          </a:bodyPr>
          <a:lstStyle/>
          <a:p>
            <a:pPr marL="725805">
              <a:lnSpc>
                <a:spcPts val="3210"/>
              </a:lnSpc>
              <a:spcBef>
                <a:spcPts val="740"/>
              </a:spcBef>
            </a:pP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AVALIAÇÃO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DO KI67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 COMO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95" b="1">
                <a:solidFill>
                  <a:srgbClr val="FFFFFF"/>
                </a:solidFill>
                <a:latin typeface="Calibri"/>
                <a:cs typeface="Calibri"/>
              </a:rPr>
              <a:t>FATOR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PROGNÓSTICO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NO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MELANOMA</a:t>
            </a:r>
            <a:r>
              <a:rPr dirty="0" sz="28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CUTÂNEO</a:t>
            </a:r>
            <a:endParaRPr sz="2800">
              <a:latin typeface="Calibri"/>
              <a:cs typeface="Calibri"/>
            </a:endParaRPr>
          </a:p>
          <a:p>
            <a:pPr marL="725805">
              <a:lnSpc>
                <a:spcPts val="2730"/>
              </a:lnSpc>
            </a:pPr>
            <a:r>
              <a:rPr dirty="0" sz="2400">
                <a:latin typeface="Calibri"/>
                <a:cs typeface="Calibri"/>
              </a:rPr>
              <a:t>R.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Nahime; </a:t>
            </a:r>
            <a:r>
              <a:rPr dirty="0" sz="2400" spc="-125">
                <a:latin typeface="Calibri"/>
                <a:cs typeface="Calibri"/>
              </a:rPr>
              <a:t>V.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C. De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Siervi; L.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155">
                <a:latin typeface="Calibri"/>
                <a:cs typeface="Calibri"/>
              </a:rPr>
              <a:t>P.</a:t>
            </a:r>
            <a:r>
              <a:rPr dirty="0" sz="2400" spc="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Felippe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90"/>
            <a:ext cx="1790700" cy="1005205"/>
            <a:chOff x="16497300" y="800990"/>
            <a:chExt cx="1790700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90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7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1325879" y="0"/>
                  </a:lnTo>
                  <a:lnTo>
                    <a:pt x="1325879" y="1004948"/>
                  </a:lnTo>
                  <a:close/>
                </a:path>
              </a:pathLst>
            </a:custGeom>
            <a:solidFill>
              <a:srgbClr val="3755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90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464819" y="0"/>
                  </a:lnTo>
                  <a:lnTo>
                    <a:pt x="464819" y="1004948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713105" y="1877666"/>
            <a:ext cx="5280025" cy="5703570"/>
          </a:xfrm>
          <a:prstGeom prst="rect">
            <a:avLst/>
          </a:prstGeom>
        </p:spPr>
        <p:txBody>
          <a:bodyPr wrap="square" lIns="0" tIns="226695" rIns="0" bIns="0" rtlCol="0" vert="horz">
            <a:spAutoFit/>
          </a:bodyPr>
          <a:lstStyle/>
          <a:p>
            <a:pPr algn="ctr" marL="8890">
              <a:lnSpc>
                <a:spcPct val="100000"/>
              </a:lnSpc>
              <a:spcBef>
                <a:spcPts val="1785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marL="12700" marR="130810">
              <a:lnSpc>
                <a:spcPct val="100000"/>
              </a:lnSpc>
              <a:spcBef>
                <a:spcPts val="1260"/>
              </a:spcBef>
            </a:pP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melanoma, tumor </a:t>
            </a:r>
            <a:r>
              <a:rPr dirty="0" sz="1800" spc="-10">
                <a:latin typeface="Calibri"/>
                <a:cs typeface="Calibri"/>
              </a:rPr>
              <a:t>responsável </a:t>
            </a:r>
            <a:r>
              <a:rPr dirty="0" sz="1800" spc="-5">
                <a:latin typeface="Calibri"/>
                <a:cs typeface="Calibri"/>
              </a:rPr>
              <a:t>por 1% das neoplasias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cutâneas, </a:t>
            </a:r>
            <a:r>
              <a:rPr dirty="0" sz="1800">
                <a:latin typeface="Calibri"/>
                <a:cs typeface="Calibri"/>
              </a:rPr>
              <a:t>é </a:t>
            </a:r>
            <a:r>
              <a:rPr dirty="0" sz="1800" spc="-5">
                <a:latin typeface="Calibri"/>
                <a:cs typeface="Calibri"/>
              </a:rPr>
              <a:t>um tumor </a:t>
            </a:r>
            <a:r>
              <a:rPr dirty="0" sz="1800" spc="-10">
                <a:latin typeface="Calibri"/>
                <a:cs typeface="Calibri"/>
              </a:rPr>
              <a:t>agressivo </a:t>
            </a:r>
            <a:r>
              <a:rPr dirty="0" sz="1800" spc="-15">
                <a:latin typeface="Calibri"/>
                <a:cs typeface="Calibri"/>
              </a:rPr>
              <a:t>para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qual, cada </a:t>
            </a:r>
            <a:r>
              <a:rPr dirty="0" sz="1800" spc="-15">
                <a:latin typeface="Calibri"/>
                <a:cs typeface="Calibri"/>
              </a:rPr>
              <a:t>vez 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mais, </a:t>
            </a:r>
            <a:r>
              <a:rPr dirty="0" sz="1800" spc="-10">
                <a:latin typeface="Calibri"/>
                <a:cs typeface="Calibri"/>
              </a:rPr>
              <a:t>novas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efetivas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terapias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disponíveis.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espessura tumoral </a:t>
            </a:r>
            <a:r>
              <a:rPr dirty="0" sz="1800">
                <a:latin typeface="Calibri"/>
                <a:cs typeface="Calibri"/>
              </a:rPr>
              <a:t>é </a:t>
            </a:r>
            <a:r>
              <a:rPr dirty="0" sz="1800" spc="-10">
                <a:latin typeface="Calibri"/>
                <a:cs typeface="Calibri"/>
              </a:rPr>
              <a:t>considerada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principal </a:t>
            </a:r>
            <a:r>
              <a:rPr dirty="0" sz="1800" spc="-20">
                <a:latin typeface="Calibri"/>
                <a:cs typeface="Calibri"/>
              </a:rPr>
              <a:t>fator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 isolado, porém</a:t>
            </a:r>
            <a:r>
              <a:rPr dirty="0" sz="1800" spc="-5">
                <a:latin typeface="Calibri"/>
                <a:cs typeface="Calibri"/>
              </a:rPr>
              <a:t> mesmo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ele </a:t>
            </a:r>
            <a:r>
              <a:rPr dirty="0" sz="1800" spc="-10">
                <a:latin typeface="Calibri"/>
                <a:cs typeface="Calibri"/>
              </a:rPr>
              <a:t>falha </a:t>
            </a:r>
            <a:r>
              <a:rPr dirty="0" sz="1800" spc="-5">
                <a:latin typeface="Calibri"/>
                <a:cs typeface="Calibri"/>
              </a:rPr>
              <a:t>em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determinar</a:t>
            </a:r>
            <a:r>
              <a:rPr dirty="0" sz="1800" spc="-5">
                <a:latin typeface="Calibri"/>
                <a:cs typeface="Calibri"/>
              </a:rPr>
              <a:t> casos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evolução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clínica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muito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distinta.</a:t>
            </a:r>
            <a:endParaRPr sz="1800">
              <a:latin typeface="Calibri"/>
              <a:cs typeface="Calibri"/>
            </a:endParaRPr>
          </a:p>
          <a:p>
            <a:pPr marL="12700" marR="283210">
              <a:lnSpc>
                <a:spcPct val="100000"/>
              </a:lnSpc>
            </a:pPr>
            <a:r>
              <a:rPr dirty="0" sz="1800" spc="-15">
                <a:latin typeface="Calibri"/>
                <a:cs typeface="Calibri"/>
              </a:rPr>
              <a:t>Por </a:t>
            </a:r>
            <a:r>
              <a:rPr dirty="0" sz="1800" spc="-10">
                <a:latin typeface="Calibri"/>
                <a:cs typeface="Calibri"/>
              </a:rPr>
              <a:t>isso, novos marcadores prognósticos precisam </a:t>
            </a:r>
            <a:r>
              <a:rPr dirty="0" sz="1800" spc="-5">
                <a:latin typeface="Calibri"/>
                <a:cs typeface="Calibri"/>
              </a:rPr>
              <a:t>ser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investigados, </a:t>
            </a:r>
            <a:r>
              <a:rPr dirty="0" sz="1800" spc="-5">
                <a:latin typeface="Calibri"/>
                <a:cs typeface="Calibri"/>
              </a:rPr>
              <a:t>sendo</a:t>
            </a:r>
            <a:r>
              <a:rPr dirty="0" sz="1800" spc="-10">
                <a:latin typeface="Calibri"/>
                <a:cs typeface="Calibri"/>
              </a:rPr>
              <a:t> promissores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dentre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eles,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marcadores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atividade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proliferativa.</a:t>
            </a:r>
            <a:endParaRPr sz="1800">
              <a:latin typeface="Calibri"/>
              <a:cs typeface="Calibri"/>
            </a:endParaRPr>
          </a:p>
          <a:p>
            <a:pPr marL="12700" marR="5080" indent="51435">
              <a:lnSpc>
                <a:spcPct val="100000"/>
              </a:lnSpc>
            </a:pP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proteína </a:t>
            </a:r>
            <a:r>
              <a:rPr dirty="0" sz="1800" spc="-5">
                <a:latin typeface="Calibri"/>
                <a:cs typeface="Calibri"/>
              </a:rPr>
              <a:t>Ki67 </a:t>
            </a:r>
            <a:r>
              <a:rPr dirty="0" sz="1800">
                <a:latin typeface="Calibri"/>
                <a:cs typeface="Calibri"/>
              </a:rPr>
              <a:t>é o </a:t>
            </a:r>
            <a:r>
              <a:rPr dirty="0" sz="1800" spc="-10">
                <a:latin typeface="Calibri"/>
                <a:cs typeface="Calibri"/>
              </a:rPr>
              <a:t>marcador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5">
                <a:latin typeface="Calibri"/>
                <a:cs typeface="Calibri"/>
              </a:rPr>
              <a:t>proliferação </a:t>
            </a:r>
            <a:r>
              <a:rPr dirty="0" sz="1800" spc="-5">
                <a:latin typeface="Calibri"/>
                <a:cs typeface="Calibri"/>
              </a:rPr>
              <a:t>celular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mais usado. </a:t>
            </a:r>
            <a:r>
              <a:rPr dirty="0" sz="1800" spc="-10">
                <a:latin typeface="Calibri"/>
                <a:cs typeface="Calibri"/>
              </a:rPr>
              <a:t>Diversos </a:t>
            </a:r>
            <a:r>
              <a:rPr dirty="0" sz="1800" spc="-5">
                <a:latin typeface="Calibri"/>
                <a:cs typeface="Calibri"/>
              </a:rPr>
              <a:t>trabalhos </a:t>
            </a:r>
            <a:r>
              <a:rPr dirty="0" sz="1800" spc="-10">
                <a:latin typeface="Calibri"/>
                <a:cs typeface="Calibri"/>
              </a:rPr>
              <a:t>propuseram </a:t>
            </a:r>
            <a:r>
              <a:rPr dirty="0" sz="1800" spc="-5">
                <a:latin typeface="Calibri"/>
                <a:cs typeface="Calibri"/>
              </a:rPr>
              <a:t>uma </a:t>
            </a:r>
            <a:r>
              <a:rPr dirty="0" sz="1800" spc="-10">
                <a:latin typeface="Calibri"/>
                <a:cs typeface="Calibri"/>
              </a:rPr>
              <a:t>relação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entre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prognóstico </a:t>
            </a:r>
            <a:r>
              <a:rPr dirty="0" sz="1800">
                <a:latin typeface="Calibri"/>
                <a:cs typeface="Calibri"/>
              </a:rPr>
              <a:t>e a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de Ki67 no melanoma,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entretanto,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os dados são </a:t>
            </a:r>
            <a:r>
              <a:rPr dirty="0" sz="1800" spc="-10">
                <a:latin typeface="Calibri"/>
                <a:cs typeface="Calibri"/>
              </a:rPr>
              <a:t>contraditórios.</a:t>
            </a:r>
            <a:endParaRPr sz="1800">
              <a:latin typeface="Calibri"/>
              <a:cs typeface="Calibri"/>
            </a:endParaRPr>
          </a:p>
          <a:p>
            <a:pPr marL="12700" marR="121920">
              <a:lnSpc>
                <a:spcPct val="100000"/>
              </a:lnSpc>
            </a:pPr>
            <a:r>
              <a:rPr dirty="0" sz="1800" spc="-20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elucidar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estes</a:t>
            </a:r>
            <a:r>
              <a:rPr dirty="0" sz="1800" spc="-10">
                <a:latin typeface="Calibri"/>
                <a:cs typeface="Calibri"/>
              </a:rPr>
              <a:t> questionamentos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buscando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isso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auxiliar</a:t>
            </a:r>
            <a:r>
              <a:rPr dirty="0" sz="1800" spc="-5">
                <a:latin typeface="Calibri"/>
                <a:cs typeface="Calibri"/>
              </a:rPr>
              <a:t> na </a:t>
            </a:r>
            <a:r>
              <a:rPr dirty="0" sz="1800" spc="-15">
                <a:latin typeface="Calibri"/>
                <a:cs typeface="Calibri"/>
              </a:rPr>
              <a:t>prática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clínica </a:t>
            </a:r>
            <a:r>
              <a:rPr dirty="0" sz="1800" spc="-5">
                <a:latin typeface="Calibri"/>
                <a:cs typeface="Calibri"/>
              </a:rPr>
              <a:t>diária, </a:t>
            </a:r>
            <a:r>
              <a:rPr dirty="0" sz="1800" spc="-15">
                <a:latin typeface="Calibri"/>
                <a:cs typeface="Calibri"/>
              </a:rPr>
              <a:t>neste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estudo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avaliamos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correlação </a:t>
            </a:r>
            <a:r>
              <a:rPr dirty="0" sz="1800" spc="-5">
                <a:latin typeface="Calibri"/>
                <a:cs typeface="Calibri"/>
              </a:rPr>
              <a:t>do índice de Ki67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risco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metástase linfonodal </a:t>
            </a:r>
            <a:r>
              <a:rPr dirty="0" sz="1800" spc="-5">
                <a:latin typeface="Calibri"/>
                <a:cs typeface="Calibri"/>
              </a:rPr>
              <a:t>no melanoma cutâneo maligno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durante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 pesquisa do </a:t>
            </a:r>
            <a:r>
              <a:rPr dirty="0" sz="1800" spc="-10">
                <a:latin typeface="Calibri"/>
                <a:cs typeface="Calibri"/>
              </a:rPr>
              <a:t>linfonodo sentinela.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6637" y="8751808"/>
            <a:ext cx="524446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Avaliar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10">
                <a:latin typeface="Calibri"/>
                <a:cs typeface="Calibri"/>
              </a:rPr>
              <a:t> correlação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entre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porcentagem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 do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 </a:t>
            </a:r>
            <a:r>
              <a:rPr dirty="0" sz="1800" spc="-20">
                <a:latin typeface="Calibri"/>
                <a:cs typeface="Calibri"/>
              </a:rPr>
              <a:t>através</a:t>
            </a:r>
            <a:r>
              <a:rPr dirty="0" sz="1800" spc="-5">
                <a:latin typeface="Calibri"/>
                <a:cs typeface="Calibri"/>
              </a:rPr>
              <a:t> da </a:t>
            </a:r>
            <a:r>
              <a:rPr dirty="0" sz="1800">
                <a:latin typeface="Calibri"/>
                <a:cs typeface="Calibri"/>
              </a:rPr>
              <a:t>análise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por </a:t>
            </a:r>
            <a:r>
              <a:rPr dirty="0" sz="1800" spc="-10">
                <a:latin typeface="Calibri"/>
                <a:cs typeface="Calibri"/>
              </a:rPr>
              <a:t>imunohistoquímica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risco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metástase linfonodal </a:t>
            </a:r>
            <a:r>
              <a:rPr dirty="0" sz="1800" spc="-15">
                <a:latin typeface="Calibri"/>
                <a:cs typeface="Calibri"/>
              </a:rPr>
              <a:t>durante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pesquisa do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linfonodo sentinela.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9482" y="8028877"/>
            <a:ext cx="126428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OBJETI</a:t>
            </a:r>
            <a:r>
              <a:rPr dirty="0" sz="2400" spc="-5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86871" y="2114601"/>
            <a:ext cx="13315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MÉ</a:t>
            </a:r>
            <a:r>
              <a:rPr dirty="0" sz="2400" spc="-6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2400" spc="-5" b="1">
                <a:solidFill>
                  <a:srgbClr val="FFFFFF"/>
                </a:solidFill>
                <a:latin typeface="Calibri"/>
                <a:cs typeface="Calibri"/>
              </a:rPr>
              <a:t>ODOS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98887" y="2738770"/>
            <a:ext cx="5097145" cy="24942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Estudo </a:t>
            </a:r>
            <a:r>
              <a:rPr dirty="0" sz="1800" spc="-5">
                <a:latin typeface="Calibri"/>
                <a:cs typeface="Calibri"/>
              </a:rPr>
              <a:t>observacional tipo </a:t>
            </a:r>
            <a:r>
              <a:rPr dirty="0" sz="1800" spc="-10">
                <a:latin typeface="Calibri"/>
                <a:cs typeface="Calibri"/>
              </a:rPr>
              <a:t>coorte retrospectiva, com </a:t>
            </a:r>
            <a:r>
              <a:rPr dirty="0" sz="1800" spc="-5">
                <a:latin typeface="Calibri"/>
                <a:cs typeface="Calibri"/>
              </a:rPr>
              <a:t> seleção de </a:t>
            </a:r>
            <a:r>
              <a:rPr dirty="0" sz="1800" spc="-10">
                <a:latin typeface="Calibri"/>
                <a:cs typeface="Calibri"/>
              </a:rPr>
              <a:t>pacientes </a:t>
            </a:r>
            <a:r>
              <a:rPr dirty="0" sz="1800" spc="-5">
                <a:latin typeface="Calibri"/>
                <a:cs typeface="Calibri"/>
              </a:rPr>
              <a:t>adultos </a:t>
            </a:r>
            <a:r>
              <a:rPr dirty="0" sz="1800" spc="-10">
                <a:latin typeface="Calibri"/>
                <a:cs typeface="Calibri"/>
              </a:rPr>
              <a:t>portadores </a:t>
            </a:r>
            <a:r>
              <a:rPr dirty="0" sz="1800" spc="-5">
                <a:latin typeface="Calibri"/>
                <a:cs typeface="Calibri"/>
              </a:rPr>
              <a:t>de melanoma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cutâneo, </a:t>
            </a:r>
            <a:r>
              <a:rPr dirty="0" sz="1800" spc="-15">
                <a:latin typeface="Calibri"/>
                <a:cs typeface="Calibri"/>
              </a:rPr>
              <a:t>entre </a:t>
            </a:r>
            <a:r>
              <a:rPr dirty="0" sz="1800" spc="-5">
                <a:latin typeface="Calibri"/>
                <a:cs typeface="Calibri"/>
              </a:rPr>
              <a:t>2010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2018, no </a:t>
            </a:r>
            <a:r>
              <a:rPr dirty="0" sz="1800" spc="-10">
                <a:latin typeface="Calibri"/>
                <a:cs typeface="Calibri"/>
              </a:rPr>
              <a:t>AC Camargo </a:t>
            </a:r>
            <a:r>
              <a:rPr dirty="0" sz="1800" spc="-5">
                <a:latin typeface="Calibri"/>
                <a:cs typeface="Calibri"/>
              </a:rPr>
              <a:t>Cancer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Center,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que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submetidos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10">
                <a:latin typeface="Calibri"/>
                <a:cs typeface="Calibri"/>
              </a:rPr>
              <a:t> estudo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imunohistoquímico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porcentagem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</a:t>
            </a:r>
            <a:r>
              <a:rPr dirty="0" sz="1800" spc="-5">
                <a:latin typeface="Calibri"/>
                <a:cs typeface="Calibri"/>
              </a:rPr>
              <a:t> de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 no tumor primário. As </a:t>
            </a:r>
            <a:r>
              <a:rPr dirty="0" sz="1800">
                <a:latin typeface="Calibri"/>
                <a:cs typeface="Calibri"/>
              </a:rPr>
              <a:t>análises </a:t>
            </a:r>
            <a:r>
              <a:rPr dirty="0" sz="1800" spc="-15">
                <a:latin typeface="Calibri"/>
                <a:cs typeface="Calibri"/>
              </a:rPr>
              <a:t>estatísticas </a:t>
            </a:r>
            <a:r>
              <a:rPr dirty="0" sz="1800" spc="-20">
                <a:latin typeface="Calibri"/>
                <a:cs typeface="Calibri"/>
              </a:rPr>
              <a:t>foram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realizadas </a:t>
            </a:r>
            <a:r>
              <a:rPr dirty="0" sz="1800" spc="-5">
                <a:latin typeface="Calibri"/>
                <a:cs typeface="Calibri"/>
              </a:rPr>
              <a:t>pelo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software SPSS </a:t>
            </a:r>
            <a:r>
              <a:rPr dirty="0" sz="1800" spc="-10" i="1">
                <a:latin typeface="Calibri"/>
                <a:cs typeface="Calibri"/>
              </a:rPr>
              <a:t>utilizando </a:t>
            </a:r>
            <a:r>
              <a:rPr dirty="0" sz="1800" spc="-5" i="1">
                <a:latin typeface="Calibri"/>
                <a:cs typeface="Calibri"/>
              </a:rPr>
              <a:t>os </a:t>
            </a:r>
            <a:r>
              <a:rPr dirty="0" sz="1800" spc="-15" i="1">
                <a:latin typeface="Calibri"/>
                <a:cs typeface="Calibri"/>
              </a:rPr>
              <a:t>testes</a:t>
            </a:r>
            <a:r>
              <a:rPr dirty="0" sz="1800" spc="-5" i="1">
                <a:latin typeface="Calibri"/>
                <a:cs typeface="Calibri"/>
              </a:rPr>
              <a:t> de 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chi-quadrado,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exato</a:t>
            </a:r>
            <a:r>
              <a:rPr dirty="0" sz="1800" spc="-5" i="1">
                <a:latin typeface="Calibri"/>
                <a:cs typeface="Calibri"/>
              </a:rPr>
              <a:t> de </a:t>
            </a:r>
            <a:r>
              <a:rPr dirty="0" sz="1800" spc="-25" i="1">
                <a:latin typeface="Calibri"/>
                <a:cs typeface="Calibri"/>
              </a:rPr>
              <a:t>Fischer,</a:t>
            </a:r>
            <a:r>
              <a:rPr dirty="0" sz="1800" spc="-5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T</a:t>
            </a:r>
            <a:r>
              <a:rPr dirty="0" sz="1800" spc="-5" i="1">
                <a:latin typeface="Calibri"/>
                <a:cs typeface="Calibri"/>
              </a:rPr>
              <a:t> de </a:t>
            </a:r>
            <a:r>
              <a:rPr dirty="0" sz="1800" spc="-10" i="1">
                <a:latin typeface="Calibri"/>
                <a:cs typeface="Calibri"/>
              </a:rPr>
              <a:t>student,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800" spc="-15" i="1">
                <a:latin typeface="Calibri"/>
                <a:cs typeface="Calibri"/>
              </a:rPr>
              <a:t>Mann-Whitney,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e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spc="-15" i="1">
                <a:latin typeface="Calibri"/>
                <a:cs typeface="Calibri"/>
              </a:rPr>
              <a:t>teste</a:t>
            </a:r>
            <a:r>
              <a:rPr dirty="0" sz="1800" spc="-5" i="1">
                <a:latin typeface="Calibri"/>
                <a:cs typeface="Calibri"/>
              </a:rPr>
              <a:t> de</a:t>
            </a:r>
            <a:r>
              <a:rPr dirty="0" sz="1800" spc="-10" i="1">
                <a:latin typeface="Calibri"/>
                <a:cs typeface="Calibri"/>
              </a:rPr>
              <a:t> correlação</a:t>
            </a:r>
            <a:r>
              <a:rPr dirty="0" sz="1800" spc="-5" i="1">
                <a:latin typeface="Calibri"/>
                <a:cs typeface="Calibri"/>
              </a:rPr>
              <a:t> de</a:t>
            </a:r>
            <a:r>
              <a:rPr dirty="0" sz="1800" spc="-10" i="1">
                <a:latin typeface="Calibri"/>
                <a:cs typeface="Calibri"/>
              </a:rPr>
              <a:t> Pearson.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345557" y="5539727"/>
            <a:ext cx="350329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92500" y="2099181"/>
            <a:ext cx="554101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Nossos </a:t>
            </a:r>
            <a:r>
              <a:rPr dirty="0" sz="1800">
                <a:latin typeface="Calibri"/>
                <a:cs typeface="Calibri"/>
              </a:rPr>
              <a:t>achados </a:t>
            </a:r>
            <a:r>
              <a:rPr dirty="0" sz="1800" spc="-10">
                <a:latin typeface="Calibri"/>
                <a:cs typeface="Calibri"/>
              </a:rPr>
              <a:t>sugerem </a:t>
            </a:r>
            <a:r>
              <a:rPr dirty="0" sz="1800" spc="-5">
                <a:latin typeface="Calibri"/>
                <a:cs typeface="Calibri"/>
              </a:rPr>
              <a:t>que um </a:t>
            </a:r>
            <a:r>
              <a:rPr dirty="0" sz="1800" spc="-10">
                <a:latin typeface="Calibri"/>
                <a:cs typeface="Calibri"/>
              </a:rPr>
              <a:t>valor </a:t>
            </a:r>
            <a:r>
              <a:rPr dirty="0" sz="1800" spc="-5">
                <a:latin typeface="Calibri"/>
                <a:cs typeface="Calibri"/>
              </a:rPr>
              <a:t>aumentado de Ki67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indica</a:t>
            </a:r>
            <a:r>
              <a:rPr dirty="0" sz="1800" spc="-5">
                <a:latin typeface="Calibri"/>
                <a:cs typeface="Calibri"/>
              </a:rPr>
              <a:t> maior </a:t>
            </a:r>
            <a:r>
              <a:rPr dirty="0" sz="1800" spc="-10">
                <a:latin typeface="Calibri"/>
                <a:cs typeface="Calibri"/>
              </a:rPr>
              <a:t>potencial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metastático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linfonodal</a:t>
            </a:r>
            <a:r>
              <a:rPr dirty="0" sz="1800" spc="-5">
                <a:latin typeface="Calibri"/>
                <a:cs typeface="Calibri"/>
              </a:rPr>
              <a:t> no</a:t>
            </a:r>
            <a:r>
              <a:rPr dirty="0" sz="1800" spc="5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melanoma </a:t>
            </a:r>
            <a:r>
              <a:rPr dirty="0" sz="1800" spc="-39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cutâneo. Isso </a:t>
            </a:r>
            <a:r>
              <a:rPr dirty="0" sz="1800" spc="-10">
                <a:latin typeface="Calibri"/>
                <a:cs typeface="Calibri"/>
              </a:rPr>
              <a:t>sugere </a:t>
            </a:r>
            <a:r>
              <a:rPr dirty="0" sz="1800" spc="-5">
                <a:latin typeface="Calibri"/>
                <a:cs typeface="Calibri"/>
              </a:rPr>
              <a:t>que </a:t>
            </a:r>
            <a:r>
              <a:rPr dirty="0" sz="1800" spc="-15">
                <a:latin typeface="Calibri"/>
                <a:cs typeface="Calibri"/>
              </a:rPr>
              <a:t>este</a:t>
            </a:r>
            <a:r>
              <a:rPr dirty="0" sz="1800" spc="-10">
                <a:latin typeface="Calibri"/>
                <a:cs typeface="Calibri"/>
              </a:rPr>
              <a:t> marcador</a:t>
            </a:r>
            <a:r>
              <a:rPr dirty="0" sz="1800" spc="-5">
                <a:latin typeface="Calibri"/>
                <a:cs typeface="Calibri"/>
              </a:rPr>
              <a:t> poderia ser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utilizado como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fator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381200" y="7341250"/>
            <a:ext cx="5706745" cy="2819400"/>
          </a:xfrm>
          <a:custGeom>
            <a:avLst/>
            <a:gdLst/>
            <a:ahLst/>
            <a:cxnLst/>
            <a:rect l="l" t="t" r="r" b="b"/>
            <a:pathLst>
              <a:path w="5706744" h="2819400">
                <a:moveTo>
                  <a:pt x="0" y="469809"/>
                </a:moveTo>
                <a:lnTo>
                  <a:pt x="2425" y="421774"/>
                </a:lnTo>
                <a:lnTo>
                  <a:pt x="9544" y="375126"/>
                </a:lnTo>
                <a:lnTo>
                  <a:pt x="21121" y="330102"/>
                </a:lnTo>
                <a:lnTo>
                  <a:pt x="36919" y="286938"/>
                </a:lnTo>
                <a:lnTo>
                  <a:pt x="56703" y="245870"/>
                </a:lnTo>
                <a:lnTo>
                  <a:pt x="80235" y="207134"/>
                </a:lnTo>
                <a:lnTo>
                  <a:pt x="107281" y="170966"/>
                </a:lnTo>
                <a:lnTo>
                  <a:pt x="137603" y="137603"/>
                </a:lnTo>
                <a:lnTo>
                  <a:pt x="170966" y="107281"/>
                </a:lnTo>
                <a:lnTo>
                  <a:pt x="207134" y="80235"/>
                </a:lnTo>
                <a:lnTo>
                  <a:pt x="245870" y="56703"/>
                </a:lnTo>
                <a:lnTo>
                  <a:pt x="286938" y="36919"/>
                </a:lnTo>
                <a:lnTo>
                  <a:pt x="330102" y="21121"/>
                </a:lnTo>
                <a:lnTo>
                  <a:pt x="375126" y="9544"/>
                </a:lnTo>
                <a:lnTo>
                  <a:pt x="421774" y="2425"/>
                </a:lnTo>
                <a:lnTo>
                  <a:pt x="469809" y="0"/>
                </a:lnTo>
                <a:lnTo>
                  <a:pt x="5236489" y="0"/>
                </a:lnTo>
                <a:lnTo>
                  <a:pt x="5289501" y="2998"/>
                </a:lnTo>
                <a:lnTo>
                  <a:pt x="5341428" y="11867"/>
                </a:lnTo>
                <a:lnTo>
                  <a:pt x="5391810" y="26417"/>
                </a:lnTo>
                <a:lnTo>
                  <a:pt x="5440188" y="46455"/>
                </a:lnTo>
                <a:lnTo>
                  <a:pt x="5486101" y="71793"/>
                </a:lnTo>
                <a:lnTo>
                  <a:pt x="5529090" y="102239"/>
                </a:lnTo>
                <a:lnTo>
                  <a:pt x="5568694" y="137603"/>
                </a:lnTo>
                <a:lnTo>
                  <a:pt x="5604059" y="177209"/>
                </a:lnTo>
                <a:lnTo>
                  <a:pt x="5634506" y="220198"/>
                </a:lnTo>
                <a:lnTo>
                  <a:pt x="5659844" y="266111"/>
                </a:lnTo>
                <a:lnTo>
                  <a:pt x="5679882" y="314488"/>
                </a:lnTo>
                <a:lnTo>
                  <a:pt x="5694432" y="364870"/>
                </a:lnTo>
                <a:lnTo>
                  <a:pt x="5703301" y="416797"/>
                </a:lnTo>
                <a:lnTo>
                  <a:pt x="5706299" y="469809"/>
                </a:lnTo>
                <a:lnTo>
                  <a:pt x="5706299" y="2348990"/>
                </a:lnTo>
                <a:lnTo>
                  <a:pt x="5703874" y="2397025"/>
                </a:lnTo>
                <a:lnTo>
                  <a:pt x="5696755" y="2443673"/>
                </a:lnTo>
                <a:lnTo>
                  <a:pt x="5685178" y="2488697"/>
                </a:lnTo>
                <a:lnTo>
                  <a:pt x="5669380" y="2531861"/>
                </a:lnTo>
                <a:lnTo>
                  <a:pt x="5649596" y="2572929"/>
                </a:lnTo>
                <a:lnTo>
                  <a:pt x="5626064" y="2611665"/>
                </a:lnTo>
                <a:lnTo>
                  <a:pt x="5599018" y="2647833"/>
                </a:lnTo>
                <a:lnTo>
                  <a:pt x="5568696" y="2681196"/>
                </a:lnTo>
                <a:lnTo>
                  <a:pt x="5535333" y="2711518"/>
                </a:lnTo>
                <a:lnTo>
                  <a:pt x="5499165" y="2738564"/>
                </a:lnTo>
                <a:lnTo>
                  <a:pt x="5460429" y="2762096"/>
                </a:lnTo>
                <a:lnTo>
                  <a:pt x="5419361" y="2781880"/>
                </a:lnTo>
                <a:lnTo>
                  <a:pt x="5376197" y="2797678"/>
                </a:lnTo>
                <a:lnTo>
                  <a:pt x="5331173" y="2809255"/>
                </a:lnTo>
                <a:lnTo>
                  <a:pt x="5284525" y="2816374"/>
                </a:lnTo>
                <a:lnTo>
                  <a:pt x="5236489" y="2818799"/>
                </a:lnTo>
                <a:lnTo>
                  <a:pt x="469809" y="2818799"/>
                </a:lnTo>
                <a:lnTo>
                  <a:pt x="421774" y="2816374"/>
                </a:lnTo>
                <a:lnTo>
                  <a:pt x="375126" y="2809255"/>
                </a:lnTo>
                <a:lnTo>
                  <a:pt x="330102" y="2797678"/>
                </a:lnTo>
                <a:lnTo>
                  <a:pt x="286938" y="2781880"/>
                </a:lnTo>
                <a:lnTo>
                  <a:pt x="245870" y="2762096"/>
                </a:lnTo>
                <a:lnTo>
                  <a:pt x="207134" y="2738564"/>
                </a:lnTo>
                <a:lnTo>
                  <a:pt x="170966" y="2711518"/>
                </a:lnTo>
                <a:lnTo>
                  <a:pt x="137603" y="2681196"/>
                </a:lnTo>
                <a:lnTo>
                  <a:pt x="107281" y="2647833"/>
                </a:lnTo>
                <a:lnTo>
                  <a:pt x="80235" y="2611665"/>
                </a:lnTo>
                <a:lnTo>
                  <a:pt x="56703" y="2572929"/>
                </a:lnTo>
                <a:lnTo>
                  <a:pt x="36919" y="2531861"/>
                </a:lnTo>
                <a:lnTo>
                  <a:pt x="21121" y="2488697"/>
                </a:lnTo>
                <a:lnTo>
                  <a:pt x="9544" y="2443673"/>
                </a:lnTo>
                <a:lnTo>
                  <a:pt x="2425" y="2397025"/>
                </a:lnTo>
                <a:lnTo>
                  <a:pt x="0" y="2348990"/>
                </a:lnTo>
                <a:lnTo>
                  <a:pt x="0" y="469809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32451" y="7543038"/>
            <a:ext cx="92456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626126" y="7756398"/>
            <a:ext cx="520382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5920" marR="214629" indent="-36385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75920" algn="l"/>
                <a:tab pos="376555" algn="l"/>
              </a:tabLst>
            </a:pP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Torres-Cabala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C,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Li-Ning-Tapia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E, Hwu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25">
                <a:solidFill>
                  <a:srgbClr val="212121"/>
                </a:solidFill>
                <a:latin typeface="Calibri"/>
                <a:cs typeface="Calibri"/>
              </a:rPr>
              <a:t>WJ.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Pathology-based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Biomarkers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Useful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for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Clinical Decisions in Melanoma.</a:t>
            </a:r>
            <a:r>
              <a:rPr dirty="0" sz="1400" spc="2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212121"/>
                </a:solidFill>
                <a:latin typeface="Calibri"/>
                <a:cs typeface="Calibri"/>
              </a:rPr>
              <a:t>Arch Med </a:t>
            </a:r>
            <a:r>
              <a:rPr dirty="0" sz="1400" spc="-305" i="1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212121"/>
                </a:solidFill>
                <a:latin typeface="Calibri"/>
                <a:cs typeface="Calibri"/>
              </a:rPr>
              <a:t>Res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.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2020;51(8):827-838.</a:t>
            </a:r>
            <a:endParaRPr sz="1400">
              <a:latin typeface="Calibri"/>
              <a:cs typeface="Calibri"/>
            </a:endParaRPr>
          </a:p>
          <a:p>
            <a:pPr marL="375920" indent="-363855">
              <a:lnSpc>
                <a:spcPct val="100000"/>
              </a:lnSpc>
              <a:buAutoNum type="arabicPeriod"/>
              <a:tabLst>
                <a:tab pos="375920" algn="l"/>
                <a:tab pos="376555" algn="l"/>
              </a:tabLst>
            </a:pP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Henrique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R,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Azevedo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R,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Bento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MJ,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Domingues JC,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Silva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C,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Jerónimo</a:t>
            </a:r>
            <a:endParaRPr sz="1400">
              <a:latin typeface="Calibri"/>
              <a:cs typeface="Calibri"/>
            </a:endParaRPr>
          </a:p>
          <a:p>
            <a:pPr marL="375920" marR="100330">
              <a:lnSpc>
                <a:spcPct val="100000"/>
              </a:lnSpc>
            </a:pP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C.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Prognostic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value of Ki-67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expression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in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localized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cutaneous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malignant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melanoma.</a:t>
            </a:r>
            <a:r>
              <a:rPr dirty="0" sz="1400" spc="2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i="1">
                <a:solidFill>
                  <a:srgbClr val="212121"/>
                </a:solidFill>
                <a:latin typeface="Calibri"/>
                <a:cs typeface="Calibri"/>
              </a:rPr>
              <a:t>J</a:t>
            </a:r>
            <a:r>
              <a:rPr dirty="0" sz="1400" spc="-5" i="1">
                <a:solidFill>
                  <a:srgbClr val="212121"/>
                </a:solidFill>
                <a:latin typeface="Calibri"/>
                <a:cs typeface="Calibri"/>
              </a:rPr>
              <a:t> Am</a:t>
            </a:r>
            <a:r>
              <a:rPr dirty="0" sz="1400" spc="-10" i="1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212121"/>
                </a:solidFill>
                <a:latin typeface="Calibri"/>
                <a:cs typeface="Calibri"/>
              </a:rPr>
              <a:t>Acad </a:t>
            </a:r>
            <a:r>
              <a:rPr dirty="0" sz="1400" spc="-10" i="1">
                <a:solidFill>
                  <a:srgbClr val="212121"/>
                </a:solidFill>
                <a:latin typeface="Calibri"/>
                <a:cs typeface="Calibri"/>
              </a:rPr>
              <a:t>Dermatol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.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2000;43(6):991-1000.</a:t>
            </a:r>
            <a:endParaRPr sz="1400">
              <a:latin typeface="Calibri"/>
              <a:cs typeface="Calibri"/>
            </a:endParaRPr>
          </a:p>
          <a:p>
            <a:pPr marL="375920" marR="5080" indent="-363855">
              <a:lnSpc>
                <a:spcPct val="100000"/>
              </a:lnSpc>
              <a:buClr>
                <a:srgbClr val="212121"/>
              </a:buClr>
              <a:buFont typeface="Calibri"/>
              <a:buAutoNum type="arabicPeriod" startAt="3"/>
              <a:tabLst>
                <a:tab pos="415925" algn="l"/>
                <a:tab pos="416559" algn="l"/>
              </a:tabLst>
            </a:pPr>
            <a:r>
              <a:rPr dirty="0"/>
              <a:t>	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Udovicic-Gagula </a:t>
            </a:r>
            <a:r>
              <a:rPr dirty="0" sz="1400" spc="-20">
                <a:solidFill>
                  <a:srgbClr val="212121"/>
                </a:solidFill>
                <a:latin typeface="Calibri"/>
                <a:cs typeface="Calibri"/>
              </a:rPr>
              <a:t>D,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Ahmovic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A,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Bilalovic N, Doric M.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Expression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of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Ki-67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Estrogen Receptor Beta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in Primary Cutaneous Melanoma </a:t>
            </a:r>
            <a:r>
              <a:rPr dirty="0" sz="1400" spc="-30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as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12121"/>
                </a:solidFill>
                <a:latin typeface="Calibri"/>
                <a:cs typeface="Calibri"/>
              </a:rPr>
              <a:t>a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Potential Indicator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of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Regional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Lymph</a:t>
            </a:r>
            <a:r>
              <a:rPr dirty="0" sz="1400" spc="-10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Node </a:t>
            </a:r>
            <a:r>
              <a:rPr dirty="0" sz="1400" spc="-15">
                <a:solidFill>
                  <a:srgbClr val="212121"/>
                </a:solidFill>
                <a:latin typeface="Calibri"/>
                <a:cs typeface="Calibri"/>
              </a:rPr>
              <a:t>Positivity.</a:t>
            </a:r>
            <a:r>
              <a:rPr dirty="0" sz="1400" spc="25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5" i="1">
                <a:solidFill>
                  <a:srgbClr val="212121"/>
                </a:solidFill>
                <a:latin typeface="Calibri"/>
                <a:cs typeface="Calibri"/>
              </a:rPr>
              <a:t>Appl </a:t>
            </a:r>
            <a:r>
              <a:rPr dirty="0" sz="1400" i="1">
                <a:solidFill>
                  <a:srgbClr val="212121"/>
                </a:solidFill>
                <a:latin typeface="Calibri"/>
                <a:cs typeface="Calibri"/>
              </a:rPr>
              <a:t> </a:t>
            </a:r>
            <a:r>
              <a:rPr dirty="0" sz="1400" spc="-10" i="1">
                <a:solidFill>
                  <a:srgbClr val="212121"/>
                </a:solidFill>
                <a:latin typeface="Calibri"/>
                <a:cs typeface="Calibri"/>
              </a:rPr>
              <a:t>Immunohistochem </a:t>
            </a:r>
            <a:r>
              <a:rPr dirty="0" sz="1400" spc="-5" i="1">
                <a:solidFill>
                  <a:srgbClr val="212121"/>
                </a:solidFill>
                <a:latin typeface="Calibri"/>
                <a:cs typeface="Calibri"/>
              </a:rPr>
              <a:t>Mol Morphol</a:t>
            </a:r>
            <a:r>
              <a:rPr dirty="0" sz="1400" spc="-5">
                <a:solidFill>
                  <a:srgbClr val="212121"/>
                </a:solidFill>
                <a:latin typeface="Calibri"/>
                <a:cs typeface="Calibri"/>
              </a:rPr>
              <a:t>. 2019;27(1):27-32.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227439" y="112498"/>
            <a:ext cx="3060700" cy="615950"/>
          </a:xfrm>
          <a:prstGeom prst="rect">
            <a:avLst/>
          </a:prstGeom>
          <a:solidFill>
            <a:srgbClr val="00B050"/>
          </a:solidFill>
        </p:spPr>
        <p:txBody>
          <a:bodyPr wrap="square" lIns="0" tIns="29209" rIns="0" bIns="0" rtlCol="0" vert="horz">
            <a:spAutoFit/>
          </a:bodyPr>
          <a:lstStyle/>
          <a:p>
            <a:pPr marL="1283335" marR="162560" indent="-1171575">
              <a:lnSpc>
                <a:spcPct val="100000"/>
              </a:lnSpc>
              <a:spcBef>
                <a:spcPts val="229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335650" y="6657655"/>
            <a:ext cx="561911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25">
                <a:latin typeface="Calibri"/>
                <a:cs typeface="Calibri"/>
              </a:rPr>
              <a:t>Tabela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1-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Regressão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logística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simples</a:t>
            </a:r>
            <a:r>
              <a:rPr dirty="0" sz="1800" spc="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múltipla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6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fatores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preditivos</a:t>
            </a:r>
            <a:r>
              <a:rPr dirty="0" sz="1800" spc="-5">
                <a:latin typeface="Calibri"/>
                <a:cs typeface="Calibri"/>
              </a:rPr>
              <a:t> de </a:t>
            </a:r>
            <a:r>
              <a:rPr dirty="0" sz="1800" spc="-10">
                <a:latin typeface="Calibri"/>
                <a:cs typeface="Calibri"/>
              </a:rPr>
              <a:t>linfonodo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sentinela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positivo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02" y="169804"/>
            <a:ext cx="5197154" cy="481175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034800" y="3380045"/>
            <a:ext cx="6099291" cy="3034483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6554699" y="6124081"/>
            <a:ext cx="5376545" cy="38658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Em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nosso </a:t>
            </a:r>
            <a:r>
              <a:rPr dirty="0" sz="1800" spc="-15">
                <a:latin typeface="Calibri"/>
                <a:cs typeface="Calibri"/>
              </a:rPr>
              <a:t>estudo,</a:t>
            </a:r>
            <a:r>
              <a:rPr dirty="0" sz="1800" spc="-10">
                <a:latin typeface="Calibri"/>
                <a:cs typeface="Calibri"/>
              </a:rPr>
              <a:t> avaliamos</a:t>
            </a:r>
            <a:r>
              <a:rPr dirty="0" sz="1800" spc="-5">
                <a:latin typeface="Calibri"/>
                <a:cs typeface="Calibri"/>
              </a:rPr>
              <a:t> um </a:t>
            </a:r>
            <a:r>
              <a:rPr dirty="0" sz="1800" spc="-10">
                <a:latin typeface="Calibri"/>
                <a:cs typeface="Calibri"/>
              </a:rPr>
              <a:t>total </a:t>
            </a:r>
            <a:r>
              <a:rPr dirty="0" sz="1800" spc="-5">
                <a:latin typeface="Calibri"/>
                <a:cs typeface="Calibri"/>
              </a:rPr>
              <a:t>de 505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melanomas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cutâneos</a:t>
            </a:r>
            <a:r>
              <a:rPr dirty="0" sz="1800" spc="-10">
                <a:latin typeface="Calibri"/>
                <a:cs typeface="Calibri"/>
              </a:rPr>
              <a:t> 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avaliação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imunohistoquímica </a:t>
            </a:r>
            <a:r>
              <a:rPr dirty="0" sz="1800" spc="-5">
                <a:latin typeface="Calibri"/>
                <a:cs typeface="Calibri"/>
              </a:rPr>
              <a:t>de Ki67.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risco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metástase linfonodal </a:t>
            </a:r>
            <a:r>
              <a:rPr dirty="0" sz="1800" spc="-5">
                <a:latin typeface="Calibri"/>
                <a:cs typeface="Calibri"/>
              </a:rPr>
              <a:t>no melanoma cutâneo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correlacionado </a:t>
            </a:r>
            <a:r>
              <a:rPr dirty="0" sz="1800">
                <a:latin typeface="Calibri"/>
                <a:cs typeface="Calibri"/>
              </a:rPr>
              <a:t>ao </a:t>
            </a:r>
            <a:r>
              <a:rPr dirty="0" sz="1800" spc="-5">
                <a:latin typeface="Calibri"/>
                <a:cs typeface="Calibri"/>
              </a:rPr>
              <a:t>índice de Ki67 na </a:t>
            </a:r>
            <a:r>
              <a:rPr dirty="0" sz="1800" spc="-10">
                <a:latin typeface="Calibri"/>
                <a:cs typeface="Calibri"/>
              </a:rPr>
              <a:t>regressão logística </a:t>
            </a:r>
            <a:r>
              <a:rPr dirty="0" sz="1800" spc="-5">
                <a:latin typeface="Calibri"/>
                <a:cs typeface="Calibri"/>
              </a:rPr>
              <a:t> simples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múltipla </a:t>
            </a:r>
            <a:r>
              <a:rPr dirty="0" sz="1800" spc="-15">
                <a:latin typeface="Calibri"/>
                <a:cs typeface="Calibri"/>
              </a:rPr>
              <a:t>mostrou </a:t>
            </a:r>
            <a:r>
              <a:rPr dirty="0" sz="1800" spc="-5">
                <a:latin typeface="Calibri"/>
                <a:cs typeface="Calibri"/>
              </a:rPr>
              <a:t>maior </a:t>
            </a:r>
            <a:r>
              <a:rPr dirty="0" sz="1800" spc="-10">
                <a:latin typeface="Calibri"/>
                <a:cs typeface="Calibri"/>
              </a:rPr>
              <a:t>risco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metástase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linfonodal quanto </a:t>
            </a:r>
            <a:r>
              <a:rPr dirty="0" sz="1800" spc="-5">
                <a:latin typeface="Calibri"/>
                <a:cs typeface="Calibri"/>
              </a:rPr>
              <a:t>maior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índice de Ki-67(p 0.0001 em </a:t>
            </a:r>
            <a:r>
              <a:rPr dirty="0" sz="1800">
                <a:latin typeface="Calibri"/>
                <a:cs typeface="Calibri"/>
              </a:rPr>
              <a:t> ambos). </a:t>
            </a:r>
            <a:r>
              <a:rPr dirty="0" sz="1800" spc="-10">
                <a:latin typeface="Calibri"/>
                <a:cs typeface="Calibri"/>
              </a:rPr>
              <a:t>Conforme </a:t>
            </a:r>
            <a:r>
              <a:rPr dirty="0" sz="1800" spc="-5">
                <a:latin typeface="Calibri"/>
                <a:cs typeface="Calibri"/>
              </a:rPr>
              <a:t>já elucidado na </a:t>
            </a:r>
            <a:r>
              <a:rPr dirty="0" sz="1800" spc="-15">
                <a:latin typeface="Calibri"/>
                <a:cs typeface="Calibri"/>
              </a:rPr>
              <a:t>literatura, </a:t>
            </a:r>
            <a:r>
              <a:rPr dirty="0" sz="1800" spc="-5">
                <a:latin typeface="Calibri"/>
                <a:cs typeface="Calibri"/>
              </a:rPr>
              <a:t>nosso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trabalho </a:t>
            </a:r>
            <a:r>
              <a:rPr dirty="0" sz="1800" spc="-15">
                <a:latin typeface="Calibri"/>
                <a:cs typeface="Calibri"/>
              </a:rPr>
              <a:t>corrobora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risco</a:t>
            </a:r>
            <a:r>
              <a:rPr dirty="0" sz="1800" spc="-5">
                <a:latin typeface="Calibri"/>
                <a:cs typeface="Calibri"/>
              </a:rPr>
              <a:t> de positividade do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linfonodo sentinela </a:t>
            </a:r>
            <a:r>
              <a:rPr dirty="0" sz="1800" spc="-5">
                <a:latin typeface="Calibri"/>
                <a:cs typeface="Calibri"/>
              </a:rPr>
              <a:t>aumentado</a:t>
            </a:r>
            <a:r>
              <a:rPr dirty="0" sz="1800" spc="-10">
                <a:latin typeface="Calibri"/>
                <a:cs typeface="Calibri"/>
              </a:rPr>
              <a:t> quanto </a:t>
            </a:r>
            <a:r>
              <a:rPr dirty="0" sz="1800" spc="-5">
                <a:latin typeface="Calibri"/>
                <a:cs typeface="Calibri"/>
              </a:rPr>
              <a:t>maior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espessura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tumoral</a:t>
            </a:r>
            <a:r>
              <a:rPr dirty="0" sz="1800" spc="38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na </a:t>
            </a:r>
            <a:r>
              <a:rPr dirty="0" sz="1800" spc="-10">
                <a:latin typeface="Calibri"/>
                <a:cs typeface="Calibri"/>
              </a:rPr>
              <a:t>regressão logística </a:t>
            </a:r>
            <a:r>
              <a:rPr dirty="0" sz="1800" spc="-5">
                <a:latin typeface="Calibri"/>
                <a:cs typeface="Calibri"/>
              </a:rPr>
              <a:t>simples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múltipla (p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 </a:t>
            </a:r>
            <a:r>
              <a:rPr dirty="0" sz="1800">
                <a:latin typeface="Calibri"/>
                <a:cs typeface="Calibri"/>
              </a:rPr>
              <a:t>e p </a:t>
            </a:r>
            <a:r>
              <a:rPr dirty="0" sz="1800" spc="-5">
                <a:latin typeface="Calibri"/>
                <a:cs typeface="Calibri"/>
              </a:rPr>
              <a:t>0.014)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índice </a:t>
            </a:r>
            <a:r>
              <a:rPr dirty="0" sz="1800" spc="-10">
                <a:latin typeface="Calibri"/>
                <a:cs typeface="Calibri"/>
              </a:rPr>
              <a:t>mitótico </a:t>
            </a:r>
            <a:r>
              <a:rPr dirty="0" sz="1800" spc="-5">
                <a:latin typeface="Calibri"/>
                <a:cs typeface="Calibri"/>
              </a:rPr>
              <a:t>(mm²) (p 0.0001). Na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regressão </a:t>
            </a:r>
            <a:r>
              <a:rPr dirty="0" sz="1800" spc="-5">
                <a:latin typeface="Calibri"/>
                <a:cs typeface="Calibri"/>
              </a:rPr>
              <a:t>de </a:t>
            </a:r>
            <a:r>
              <a:rPr dirty="0" sz="1800" spc="-15">
                <a:latin typeface="Calibri"/>
                <a:cs typeface="Calibri"/>
              </a:rPr>
              <a:t>Cox</a:t>
            </a:r>
            <a:r>
              <a:rPr dirty="0" sz="1800" spc="-5">
                <a:latin typeface="Calibri"/>
                <a:cs typeface="Calibri"/>
              </a:rPr>
              <a:t> múltipla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linfonodo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sentinela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foi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fator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r>
              <a:rPr dirty="0" sz="1800" spc="-10">
                <a:latin typeface="Calibri"/>
                <a:cs typeface="Calibri"/>
              </a:rPr>
              <a:t> prognóstico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independente positivo</a:t>
            </a:r>
            <a:r>
              <a:rPr dirty="0" sz="1800" spc="-5">
                <a:latin typeface="Calibri"/>
                <a:cs typeface="Calibri"/>
              </a:rPr>
              <a:t> (HR 7.838;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CI95%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3.372-18.220;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 0.0001).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Cópia de Pôster.pptx</dc:title>
  <dcterms:created xsi:type="dcterms:W3CDTF">2023-01-20T13:25:58Z</dcterms:created>
  <dcterms:modified xsi:type="dcterms:W3CDTF">2023-01-20T13:25:58Z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