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6005"/>
  </p:normalViewPr>
  <p:slideViewPr>
    <p:cSldViewPr snapToGrid="0" snapToObjects="1">
      <p:cViewPr>
        <p:scale>
          <a:sx n="70" d="100"/>
          <a:sy n="70" d="100"/>
        </p:scale>
        <p:origin x="-413" y="-475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15/12/2022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533078" y="385229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1250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778199" y="374822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09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SOBREVIDA DE MIELOMA MÚLTIPLO EM SÃO PAULO ENTRE 2000 A 2018.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543884" y="1325199"/>
            <a:ext cx="9872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Raquel Garcia da Silva; Rossana Veronica Mendoza Lopez; Maria Paula 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Curado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1214652" y="3766627"/>
            <a:ext cx="459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79" y="4329892"/>
            <a:ext cx="543618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 mieloma múltiplo corresponde a 1% das neoplasias malignas, 13% dos cânceres hematológicos, 20% dos óbitos por câncer. É a segunda neoplasia hematológica mais frequente</a:t>
            </a:r>
            <a:r>
              <a:rPr lang="pt-BR" sz="17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Os casos são mais frequentes em idosos a partir dos 60 anos, negros e no sexo masculino²;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No mundo, entre 1990-2016 houve um aumento de 94% de óbitos e 126% de casos</a:t>
            </a:r>
            <a:r>
              <a:rPr lang="pt-BR" sz="1700" baseline="30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3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. No Brasil em 2020 foram estimados 2.964 novos casos no sexo masculino e 2.552 </a:t>
            </a:r>
            <a:r>
              <a:rPr lang="pt-BR" sz="17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no sexo feminino, e mortes foram 2.280 no masculino e 1.961 no feminino</a:t>
            </a:r>
            <a:r>
              <a:rPr lang="pt-BR" sz="17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4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As taxas de incidência no Brasil foram de 2.2/100.000 no sexo masculino e 1.5/100.000 no sexo feminino</a:t>
            </a:r>
            <a:r>
              <a:rPr lang="pt-BR" sz="17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4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Estudo na Espanha divido em três grupos (1994-2001;2002-2009;2010-2016), a sobrevida global (SG) dos pacientes em 5 anos em ambos os sexos foram de 27,4%, 28,8% e 47,4%, respectivamente</a:t>
            </a:r>
            <a:r>
              <a:rPr lang="pt-BR" sz="17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5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Estudo francês entre 2005-2014, mostrou que a SG dos pacientes elegíveis para transplante autólogo de células tronco, obtiveram resultados superior a 10 anos, e os não elegíveis com 83,7 meses por meio de análise citogenética (FISH), no estadiamento</a:t>
            </a:r>
            <a:r>
              <a:rPr lang="pt-BR" sz="1700" baseline="30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6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263704" y="208363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27340" y="2719534"/>
            <a:ext cx="54361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Descrever a probabilidade de sobrevida global dos pacientes  com mieloma múltiplo no Estado de São Paulo com os dados da FOSP entre 2000 a 2018.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320658" y="385251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62753" y="4555215"/>
            <a:ext cx="543618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Coorte de coleta retrospectiva, cujos casos são registrados na FOSP entre 2000 a 2018. </a:t>
            </a:r>
            <a:endParaRPr lang="pt-BR" sz="17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A SG será estimada a partir da data de diagnóstico até a data do óbito/última informação. As curvas serão pelo método de Kaplan-Meier comparado pelo teste log-rank, fatores prognósticos por regressão de Cox,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hazard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>
                <a:latin typeface="Calibri" charset="0"/>
                <a:ea typeface="Calibri" charset="0"/>
                <a:cs typeface="Calibri" charset="0"/>
              </a:rPr>
              <a:t>ratio</a:t>
            </a: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 e intervalo de confiança de 95%.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/>
              <a:t>As variáveis são: Idade, Sexo, Escolaridade, Categoria de atendimento, Data da primeira consulta, Com diagnóstico/sem tratamento e com diagnóstico/com tratamento,</a:t>
            </a:r>
            <a:r>
              <a:rPr lang="pt-BR" sz="1700" dirty="0">
                <a:solidFill>
                  <a:srgbClr val="FF0000"/>
                </a:solidFill>
              </a:rPr>
              <a:t> </a:t>
            </a:r>
            <a:r>
              <a:rPr lang="pt-BR" sz="1700" dirty="0"/>
              <a:t>Tratamento recebido no hospital (quimio e TMO),Data da última informação (Vivo com câncer, Vivo SOE, Óbito por câncer, Óbito SOE,</a:t>
            </a:r>
            <a:r>
              <a:rPr lang="pt-BR" sz="1700" dirty="0">
                <a:solidFill>
                  <a:srgbClr val="FF0000"/>
                </a:solidFill>
              </a:rPr>
              <a:t> </a:t>
            </a:r>
            <a:r>
              <a:rPr lang="pt-BR" sz="1700" dirty="0"/>
              <a:t>Diferença em dias entre as datas de consulta e tratamento, Diferença em dias entre as datas de início do tratamento </a:t>
            </a:r>
            <a:r>
              <a:rPr lang="pt-BR" sz="1700"/>
              <a:t>e diagnóstico</a:t>
            </a:r>
            <a:r>
              <a:rPr lang="pt-BR" sz="1700" baseline="3000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7</a:t>
            </a:r>
            <a:endParaRPr lang="pt-BR" sz="1700">
              <a:latin typeface="Calibri" charset="0"/>
              <a:ea typeface="Calibri" charset="0"/>
              <a:cs typeface="Calibri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700" dirty="0">
              <a:latin typeface="Calibri" charset="0"/>
              <a:ea typeface="Calibri" charset="0"/>
              <a:cs typeface="Calibri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ESPERADOS  </a:t>
            </a:r>
            <a:r>
              <a:rPr lang="pt-BR" sz="2400" b="1" dirty="0">
                <a:highlight>
                  <a:srgbClr val="FFFF00"/>
                </a:highlight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700" dirty="0">
                <a:latin typeface="Calibri" charset="0"/>
                <a:ea typeface="Calibri" charset="0"/>
                <a:cs typeface="Calibri" charset="0"/>
              </a:rPr>
              <a:t>Identificar a probabilidade de sobrevida de pacientes com mieloma múltiplo no Estado de São Paulo; Verificar o perfil epidemiológico; Fatores associados ao prognóstico no período de 2000 a 2018.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473498" y="6401592"/>
            <a:ext cx="5436186" cy="388699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860668" y="6344542"/>
            <a:ext cx="473307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International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foundation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latin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américa [Internet].</a:t>
            </a:r>
          </a:p>
          <a:p>
            <a:pPr marL="342900" indent="-342900">
              <a:buAutoNum type="arabicPeriod"/>
            </a:pP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Curado MP, Oliveira MM, Silva DRM, Souza DLB.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Epidemiology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of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multiplle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in 17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Latin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American countries: na update.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Med [Internet]. 2018 May </a:t>
            </a:r>
          </a:p>
          <a:p>
            <a:pPr marL="342900" indent="-342900">
              <a:buAutoNum type="arabicPeriod"/>
            </a:pP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Padla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AS,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Barsouk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Barsouk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Rawla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P, et al.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Epidemiology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staging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, Ludwig H, Novis DS,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Meckl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Hinke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Durie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B.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Multiple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incidence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and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mortality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Around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globe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;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interrelation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between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health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access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and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quality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economic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resources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and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patient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empowerment. The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Oncologist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[Internet] 2020 May </a:t>
            </a:r>
          </a:p>
          <a:p>
            <a:pPr marL="342900" indent="-342900">
              <a:buAutoNum type="arabicPeriod"/>
            </a:pP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International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Agency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for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Research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on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Cancer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D-Y-L Chang-Chan, R. Ríos-Tamayo, M. R. Barranco, D. Redondo-Sánchez, Y González, R Marcos-</a:t>
            </a:r>
            <a:r>
              <a:rPr lang="pt-BR" sz="12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Gragera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et al. </a:t>
            </a:r>
            <a:r>
              <a:rPr lang="en-US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Trends of incidence, mortality and survival of multiple myeloma in Spain. A </a:t>
            </a:r>
            <a:r>
              <a:rPr lang="en-US" sz="12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twent</a:t>
            </a:r>
            <a:r>
              <a:rPr lang="en-US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-three-year population- based study. Clin </a:t>
            </a:r>
            <a:r>
              <a:rPr lang="en-US" sz="12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Transl</a:t>
            </a:r>
            <a:r>
              <a:rPr lang="en-US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Oncol. </a:t>
            </a:r>
            <a:r>
              <a:rPr lang="pt-BR" sz="12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[Internet] 2021 </a:t>
            </a:r>
            <a:endParaRPr lang="pt-BR" sz="1200" dirty="0">
              <a:ea typeface="Calibri" charset="0"/>
              <a:cs typeface="Calibri" charset="0"/>
            </a:endParaRPr>
          </a:p>
          <a:p>
            <a:pPr marL="342900" indent="-342900">
              <a:buAutoNum type="arabicPeriod"/>
            </a:pP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Corre J,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Perrot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A,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Hulin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C,et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al.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Improved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survival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in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multiple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during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the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2005-2009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and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2010-2014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period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[Internet]. </a:t>
            </a:r>
          </a:p>
          <a:p>
            <a:pPr marL="342900" indent="-342900">
              <a:buAutoNum type="arabicPeriod"/>
            </a:pP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Fundação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Oncocentro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de São Paulo [Internet]</a:t>
            </a:r>
          </a:p>
          <a:p>
            <a:pPr marL="342900" indent="-342900">
              <a:buAutoNum type="arabicPeriod"/>
            </a:pP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Rodriguez-Otero P, Paiva B, San-Miguel JF.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Roadmap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to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cure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multiple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. [Internet] 2021 </a:t>
            </a:r>
          </a:p>
          <a:p>
            <a:pPr marL="342900" indent="-342900">
              <a:buAutoNum type="arabicPeriod"/>
            </a:pP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International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Myeloma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Foundation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Latin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200" dirty="0" err="1">
                <a:latin typeface="Calibri" charset="0"/>
                <a:ea typeface="Calibri" charset="0"/>
                <a:cs typeface="Calibri" charset="0"/>
              </a:rPr>
              <a:t>America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 [Internet] 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81BB0E6A-7CC7-EE58-73E4-C406DC8EC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219" y="1876051"/>
            <a:ext cx="5265863" cy="169419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15DC9A0-C618-5093-55EA-0297DC43F0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8178" y="3740462"/>
            <a:ext cx="2428875" cy="237209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6FCDF94-9F9F-489E-CC3D-C9A6E5E98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9340" y="3746037"/>
            <a:ext cx="2390775" cy="2372091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1C1929CA-D88F-A272-C6B1-6AACA909E3BF}"/>
              </a:ext>
            </a:extLst>
          </p:cNvPr>
          <p:cNvSpPr txBox="1">
            <a:spLocks/>
          </p:cNvSpPr>
          <p:nvPr/>
        </p:nvSpPr>
        <p:spPr>
          <a:xfrm>
            <a:off x="1689695" y="3208210"/>
            <a:ext cx="3315990" cy="600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dirty="0">
                <a:latin typeface="+mn-lt"/>
              </a:rPr>
              <a:t>Figura 1. Rodriguez-Otero P; 2021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C5239010-34D2-0D6F-39A1-06EC917572E7}"/>
              </a:ext>
            </a:extLst>
          </p:cNvPr>
          <p:cNvSpPr txBox="1">
            <a:spLocks/>
          </p:cNvSpPr>
          <p:nvPr/>
        </p:nvSpPr>
        <p:spPr>
          <a:xfrm>
            <a:off x="12473498" y="5812529"/>
            <a:ext cx="5436187" cy="600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600" dirty="0">
                <a:latin typeface="+mn-lt"/>
              </a:rPr>
              <a:t>Figuras 2 e 3.: </a:t>
            </a:r>
            <a:r>
              <a:rPr lang="pt-BR" sz="1600" dirty="0" err="1">
                <a:latin typeface="+mn-lt"/>
              </a:rPr>
              <a:t>International</a:t>
            </a:r>
            <a:r>
              <a:rPr lang="pt-BR" sz="1600" dirty="0">
                <a:latin typeface="+mn-lt"/>
              </a:rPr>
              <a:t> </a:t>
            </a:r>
            <a:r>
              <a:rPr lang="pt-BR" sz="1600" dirty="0" err="1">
                <a:latin typeface="+mn-lt"/>
              </a:rPr>
              <a:t>Myeloma</a:t>
            </a:r>
            <a:r>
              <a:rPr lang="pt-BR" sz="1600" dirty="0">
                <a:latin typeface="+mn-lt"/>
              </a:rPr>
              <a:t> Foundation </a:t>
            </a:r>
            <a:r>
              <a:rPr lang="pt-BR" sz="1600" dirty="0" err="1">
                <a:latin typeface="+mn-lt"/>
              </a:rPr>
              <a:t>Latin</a:t>
            </a:r>
            <a:r>
              <a:rPr lang="pt-BR" sz="1600" dirty="0">
                <a:latin typeface="+mn-lt"/>
              </a:rPr>
              <a:t> </a:t>
            </a:r>
            <a:r>
              <a:rPr lang="pt-BR" sz="1600" dirty="0" err="1">
                <a:latin typeface="+mn-lt"/>
              </a:rPr>
              <a:t>America</a:t>
            </a:r>
            <a:endParaRPr lang="pt-B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1182</TotalTime>
  <Words>679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Raquel Garcia</cp:lastModifiedBy>
  <cp:revision>74</cp:revision>
  <dcterms:created xsi:type="dcterms:W3CDTF">2018-02-05T15:36:18Z</dcterms:created>
  <dcterms:modified xsi:type="dcterms:W3CDTF">2022-12-15T22:46:05Z</dcterms:modified>
</cp:coreProperties>
</file>