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 varScale="1">
        <p:scale>
          <a:sx n="46" d="100"/>
          <a:sy n="46" d="100"/>
        </p:scale>
        <p:origin x="750" y="6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71626" y="469563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673229"/>
            <a:ext cx="18288000" cy="115428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516851" y="578229"/>
            <a:ext cx="155059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RESPOSTA PATOLÓGICA COMPLETA DO RECEPTOR DE ESTROGÊNIO-BAIXO TUMORES MAMÁRIOS ELEVADOS E NEGATIVOS COM RECEPTORES DE ESTROGÊNIO</a:t>
            </a:r>
            <a:r>
              <a:rPr lang="en-US" sz="22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. </a:t>
            </a:r>
            <a:endParaRPr lang="pt-BR" sz="22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492369" y="1215784"/>
            <a:ext cx="8940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0" i="1" dirty="0">
                <a:solidFill>
                  <a:srgbClr val="F2F6F3"/>
                </a:solidFill>
                <a:effectLst/>
                <a:latin typeface="OpenSans-Italic"/>
              </a:rPr>
              <a:t>R. Sobreira,  L. Leite, M. Tavares, F. Campos, V. Lima, S. Sanches, F. </a:t>
            </a:r>
            <a:r>
              <a:rPr lang="pt-BR" sz="1600" b="0" i="1" dirty="0" err="1">
                <a:solidFill>
                  <a:srgbClr val="F2F6F3"/>
                </a:solidFill>
                <a:effectLst/>
                <a:latin typeface="OpenSans-Italic"/>
              </a:rPr>
              <a:t>Makdissi</a:t>
            </a:r>
            <a:r>
              <a:rPr lang="pt-BR" sz="1600" b="0" i="1" dirty="0">
                <a:solidFill>
                  <a:srgbClr val="F2F6F3"/>
                </a:solidFill>
                <a:effectLst/>
                <a:latin typeface="OpenSans-Italic"/>
              </a:rPr>
              <a:t>,</a:t>
            </a:r>
            <a:br>
              <a:rPr lang="pt-BR" sz="1600" b="0" i="1" dirty="0">
                <a:solidFill>
                  <a:srgbClr val="F2F6F3"/>
                </a:solidFill>
                <a:effectLst/>
                <a:latin typeface="OpenSans-Italic"/>
              </a:rPr>
            </a:br>
            <a:r>
              <a:rPr lang="pt-BR" sz="1600" b="0" i="1" dirty="0">
                <a:solidFill>
                  <a:srgbClr val="F2F6F3"/>
                </a:solidFill>
                <a:effectLst/>
                <a:latin typeface="OpenSans-Italic"/>
              </a:rPr>
              <a:t>M. Andrade,  M. Canal,  M. </a:t>
            </a:r>
            <a:r>
              <a:rPr lang="pt-BR" sz="1600" b="0" i="1" dirty="0" err="1">
                <a:solidFill>
                  <a:srgbClr val="F2F6F3"/>
                </a:solidFill>
                <a:effectLst/>
                <a:latin typeface="OpenSans-Italic"/>
              </a:rPr>
              <a:t>Sonagli</a:t>
            </a:r>
            <a:r>
              <a:rPr lang="pt-BR" sz="1600" b="0" i="1" dirty="0">
                <a:solidFill>
                  <a:srgbClr val="F2F6F3"/>
                </a:solidFill>
                <a:effectLst/>
                <a:latin typeface="OpenSans-Italic"/>
              </a:rPr>
              <a:t>,  C. Osorio,  M. </a:t>
            </a:r>
            <a:r>
              <a:rPr lang="pt-BR" sz="1600" b="0" i="1" dirty="0" err="1">
                <a:solidFill>
                  <a:srgbClr val="F2F6F3"/>
                </a:solidFill>
                <a:effectLst/>
                <a:latin typeface="OpenSans-Italic"/>
              </a:rPr>
              <a:t>Cesca</a:t>
            </a:r>
            <a:br>
              <a:rPr lang="pt-BR" sz="1600" dirty="0"/>
            </a:b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8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O receptor de estrogênio (ER) é um notável preditivo/prognóstico</a:t>
            </a:r>
          </a:p>
          <a:p>
            <a:pPr algn="just"/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biomarcador em câncer de mama (CB). Atualização da diretriz ASCO/CAP em 2020</a:t>
            </a:r>
          </a:p>
          <a:p>
            <a:pPr algn="just"/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introduziu uma nova categoria chamada 'ER baixo positivo' (</a:t>
            </a:r>
            <a:r>
              <a:rPr lang="pt-BR" sz="1800" dirty="0" err="1">
                <a:latin typeface="Calibri" charset="0"/>
                <a:ea typeface="Calibri" charset="0"/>
                <a:cs typeface="Calibri" charset="0"/>
              </a:rPr>
              <a:t>ER-baixo</a:t>
            </a:r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), que é definido como 1-10% de positividade de ER por imuno-histoquímica (IHC).</a:t>
            </a:r>
          </a:p>
          <a:p>
            <a:pPr algn="just"/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A disponibilidade de resultados semiquantitativos para ER nos permite explorar a possibilidade de que tumores de baixo RE formem um subgrupo distinto e provavelmente</a:t>
            </a:r>
          </a:p>
          <a:p>
            <a:pPr algn="just"/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comportam-se como tumores negativos para receptores de estrogênio (ER-), incluindo respostas às terapias neoadjuvantes (NAC) e consequente</a:t>
            </a:r>
          </a:p>
          <a:p>
            <a:pPr algn="just"/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resposta patológica completa (</a:t>
            </a:r>
            <a:r>
              <a:rPr lang="pt-BR" sz="1800" dirty="0" err="1">
                <a:latin typeface="Calibri" charset="0"/>
                <a:ea typeface="Calibri" charset="0"/>
                <a:cs typeface="Calibri" charset="0"/>
              </a:rPr>
              <a:t>pCR</a:t>
            </a:r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).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72787" y="2850113"/>
            <a:ext cx="5436187" cy="1020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t-BR" sz="1800" dirty="0">
                <a:effectLst/>
                <a:ea typeface="Arial" panose="020B0604020202020204" pitchFamily="34" charset="0"/>
              </a:rPr>
              <a:t>O objetivo principal do estudo é avaliar o impacto do ER-</a:t>
            </a:r>
            <a:r>
              <a:rPr lang="pt-BR" sz="1800" i="1" dirty="0" err="1">
                <a:effectLst/>
                <a:ea typeface="Arial" panose="020B0604020202020204" pitchFamily="34" charset="0"/>
              </a:rPr>
              <a:t>low</a:t>
            </a:r>
            <a:r>
              <a:rPr lang="pt-BR" sz="1800" dirty="0">
                <a:effectLst/>
                <a:ea typeface="Arial" panose="020B0604020202020204" pitchFamily="34" charset="0"/>
              </a:rPr>
              <a:t> na resposta à </a:t>
            </a:r>
            <a:r>
              <a:rPr lang="pt-BR" sz="1800" dirty="0" err="1">
                <a:effectLst/>
                <a:ea typeface="Arial" panose="020B0604020202020204" pitchFamily="34" charset="0"/>
              </a:rPr>
              <a:t>neoadjuvância</a:t>
            </a:r>
            <a:r>
              <a:rPr lang="pt-BR" sz="1800" dirty="0">
                <a:effectLst/>
                <a:ea typeface="Arial" panose="020B0604020202020204" pitchFamily="34" charset="0"/>
              </a:rPr>
              <a:t> em relação aos tumores ER- e </a:t>
            </a:r>
            <a:r>
              <a:rPr lang="pt-BR" sz="1800" dirty="0" err="1">
                <a:effectLst/>
                <a:ea typeface="Arial" panose="020B0604020202020204" pitchFamily="34" charset="0"/>
              </a:rPr>
              <a:t>ER-alto</a:t>
            </a:r>
            <a:r>
              <a:rPr lang="pt-BR" sz="1800" dirty="0">
                <a:effectLst/>
                <a:ea typeface="Arial" panose="020B0604020202020204" pitchFamily="34" charset="0"/>
              </a:rPr>
              <a:t>.</a:t>
            </a:r>
            <a:r>
              <a:rPr lang="pt-BR" sz="1800" dirty="0">
                <a:ea typeface="Arial" panose="020B0604020202020204" pitchFamily="34" charset="0"/>
              </a:rPr>
              <a:t> </a:t>
            </a:r>
            <a:endParaRPr lang="pt-BR" sz="1800" dirty="0">
              <a:effectLst/>
              <a:ea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446916" y="4720877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434425" y="5402765"/>
            <a:ext cx="543618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Analisamos retrospectivamente 850 pacientes consecutivos estágio I-III BC que receberam quimioterapia neoadjuvante (NAC) em nossa instituição. Tumores luminal HER2 negativo + triplo negativo foram incluídos e divididos em ER baixo (ER ≤ 10%), </a:t>
            </a:r>
            <a:r>
              <a:rPr lang="pt-BR" sz="1800" dirty="0" err="1">
                <a:latin typeface="Calibri" charset="0"/>
                <a:ea typeface="Calibri" charset="0"/>
                <a:cs typeface="Calibri" charset="0"/>
              </a:rPr>
              <a:t>ER-alto</a:t>
            </a:r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 (ER &gt; 10%), ER- (ER negativo), de acordo com IHC da biópsia do tumor primário. O desfecho primário foi patológico resposta completa (</a:t>
            </a:r>
            <a:r>
              <a:rPr lang="pt-BR" sz="1800" dirty="0" err="1">
                <a:latin typeface="Calibri" charset="0"/>
                <a:ea typeface="Calibri" charset="0"/>
                <a:cs typeface="Calibri" charset="0"/>
              </a:rPr>
              <a:t>pCR</a:t>
            </a:r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): comparada entre </a:t>
            </a:r>
            <a:r>
              <a:rPr lang="pt-BR" sz="1800" dirty="0" err="1">
                <a:latin typeface="Calibri" charset="0"/>
                <a:ea typeface="Calibri" charset="0"/>
                <a:cs typeface="Calibri" charset="0"/>
              </a:rPr>
              <a:t>ER-baixo</a:t>
            </a:r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 versus </a:t>
            </a:r>
            <a:r>
              <a:rPr lang="pt-BR" sz="1800" dirty="0" err="1">
                <a:latin typeface="Calibri" charset="0"/>
                <a:ea typeface="Calibri" charset="0"/>
                <a:cs typeface="Calibri" charset="0"/>
              </a:rPr>
              <a:t>ER-alto</a:t>
            </a:r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 e ER-. Testes de ꭕ2/Fisher foram usados para comparar variáveis categóricas e regressão logística para análise multivariada.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29043" y="2601689"/>
            <a:ext cx="5436187" cy="715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De 2007 a 2018, 850 pacientes foram incluídos (44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ER-baixo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; 466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ER-alto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;</a:t>
            </a:r>
          </a:p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340 ER-). Houve desequilíbrios entre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ER-baixo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e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ER-alto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: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ER-baixo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tinha mais grau 3 (74,4%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24,1%; p&lt;0,001), cT1/2 (47,7%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31,3%; p=0,03), cN0 (45,5%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29%; p=0,03), receptor de progesterona baixo: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PRbaixo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(81,8%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25,1%; p&lt;0,001); receberam mais NAC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carboplatina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(29,5%</a:t>
            </a:r>
          </a:p>
          <a:p>
            <a:pPr algn="just"/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0,6%; p&lt;0,001), dose de NAC AC densa (47,7%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26,6%; p=0,005) e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capecitabina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adjuvante (14,3%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1,8%; p&lt;0,001). As características eram bem equilibrado entre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ER-baixo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e ER-, exceto por taxas mais altas de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PRbaixo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(95,6%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81,8%; p=0,002) e NAC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carboplatina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(48,5%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29,5%;</a:t>
            </a:r>
          </a:p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p=0,02) para ER-.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pCR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foi superior para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ER-baixo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ER-alto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(27,3%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8,2%; p&lt;0,001) e inferior para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ER-baixo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ER- (27,3%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46,2%; p=0,02). No análise multivariada,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ER-baixo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foi associado com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pCR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inferior no grupo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ER-baixo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+ ER- (p=0,03); esta associação não foi observada para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ER-baixo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+</a:t>
            </a:r>
          </a:p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ER alto. Em ambos os grupos, NAC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carboplatina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pré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-menopausa e cT1/T2 melhoraram PCR. As taxas de progressão da doença (DP) tendem a ser maiores para</a:t>
            </a:r>
          </a:p>
          <a:p>
            <a:pPr algn="just"/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ER-baixo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ER-alto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(38,6%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26%; p = 0,07) e as taxas de mortalidade (DR) foram superior (27,3%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11,4%; p=0,007).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ER-baixo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aumentou DR em análise multivariável.</a:t>
            </a:r>
          </a:p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DP e DR foram semelhantes entre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ER-baixo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e ER- (38,6%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27,9%, p=0,16; e 25%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19,1%, p=0,42). As medianas de  SLP e as sobrevidas globais não foram alcançadas.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.</a:t>
            </a: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83459" y="49173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</TotalTime>
  <Words>646</Words>
  <Application>Microsoft Office PowerPoint</Application>
  <PresentationFormat>Personalizar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OpenSans-Italic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Anne Menezes</cp:lastModifiedBy>
  <cp:revision>58</cp:revision>
  <dcterms:created xsi:type="dcterms:W3CDTF">2018-02-05T15:36:18Z</dcterms:created>
  <dcterms:modified xsi:type="dcterms:W3CDTF">2023-01-19T01:26:05Z</dcterms:modified>
</cp:coreProperties>
</file>