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18288000" cy="10288588"/>
  <p:notesSz cx="6858000" cy="9144000"/>
  <p:defaultTextStyle>
    <a:defPPr>
      <a:defRPr lang="en-US"/>
    </a:defPPr>
    <a:lvl1pPr marL="0" algn="l" defTabSz="1371600" rtl="0" eaLnBrk="1" latinLnBrk="0" hangingPunct="1">
      <a:defRPr sz="2700" kern="1200">
        <a:solidFill>
          <a:schemeClr val="tx1"/>
        </a:solidFill>
        <a:latin typeface="+mn-lt"/>
        <a:ea typeface="+mn-ea"/>
        <a:cs typeface="+mn-cs"/>
      </a:defRPr>
    </a:lvl1pPr>
    <a:lvl2pPr marL="685800" algn="l" defTabSz="1371600" rtl="0" eaLnBrk="1" latinLnBrk="0" hangingPunct="1">
      <a:defRPr sz="2700" kern="1200">
        <a:solidFill>
          <a:schemeClr val="tx1"/>
        </a:solidFill>
        <a:latin typeface="+mn-lt"/>
        <a:ea typeface="+mn-ea"/>
        <a:cs typeface="+mn-cs"/>
      </a:defRPr>
    </a:lvl2pPr>
    <a:lvl3pPr marL="1371600" algn="l" defTabSz="1371600" rtl="0" eaLnBrk="1" latinLnBrk="0" hangingPunct="1">
      <a:defRPr sz="2700" kern="1200">
        <a:solidFill>
          <a:schemeClr val="tx1"/>
        </a:solidFill>
        <a:latin typeface="+mn-lt"/>
        <a:ea typeface="+mn-ea"/>
        <a:cs typeface="+mn-cs"/>
      </a:defRPr>
    </a:lvl3pPr>
    <a:lvl4pPr marL="2057400" algn="l" defTabSz="1371600" rtl="0" eaLnBrk="1" latinLnBrk="0" hangingPunct="1">
      <a:defRPr sz="2700" kern="1200">
        <a:solidFill>
          <a:schemeClr val="tx1"/>
        </a:solidFill>
        <a:latin typeface="+mn-lt"/>
        <a:ea typeface="+mn-ea"/>
        <a:cs typeface="+mn-cs"/>
      </a:defRPr>
    </a:lvl4pPr>
    <a:lvl5pPr marL="2743200" algn="l" defTabSz="1371600" rtl="0" eaLnBrk="1" latinLnBrk="0" hangingPunct="1">
      <a:defRPr sz="2700" kern="1200">
        <a:solidFill>
          <a:schemeClr val="tx1"/>
        </a:solidFill>
        <a:latin typeface="+mn-lt"/>
        <a:ea typeface="+mn-ea"/>
        <a:cs typeface="+mn-cs"/>
      </a:defRPr>
    </a:lvl5pPr>
    <a:lvl6pPr marL="3429000" algn="l" defTabSz="1371600" rtl="0" eaLnBrk="1" latinLnBrk="0" hangingPunct="1">
      <a:defRPr sz="2700" kern="1200">
        <a:solidFill>
          <a:schemeClr val="tx1"/>
        </a:solidFill>
        <a:latin typeface="+mn-lt"/>
        <a:ea typeface="+mn-ea"/>
        <a:cs typeface="+mn-cs"/>
      </a:defRPr>
    </a:lvl6pPr>
    <a:lvl7pPr marL="4114800" algn="l" defTabSz="1371600" rtl="0" eaLnBrk="1" latinLnBrk="0" hangingPunct="1">
      <a:defRPr sz="2700" kern="1200">
        <a:solidFill>
          <a:schemeClr val="tx1"/>
        </a:solidFill>
        <a:latin typeface="+mn-lt"/>
        <a:ea typeface="+mn-ea"/>
        <a:cs typeface="+mn-cs"/>
      </a:defRPr>
    </a:lvl7pPr>
    <a:lvl8pPr marL="4800600" algn="l" defTabSz="1371600" rtl="0" eaLnBrk="1" latinLnBrk="0" hangingPunct="1">
      <a:defRPr sz="2700" kern="1200">
        <a:solidFill>
          <a:schemeClr val="tx1"/>
        </a:solidFill>
        <a:latin typeface="+mn-lt"/>
        <a:ea typeface="+mn-ea"/>
        <a:cs typeface="+mn-cs"/>
      </a:defRPr>
    </a:lvl8pPr>
    <a:lvl9pPr marL="5486400" algn="l" defTabSz="1371600" rtl="0" eaLnBrk="1" latinLnBrk="0" hangingPunct="1">
      <a:defRPr sz="27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40">
          <p15:clr>
            <a:srgbClr val="A4A3A4"/>
          </p15:clr>
        </p15:guide>
        <p15:guide id="2" pos="57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79"/>
    <p:restoredTop sz="95728"/>
  </p:normalViewPr>
  <p:slideViewPr>
    <p:cSldViewPr snapToGrid="0" snapToObjects="1">
      <p:cViewPr varScale="1">
        <p:scale>
          <a:sx n="69" d="100"/>
          <a:sy n="69" d="100"/>
        </p:scale>
        <p:origin x="920" y="216"/>
      </p:cViewPr>
      <p:guideLst>
        <p:guide orient="horz" pos="3240"/>
        <p:guide pos="57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1683804"/>
            <a:ext cx="13716000" cy="3581953"/>
          </a:xfrm>
        </p:spPr>
        <p:txBody>
          <a:bodyPr anchor="b"/>
          <a:lstStyle>
            <a:lvl1pPr algn="ctr">
              <a:defRPr sz="9000"/>
            </a:lvl1pPr>
          </a:lstStyle>
          <a:p>
            <a:r>
              <a:rPr lang="en-US"/>
              <a:t>Click to edit Master title style</a:t>
            </a:r>
            <a:endParaRPr lang="en-US" dirty="0"/>
          </a:p>
        </p:txBody>
      </p:sp>
      <p:sp>
        <p:nvSpPr>
          <p:cNvPr id="3" name="Subtitle 2"/>
          <p:cNvSpPr>
            <a:spLocks noGrp="1"/>
          </p:cNvSpPr>
          <p:nvPr>
            <p:ph type="subTitle" idx="1"/>
          </p:nvPr>
        </p:nvSpPr>
        <p:spPr>
          <a:xfrm>
            <a:off x="2286000" y="5403891"/>
            <a:ext cx="13716000" cy="2484026"/>
          </a:xfrm>
        </p:spPr>
        <p:txBody>
          <a:bodyPr/>
          <a:lstStyle>
            <a:lvl1pPr marL="0" indent="0" algn="ctr">
              <a:buNone/>
              <a:defRPr sz="3600"/>
            </a:lvl1pPr>
            <a:lvl2pPr marL="685800" indent="0" algn="ctr">
              <a:buNone/>
              <a:defRPr sz="3000"/>
            </a:lvl2pPr>
            <a:lvl3pPr marL="1371600" indent="0" algn="ctr">
              <a:buNone/>
              <a:defRPr sz="2700"/>
            </a:lvl3pPr>
            <a:lvl4pPr marL="2057400" indent="0" algn="ctr">
              <a:buNone/>
              <a:defRPr sz="2400"/>
            </a:lvl4pPr>
            <a:lvl5pPr marL="2743200" indent="0" algn="ctr">
              <a:buNone/>
              <a:defRPr sz="2400"/>
            </a:lvl5pPr>
            <a:lvl6pPr marL="3429000" indent="0" algn="ctr">
              <a:buNone/>
              <a:defRPr sz="2400"/>
            </a:lvl6pPr>
            <a:lvl7pPr marL="4114800" indent="0" algn="ctr">
              <a:buNone/>
              <a:defRPr sz="2400"/>
            </a:lvl7pPr>
            <a:lvl8pPr marL="4800600" indent="0" algn="ctr">
              <a:buNone/>
              <a:defRPr sz="2400"/>
            </a:lvl8pPr>
            <a:lvl9pPr marL="5486400" indent="0" algn="ctr">
              <a:buNone/>
              <a:defRPr sz="24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BA3DADD-AE6D-F44C-8E99-E83159E36487}" type="datetimeFigureOut">
              <a:rPr lang="pt-BR" smtClean="0"/>
              <a:pPr/>
              <a:t>10/01/2023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232093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A3DADD-AE6D-F44C-8E99-E83159E36487}" type="datetimeFigureOut">
              <a:rPr lang="pt-BR" smtClean="0"/>
              <a:pPr/>
              <a:t>10/01/2023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15221663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087350" y="547772"/>
            <a:ext cx="3943350" cy="871910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547772"/>
            <a:ext cx="11601450" cy="871910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A3DADD-AE6D-F44C-8E99-E83159E36487}" type="datetimeFigureOut">
              <a:rPr lang="pt-BR" smtClean="0"/>
              <a:pPr/>
              <a:t>10/01/2023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304801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A3DADD-AE6D-F44C-8E99-E83159E36487}" type="datetimeFigureOut">
              <a:rPr lang="pt-BR" smtClean="0"/>
              <a:pPr/>
              <a:t>10/01/2023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2785505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47775" y="2565004"/>
            <a:ext cx="15773400" cy="4279766"/>
          </a:xfrm>
        </p:spPr>
        <p:txBody>
          <a:bodyPr anchor="b"/>
          <a:lstStyle>
            <a:lvl1pPr>
              <a:defRPr sz="9000"/>
            </a:lvl1pPr>
          </a:lstStyle>
          <a:p>
            <a:r>
              <a:rPr lang="en-US"/>
              <a:t>Click to edit Master title style</a:t>
            </a:r>
            <a:endParaRPr lang="en-US" dirty="0"/>
          </a:p>
        </p:txBody>
      </p:sp>
      <p:sp>
        <p:nvSpPr>
          <p:cNvPr id="3" name="Text Placeholder 2"/>
          <p:cNvSpPr>
            <a:spLocks noGrp="1"/>
          </p:cNvSpPr>
          <p:nvPr>
            <p:ph type="body" idx="1"/>
          </p:nvPr>
        </p:nvSpPr>
        <p:spPr>
          <a:xfrm>
            <a:off x="1247775" y="6885258"/>
            <a:ext cx="15773400" cy="2250628"/>
          </a:xfrm>
        </p:spPr>
        <p:txBody>
          <a:bodyPr/>
          <a:lstStyle>
            <a:lvl1pPr marL="0" indent="0">
              <a:buNone/>
              <a:defRPr sz="3600">
                <a:solidFill>
                  <a:schemeClr val="tx1">
                    <a:tint val="75000"/>
                  </a:schemeClr>
                </a:solidFill>
              </a:defRPr>
            </a:lvl1pPr>
            <a:lvl2pPr marL="685800" indent="0">
              <a:buNone/>
              <a:defRPr sz="3000">
                <a:solidFill>
                  <a:schemeClr val="tx1">
                    <a:tint val="75000"/>
                  </a:schemeClr>
                </a:solidFill>
              </a:defRPr>
            </a:lvl2pPr>
            <a:lvl3pPr marL="1371600" indent="0">
              <a:buNone/>
              <a:defRPr sz="2700">
                <a:solidFill>
                  <a:schemeClr val="tx1">
                    <a:tint val="75000"/>
                  </a:schemeClr>
                </a:solidFill>
              </a:defRPr>
            </a:lvl3pPr>
            <a:lvl4pPr marL="2057400" indent="0">
              <a:buNone/>
              <a:defRPr sz="2400">
                <a:solidFill>
                  <a:schemeClr val="tx1">
                    <a:tint val="75000"/>
                  </a:schemeClr>
                </a:solidFill>
              </a:defRPr>
            </a:lvl4pPr>
            <a:lvl5pPr marL="2743200" indent="0">
              <a:buNone/>
              <a:defRPr sz="2400">
                <a:solidFill>
                  <a:schemeClr val="tx1">
                    <a:tint val="75000"/>
                  </a:schemeClr>
                </a:solidFill>
              </a:defRPr>
            </a:lvl5pPr>
            <a:lvl6pPr marL="3429000" indent="0">
              <a:buNone/>
              <a:defRPr sz="2400">
                <a:solidFill>
                  <a:schemeClr val="tx1">
                    <a:tint val="75000"/>
                  </a:schemeClr>
                </a:solidFill>
              </a:defRPr>
            </a:lvl6pPr>
            <a:lvl7pPr marL="4114800" indent="0">
              <a:buNone/>
              <a:defRPr sz="2400">
                <a:solidFill>
                  <a:schemeClr val="tx1">
                    <a:tint val="75000"/>
                  </a:schemeClr>
                </a:solidFill>
              </a:defRPr>
            </a:lvl7pPr>
            <a:lvl8pPr marL="4800600" indent="0">
              <a:buNone/>
              <a:defRPr sz="2400">
                <a:solidFill>
                  <a:schemeClr val="tx1">
                    <a:tint val="75000"/>
                  </a:schemeClr>
                </a:solidFill>
              </a:defRPr>
            </a:lvl8pPr>
            <a:lvl9pPr marL="5486400" indent="0">
              <a:buNone/>
              <a:defRPr sz="2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BA3DADD-AE6D-F44C-8E99-E83159E36487}" type="datetimeFigureOut">
              <a:rPr lang="pt-BR" smtClean="0"/>
              <a:pPr/>
              <a:t>10/01/2023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193172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738860"/>
            <a:ext cx="7772400" cy="652801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9258300" y="2738860"/>
            <a:ext cx="7772400" cy="652801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BA3DADD-AE6D-F44C-8E99-E83159E36487}" type="datetimeFigureOut">
              <a:rPr lang="pt-BR" smtClean="0"/>
              <a:pPr/>
              <a:t>10/01/2023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251924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9682" y="547773"/>
            <a:ext cx="15773400" cy="198865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9683" y="2522134"/>
            <a:ext cx="7736681" cy="1236059"/>
          </a:xfrm>
        </p:spPr>
        <p:txBody>
          <a:bodyPr anchor="b"/>
          <a:lstStyle>
            <a:lvl1pPr marL="0" indent="0">
              <a:buNone/>
              <a:defRPr sz="3600" b="1"/>
            </a:lvl1pPr>
            <a:lvl2pPr marL="685800" indent="0">
              <a:buNone/>
              <a:defRPr sz="3000" b="1"/>
            </a:lvl2pPr>
            <a:lvl3pPr marL="1371600" indent="0">
              <a:buNone/>
              <a:defRPr sz="2700" b="1"/>
            </a:lvl3pPr>
            <a:lvl4pPr marL="2057400" indent="0">
              <a:buNone/>
              <a:defRPr sz="2400" b="1"/>
            </a:lvl4pPr>
            <a:lvl5pPr marL="2743200" indent="0">
              <a:buNone/>
              <a:defRPr sz="2400" b="1"/>
            </a:lvl5pPr>
            <a:lvl6pPr marL="3429000" indent="0">
              <a:buNone/>
              <a:defRPr sz="2400" b="1"/>
            </a:lvl6pPr>
            <a:lvl7pPr marL="4114800" indent="0">
              <a:buNone/>
              <a:defRPr sz="2400" b="1"/>
            </a:lvl7pPr>
            <a:lvl8pPr marL="4800600" indent="0">
              <a:buNone/>
              <a:defRPr sz="2400" b="1"/>
            </a:lvl8pPr>
            <a:lvl9pPr marL="5486400" indent="0">
              <a:buNone/>
              <a:defRPr sz="2400" b="1"/>
            </a:lvl9pPr>
          </a:lstStyle>
          <a:p>
            <a:pPr lvl="0"/>
            <a:r>
              <a:rPr lang="en-US"/>
              <a:t>Edit Master text styles</a:t>
            </a:r>
          </a:p>
        </p:txBody>
      </p:sp>
      <p:sp>
        <p:nvSpPr>
          <p:cNvPr id="4" name="Content Placeholder 3"/>
          <p:cNvSpPr>
            <a:spLocks noGrp="1"/>
          </p:cNvSpPr>
          <p:nvPr>
            <p:ph sz="half" idx="2"/>
          </p:nvPr>
        </p:nvSpPr>
        <p:spPr>
          <a:xfrm>
            <a:off x="1259683" y="3758193"/>
            <a:ext cx="7736681" cy="552773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9258300" y="2522134"/>
            <a:ext cx="7774782" cy="1236059"/>
          </a:xfrm>
        </p:spPr>
        <p:txBody>
          <a:bodyPr anchor="b"/>
          <a:lstStyle>
            <a:lvl1pPr marL="0" indent="0">
              <a:buNone/>
              <a:defRPr sz="3600" b="1"/>
            </a:lvl1pPr>
            <a:lvl2pPr marL="685800" indent="0">
              <a:buNone/>
              <a:defRPr sz="3000" b="1"/>
            </a:lvl2pPr>
            <a:lvl3pPr marL="1371600" indent="0">
              <a:buNone/>
              <a:defRPr sz="2700" b="1"/>
            </a:lvl3pPr>
            <a:lvl4pPr marL="2057400" indent="0">
              <a:buNone/>
              <a:defRPr sz="2400" b="1"/>
            </a:lvl4pPr>
            <a:lvl5pPr marL="2743200" indent="0">
              <a:buNone/>
              <a:defRPr sz="2400" b="1"/>
            </a:lvl5pPr>
            <a:lvl6pPr marL="3429000" indent="0">
              <a:buNone/>
              <a:defRPr sz="2400" b="1"/>
            </a:lvl6pPr>
            <a:lvl7pPr marL="4114800" indent="0">
              <a:buNone/>
              <a:defRPr sz="2400" b="1"/>
            </a:lvl7pPr>
            <a:lvl8pPr marL="4800600" indent="0">
              <a:buNone/>
              <a:defRPr sz="2400" b="1"/>
            </a:lvl8pPr>
            <a:lvl9pPr marL="5486400" indent="0">
              <a:buNone/>
              <a:defRPr sz="2400" b="1"/>
            </a:lvl9pPr>
          </a:lstStyle>
          <a:p>
            <a:pPr lvl="0"/>
            <a:r>
              <a:rPr lang="en-US"/>
              <a:t>Edit Master text styles</a:t>
            </a:r>
          </a:p>
        </p:txBody>
      </p:sp>
      <p:sp>
        <p:nvSpPr>
          <p:cNvPr id="6" name="Content Placeholder 5"/>
          <p:cNvSpPr>
            <a:spLocks noGrp="1"/>
          </p:cNvSpPr>
          <p:nvPr>
            <p:ph sz="quarter" idx="4"/>
          </p:nvPr>
        </p:nvSpPr>
        <p:spPr>
          <a:xfrm>
            <a:off x="9258300" y="3758193"/>
            <a:ext cx="7774782" cy="552773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BA3DADD-AE6D-F44C-8E99-E83159E36487}" type="datetimeFigureOut">
              <a:rPr lang="pt-BR" smtClean="0"/>
              <a:pPr/>
              <a:t>10/01/2023</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32595563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BA3DADD-AE6D-F44C-8E99-E83159E36487}" type="datetimeFigureOut">
              <a:rPr lang="pt-BR" smtClean="0"/>
              <a:pPr/>
              <a:t>10/01/2023</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766619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A3DADD-AE6D-F44C-8E99-E83159E36487}" type="datetimeFigureOut">
              <a:rPr lang="pt-BR" smtClean="0"/>
              <a:pPr/>
              <a:t>10/01/2023</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2579181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59683" y="685906"/>
            <a:ext cx="5898356" cy="2400671"/>
          </a:xfrm>
        </p:spPr>
        <p:txBody>
          <a:bodyPr anchor="b"/>
          <a:lstStyle>
            <a:lvl1pPr>
              <a:defRPr sz="4800"/>
            </a:lvl1pPr>
          </a:lstStyle>
          <a:p>
            <a:r>
              <a:rPr lang="en-US"/>
              <a:t>Click to edit Master title style</a:t>
            </a:r>
            <a:endParaRPr lang="en-US" dirty="0"/>
          </a:p>
        </p:txBody>
      </p:sp>
      <p:sp>
        <p:nvSpPr>
          <p:cNvPr id="3" name="Content Placeholder 2"/>
          <p:cNvSpPr>
            <a:spLocks noGrp="1"/>
          </p:cNvSpPr>
          <p:nvPr>
            <p:ph idx="1"/>
          </p:nvPr>
        </p:nvSpPr>
        <p:spPr>
          <a:xfrm>
            <a:off x="7774782" y="1481367"/>
            <a:ext cx="9258300" cy="7311566"/>
          </a:xfrm>
        </p:spPr>
        <p:txBody>
          <a:bodyPr/>
          <a:lstStyle>
            <a:lvl1pPr>
              <a:defRPr sz="4800"/>
            </a:lvl1pPr>
            <a:lvl2pPr>
              <a:defRPr sz="4200"/>
            </a:lvl2pPr>
            <a:lvl3pPr>
              <a:defRPr sz="3600"/>
            </a:lvl3pPr>
            <a:lvl4pPr>
              <a:defRPr sz="3000"/>
            </a:lvl4pPr>
            <a:lvl5pPr>
              <a:defRPr sz="3000"/>
            </a:lvl5pPr>
            <a:lvl6pPr>
              <a:defRPr sz="3000"/>
            </a:lvl6pPr>
            <a:lvl7pPr>
              <a:defRPr sz="3000"/>
            </a:lvl7pPr>
            <a:lvl8pPr>
              <a:defRPr sz="3000"/>
            </a:lvl8pPr>
            <a:lvl9pPr>
              <a:defRPr sz="3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259683" y="3086576"/>
            <a:ext cx="5898356" cy="5718265"/>
          </a:xfrm>
        </p:spPr>
        <p:txBody>
          <a:bodyPr/>
          <a:lstStyle>
            <a:lvl1pPr marL="0" indent="0">
              <a:buNone/>
              <a:defRPr sz="2400"/>
            </a:lvl1pPr>
            <a:lvl2pPr marL="685800" indent="0">
              <a:buNone/>
              <a:defRPr sz="2100"/>
            </a:lvl2pPr>
            <a:lvl3pPr marL="1371600" indent="0">
              <a:buNone/>
              <a:defRPr sz="1800"/>
            </a:lvl3pPr>
            <a:lvl4pPr marL="2057400" indent="0">
              <a:buNone/>
              <a:defRPr sz="1500"/>
            </a:lvl4pPr>
            <a:lvl5pPr marL="2743200" indent="0">
              <a:buNone/>
              <a:defRPr sz="1500"/>
            </a:lvl5pPr>
            <a:lvl6pPr marL="3429000" indent="0">
              <a:buNone/>
              <a:defRPr sz="1500"/>
            </a:lvl6pPr>
            <a:lvl7pPr marL="4114800" indent="0">
              <a:buNone/>
              <a:defRPr sz="1500"/>
            </a:lvl7pPr>
            <a:lvl8pPr marL="4800600" indent="0">
              <a:buNone/>
              <a:defRPr sz="1500"/>
            </a:lvl8pPr>
            <a:lvl9pPr marL="5486400" indent="0">
              <a:buNone/>
              <a:defRPr sz="1500"/>
            </a:lvl9pPr>
          </a:lstStyle>
          <a:p>
            <a:pPr lvl="0"/>
            <a:r>
              <a:rPr lang="en-US"/>
              <a:t>Edit Master text styles</a:t>
            </a:r>
          </a:p>
        </p:txBody>
      </p:sp>
      <p:sp>
        <p:nvSpPr>
          <p:cNvPr id="5" name="Date Placeholder 4"/>
          <p:cNvSpPr>
            <a:spLocks noGrp="1"/>
          </p:cNvSpPr>
          <p:nvPr>
            <p:ph type="dt" sz="half" idx="10"/>
          </p:nvPr>
        </p:nvSpPr>
        <p:spPr/>
        <p:txBody>
          <a:bodyPr/>
          <a:lstStyle/>
          <a:p>
            <a:fld id="{0BA3DADD-AE6D-F44C-8E99-E83159E36487}" type="datetimeFigureOut">
              <a:rPr lang="pt-BR" smtClean="0"/>
              <a:pPr/>
              <a:t>10/01/2023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2675993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59683" y="685906"/>
            <a:ext cx="5898356" cy="2400671"/>
          </a:xfrm>
        </p:spPr>
        <p:txBody>
          <a:bodyPr anchor="b"/>
          <a:lstStyle>
            <a:lvl1pPr>
              <a:defRPr sz="4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774782" y="1481367"/>
            <a:ext cx="9258300" cy="7311566"/>
          </a:xfrm>
        </p:spPr>
        <p:txBody>
          <a:bodyPr anchor="t"/>
          <a:lstStyle>
            <a:lvl1pPr marL="0" indent="0">
              <a:buNone/>
              <a:defRPr sz="4800"/>
            </a:lvl1pPr>
            <a:lvl2pPr marL="685800" indent="0">
              <a:buNone/>
              <a:defRPr sz="4200"/>
            </a:lvl2pPr>
            <a:lvl3pPr marL="1371600" indent="0">
              <a:buNone/>
              <a:defRPr sz="3600"/>
            </a:lvl3pPr>
            <a:lvl4pPr marL="2057400" indent="0">
              <a:buNone/>
              <a:defRPr sz="3000"/>
            </a:lvl4pPr>
            <a:lvl5pPr marL="2743200" indent="0">
              <a:buNone/>
              <a:defRPr sz="3000"/>
            </a:lvl5pPr>
            <a:lvl6pPr marL="3429000" indent="0">
              <a:buNone/>
              <a:defRPr sz="3000"/>
            </a:lvl6pPr>
            <a:lvl7pPr marL="4114800" indent="0">
              <a:buNone/>
              <a:defRPr sz="3000"/>
            </a:lvl7pPr>
            <a:lvl8pPr marL="4800600" indent="0">
              <a:buNone/>
              <a:defRPr sz="3000"/>
            </a:lvl8pPr>
            <a:lvl9pPr marL="5486400" indent="0">
              <a:buNone/>
              <a:defRPr sz="3000"/>
            </a:lvl9pPr>
          </a:lstStyle>
          <a:p>
            <a:r>
              <a:rPr lang="en-US"/>
              <a:t>Click icon to add picture</a:t>
            </a:r>
            <a:endParaRPr lang="en-US" dirty="0"/>
          </a:p>
        </p:txBody>
      </p:sp>
      <p:sp>
        <p:nvSpPr>
          <p:cNvPr id="4" name="Text Placeholder 3"/>
          <p:cNvSpPr>
            <a:spLocks noGrp="1"/>
          </p:cNvSpPr>
          <p:nvPr>
            <p:ph type="body" sz="half" idx="2"/>
          </p:nvPr>
        </p:nvSpPr>
        <p:spPr>
          <a:xfrm>
            <a:off x="1259683" y="3086576"/>
            <a:ext cx="5898356" cy="5718265"/>
          </a:xfrm>
        </p:spPr>
        <p:txBody>
          <a:bodyPr/>
          <a:lstStyle>
            <a:lvl1pPr marL="0" indent="0">
              <a:buNone/>
              <a:defRPr sz="2400"/>
            </a:lvl1pPr>
            <a:lvl2pPr marL="685800" indent="0">
              <a:buNone/>
              <a:defRPr sz="2100"/>
            </a:lvl2pPr>
            <a:lvl3pPr marL="1371600" indent="0">
              <a:buNone/>
              <a:defRPr sz="1800"/>
            </a:lvl3pPr>
            <a:lvl4pPr marL="2057400" indent="0">
              <a:buNone/>
              <a:defRPr sz="1500"/>
            </a:lvl4pPr>
            <a:lvl5pPr marL="2743200" indent="0">
              <a:buNone/>
              <a:defRPr sz="1500"/>
            </a:lvl5pPr>
            <a:lvl6pPr marL="3429000" indent="0">
              <a:buNone/>
              <a:defRPr sz="1500"/>
            </a:lvl6pPr>
            <a:lvl7pPr marL="4114800" indent="0">
              <a:buNone/>
              <a:defRPr sz="1500"/>
            </a:lvl7pPr>
            <a:lvl8pPr marL="4800600" indent="0">
              <a:buNone/>
              <a:defRPr sz="1500"/>
            </a:lvl8pPr>
            <a:lvl9pPr marL="5486400" indent="0">
              <a:buNone/>
              <a:defRPr sz="1500"/>
            </a:lvl9pPr>
          </a:lstStyle>
          <a:p>
            <a:pPr lvl="0"/>
            <a:r>
              <a:rPr lang="en-US"/>
              <a:t>Edit Master text styles</a:t>
            </a:r>
          </a:p>
        </p:txBody>
      </p:sp>
      <p:sp>
        <p:nvSpPr>
          <p:cNvPr id="5" name="Date Placeholder 4"/>
          <p:cNvSpPr>
            <a:spLocks noGrp="1"/>
          </p:cNvSpPr>
          <p:nvPr>
            <p:ph type="dt" sz="half" idx="10"/>
          </p:nvPr>
        </p:nvSpPr>
        <p:spPr/>
        <p:txBody>
          <a:bodyPr/>
          <a:lstStyle/>
          <a:p>
            <a:fld id="{0BA3DADD-AE6D-F44C-8E99-E83159E36487}" type="datetimeFigureOut">
              <a:rPr lang="pt-BR" smtClean="0"/>
              <a:pPr/>
              <a:t>10/01/2023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3914510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7300" y="547773"/>
            <a:ext cx="15773400" cy="198865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57300" y="2738860"/>
            <a:ext cx="15773400" cy="652801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7300" y="9535998"/>
            <a:ext cx="4114800" cy="547772"/>
          </a:xfrm>
          <a:prstGeom prst="rect">
            <a:avLst/>
          </a:prstGeom>
        </p:spPr>
        <p:txBody>
          <a:bodyPr vert="horz" lIns="91440" tIns="45720" rIns="91440" bIns="45720" rtlCol="0" anchor="ctr"/>
          <a:lstStyle>
            <a:lvl1pPr algn="l">
              <a:defRPr sz="1800">
                <a:solidFill>
                  <a:schemeClr val="tx1">
                    <a:tint val="75000"/>
                  </a:schemeClr>
                </a:solidFill>
              </a:defRPr>
            </a:lvl1pPr>
          </a:lstStyle>
          <a:p>
            <a:fld id="{0BA3DADD-AE6D-F44C-8E99-E83159E36487}" type="datetimeFigureOut">
              <a:rPr lang="pt-BR" smtClean="0"/>
              <a:pPr/>
              <a:t>10/01/2023</a:t>
            </a:fld>
            <a:endParaRPr lang="pt-BR"/>
          </a:p>
        </p:txBody>
      </p:sp>
      <p:sp>
        <p:nvSpPr>
          <p:cNvPr id="5" name="Footer Placeholder 4"/>
          <p:cNvSpPr>
            <a:spLocks noGrp="1"/>
          </p:cNvSpPr>
          <p:nvPr>
            <p:ph type="ftr" sz="quarter" idx="3"/>
          </p:nvPr>
        </p:nvSpPr>
        <p:spPr>
          <a:xfrm>
            <a:off x="6057900" y="9535998"/>
            <a:ext cx="6172200" cy="547772"/>
          </a:xfrm>
          <a:prstGeom prst="rect">
            <a:avLst/>
          </a:prstGeom>
        </p:spPr>
        <p:txBody>
          <a:bodyPr vert="horz" lIns="91440" tIns="45720" rIns="91440" bIns="45720" rtlCol="0" anchor="ctr"/>
          <a:lstStyle>
            <a:lvl1pPr algn="ctr">
              <a:defRPr sz="18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12915900" y="9535998"/>
            <a:ext cx="4114800" cy="547772"/>
          </a:xfrm>
          <a:prstGeom prst="rect">
            <a:avLst/>
          </a:prstGeom>
        </p:spPr>
        <p:txBody>
          <a:bodyPr vert="horz" lIns="91440" tIns="45720" rIns="91440" bIns="45720" rtlCol="0" anchor="ctr"/>
          <a:lstStyle>
            <a:lvl1pPr algn="r">
              <a:defRPr sz="1800">
                <a:solidFill>
                  <a:schemeClr val="tx1">
                    <a:tint val="75000"/>
                  </a:schemeClr>
                </a:solidFill>
              </a:defRPr>
            </a:lvl1pPr>
          </a:lstStyle>
          <a:p>
            <a:fld id="{0BAD736C-9784-0E49-AB4F-6CBCE0EDB27D}" type="slidenum">
              <a:rPr lang="pt-BR" smtClean="0"/>
              <a:pPr/>
              <a:t>‹nº›</a:t>
            </a:fld>
            <a:endParaRPr lang="pt-BR"/>
          </a:p>
        </p:txBody>
      </p:sp>
    </p:spTree>
    <p:extLst>
      <p:ext uri="{BB962C8B-B14F-4D97-AF65-F5344CB8AC3E}">
        <p14:creationId xmlns:p14="http://schemas.microsoft.com/office/powerpoint/2010/main" val="33368163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p:titleStyle>
    <p:bodyStyle>
      <a:lvl1pPr marL="342900" indent="-342900" algn="l" defTabSz="1371600" rtl="0" eaLnBrk="1" latinLnBrk="0" hangingPunct="1">
        <a:lnSpc>
          <a:spcPct val="90000"/>
        </a:lnSpc>
        <a:spcBef>
          <a:spcPts val="1500"/>
        </a:spcBef>
        <a:buFont typeface="Arial" panose="020B0604020202020204" pitchFamily="34" charset="0"/>
        <a:buChar char="•"/>
        <a:defRPr sz="4200" kern="1200">
          <a:solidFill>
            <a:schemeClr val="tx1"/>
          </a:solidFill>
          <a:latin typeface="+mn-lt"/>
          <a:ea typeface="+mn-ea"/>
          <a:cs typeface="+mn-cs"/>
        </a:defRPr>
      </a:lvl1pPr>
      <a:lvl2pPr marL="1028700" indent="-342900" algn="l" defTabSz="1371600" rtl="0" eaLnBrk="1" latinLnBrk="0" hangingPunct="1">
        <a:lnSpc>
          <a:spcPct val="90000"/>
        </a:lnSpc>
        <a:spcBef>
          <a:spcPts val="750"/>
        </a:spcBef>
        <a:buFont typeface="Arial" panose="020B0604020202020204" pitchFamily="34" charset="0"/>
        <a:buChar char="•"/>
        <a:defRPr sz="3600" kern="1200">
          <a:solidFill>
            <a:schemeClr val="tx1"/>
          </a:solidFill>
          <a:latin typeface="+mn-lt"/>
          <a:ea typeface="+mn-ea"/>
          <a:cs typeface="+mn-cs"/>
        </a:defRPr>
      </a:lvl2pPr>
      <a:lvl3pPr marL="1714500" indent="-342900" algn="l" defTabSz="1371600" rtl="0" eaLnBrk="1" latinLnBrk="0" hangingPunct="1">
        <a:lnSpc>
          <a:spcPct val="90000"/>
        </a:lnSpc>
        <a:spcBef>
          <a:spcPts val="750"/>
        </a:spcBef>
        <a:buFont typeface="Arial" panose="020B0604020202020204" pitchFamily="34" charset="0"/>
        <a:buChar char="•"/>
        <a:defRPr sz="3000" kern="1200">
          <a:solidFill>
            <a:schemeClr val="tx1"/>
          </a:solidFill>
          <a:latin typeface="+mn-lt"/>
          <a:ea typeface="+mn-ea"/>
          <a:cs typeface="+mn-cs"/>
        </a:defRPr>
      </a:lvl3pPr>
      <a:lvl4pPr marL="2400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4pPr>
      <a:lvl5pPr marL="30861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5pPr>
      <a:lvl6pPr marL="37719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7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35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9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p:bodyStyle>
    <p:otherStyle>
      <a:defPPr>
        <a:defRPr lang="en-US"/>
      </a:defPPr>
      <a:lvl1pPr marL="0" algn="l" defTabSz="1371600" rtl="0" eaLnBrk="1" latinLnBrk="0" hangingPunct="1">
        <a:defRPr sz="2700" kern="1200">
          <a:solidFill>
            <a:schemeClr val="tx1"/>
          </a:solidFill>
          <a:latin typeface="+mn-lt"/>
          <a:ea typeface="+mn-ea"/>
          <a:cs typeface="+mn-cs"/>
        </a:defRPr>
      </a:lvl1pPr>
      <a:lvl2pPr marL="685800" algn="l" defTabSz="1371600" rtl="0" eaLnBrk="1" latinLnBrk="0" hangingPunct="1">
        <a:defRPr sz="2700" kern="1200">
          <a:solidFill>
            <a:schemeClr val="tx1"/>
          </a:solidFill>
          <a:latin typeface="+mn-lt"/>
          <a:ea typeface="+mn-ea"/>
          <a:cs typeface="+mn-cs"/>
        </a:defRPr>
      </a:lvl2pPr>
      <a:lvl3pPr marL="1371600" algn="l" defTabSz="1371600" rtl="0" eaLnBrk="1" latinLnBrk="0" hangingPunct="1">
        <a:defRPr sz="2700" kern="1200">
          <a:solidFill>
            <a:schemeClr val="tx1"/>
          </a:solidFill>
          <a:latin typeface="+mn-lt"/>
          <a:ea typeface="+mn-ea"/>
          <a:cs typeface="+mn-cs"/>
        </a:defRPr>
      </a:lvl3pPr>
      <a:lvl4pPr marL="2057400" algn="l" defTabSz="1371600" rtl="0" eaLnBrk="1" latinLnBrk="0" hangingPunct="1">
        <a:defRPr sz="2700" kern="1200">
          <a:solidFill>
            <a:schemeClr val="tx1"/>
          </a:solidFill>
          <a:latin typeface="+mn-lt"/>
          <a:ea typeface="+mn-ea"/>
          <a:cs typeface="+mn-cs"/>
        </a:defRPr>
      </a:lvl4pPr>
      <a:lvl5pPr marL="2743200" algn="l" defTabSz="1371600" rtl="0" eaLnBrk="1" latinLnBrk="0" hangingPunct="1">
        <a:defRPr sz="2700" kern="1200">
          <a:solidFill>
            <a:schemeClr val="tx1"/>
          </a:solidFill>
          <a:latin typeface="+mn-lt"/>
          <a:ea typeface="+mn-ea"/>
          <a:cs typeface="+mn-cs"/>
        </a:defRPr>
      </a:lvl5pPr>
      <a:lvl6pPr marL="3429000" algn="l" defTabSz="1371600" rtl="0" eaLnBrk="1" latinLnBrk="0" hangingPunct="1">
        <a:defRPr sz="2700" kern="1200">
          <a:solidFill>
            <a:schemeClr val="tx1"/>
          </a:solidFill>
          <a:latin typeface="+mn-lt"/>
          <a:ea typeface="+mn-ea"/>
          <a:cs typeface="+mn-cs"/>
        </a:defRPr>
      </a:lvl6pPr>
      <a:lvl7pPr marL="4114800" algn="l" defTabSz="1371600" rtl="0" eaLnBrk="1" latinLnBrk="0" hangingPunct="1">
        <a:defRPr sz="2700" kern="1200">
          <a:solidFill>
            <a:schemeClr val="tx1"/>
          </a:solidFill>
          <a:latin typeface="+mn-lt"/>
          <a:ea typeface="+mn-ea"/>
          <a:cs typeface="+mn-cs"/>
        </a:defRPr>
      </a:lvl7pPr>
      <a:lvl8pPr marL="4800600" algn="l" defTabSz="1371600" rtl="0" eaLnBrk="1" latinLnBrk="0" hangingPunct="1">
        <a:defRPr sz="2700" kern="1200">
          <a:solidFill>
            <a:schemeClr val="tx1"/>
          </a:solidFill>
          <a:latin typeface="+mn-lt"/>
          <a:ea typeface="+mn-ea"/>
          <a:cs typeface="+mn-cs"/>
        </a:defRPr>
      </a:lvl8pPr>
      <a:lvl9pPr marL="5486400" algn="l" defTabSz="1371600" rtl="0" eaLnBrk="1" latinLnBrk="0" hangingPunct="1">
        <a:defRPr sz="2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54">
            <a:extLst>
              <a:ext uri="{FF2B5EF4-FFF2-40B4-BE49-F238E27FC236}">
                <a16:creationId xmlns:a16="http://schemas.microsoft.com/office/drawing/2014/main" id="{D7410CA3-6DD5-3A44-9A27-89A5D91BB08F}"/>
              </a:ext>
            </a:extLst>
          </p:cNvPr>
          <p:cNvSpPr/>
          <p:nvPr/>
        </p:nvSpPr>
        <p:spPr>
          <a:xfrm>
            <a:off x="12303173" y="4147455"/>
            <a:ext cx="5421916" cy="22526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8" name="Rounded Rectangle 27">
            <a:extLst>
              <a:ext uri="{FF2B5EF4-FFF2-40B4-BE49-F238E27FC236}">
                <a16:creationId xmlns:a16="http://schemas.microsoft.com/office/drawing/2014/main" id="{5F2BD0F1-005A-0044-A8AB-560F9375413B}"/>
              </a:ext>
            </a:extLst>
          </p:cNvPr>
          <p:cNvSpPr/>
          <p:nvPr/>
        </p:nvSpPr>
        <p:spPr>
          <a:xfrm>
            <a:off x="6471626" y="4695638"/>
            <a:ext cx="5265862" cy="483870"/>
          </a:xfrm>
          <a:prstGeom prst="roundRect">
            <a:avLst/>
          </a:prstGeom>
          <a:solidFill>
            <a:srgbClr val="00B050"/>
          </a:solidFill>
          <a:ln w="412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4" name="Rounded Rectangle 33">
            <a:extLst>
              <a:ext uri="{FF2B5EF4-FFF2-40B4-BE49-F238E27FC236}">
                <a16:creationId xmlns:a16="http://schemas.microsoft.com/office/drawing/2014/main" id="{A5E64E54-F3DF-614D-AB54-FE5A3AEF7AA0}"/>
              </a:ext>
            </a:extLst>
          </p:cNvPr>
          <p:cNvSpPr/>
          <p:nvPr/>
        </p:nvSpPr>
        <p:spPr>
          <a:xfrm>
            <a:off x="12327883" y="2056265"/>
            <a:ext cx="5265862" cy="483870"/>
          </a:xfrm>
          <a:prstGeom prst="roundRect">
            <a:avLst/>
          </a:prstGeom>
          <a:solidFill>
            <a:srgbClr val="00B050"/>
          </a:solidFill>
          <a:ln w="412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7" name="Rounded Rectangle 26">
            <a:extLst>
              <a:ext uri="{FF2B5EF4-FFF2-40B4-BE49-F238E27FC236}">
                <a16:creationId xmlns:a16="http://schemas.microsoft.com/office/drawing/2014/main" id="{A4D1C169-D6E1-FD4B-A45E-96E67FB1FAC8}"/>
              </a:ext>
            </a:extLst>
          </p:cNvPr>
          <p:cNvSpPr/>
          <p:nvPr/>
        </p:nvSpPr>
        <p:spPr>
          <a:xfrm>
            <a:off x="6471626" y="2056265"/>
            <a:ext cx="5265862" cy="483870"/>
          </a:xfrm>
          <a:prstGeom prst="roundRect">
            <a:avLst/>
          </a:prstGeom>
          <a:solidFill>
            <a:srgbClr val="00B050"/>
          </a:solidFill>
          <a:ln w="412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6" name="Rounded Rectangle 25">
            <a:extLst>
              <a:ext uri="{FF2B5EF4-FFF2-40B4-BE49-F238E27FC236}">
                <a16:creationId xmlns:a16="http://schemas.microsoft.com/office/drawing/2014/main" id="{001D1AA0-407E-424D-91CD-EDDDAC304852}"/>
              </a:ext>
            </a:extLst>
          </p:cNvPr>
          <p:cNvSpPr/>
          <p:nvPr/>
        </p:nvSpPr>
        <p:spPr>
          <a:xfrm>
            <a:off x="689500" y="2056265"/>
            <a:ext cx="5265862" cy="483870"/>
          </a:xfrm>
          <a:prstGeom prst="roundRect">
            <a:avLst/>
          </a:prstGeom>
          <a:solidFill>
            <a:srgbClr val="00B050"/>
          </a:solidFill>
          <a:ln w="412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9" name="Rectangle 28">
            <a:extLst>
              <a:ext uri="{FF2B5EF4-FFF2-40B4-BE49-F238E27FC236}">
                <a16:creationId xmlns:a16="http://schemas.microsoft.com/office/drawing/2014/main" id="{AC7E963C-F39C-9142-BF7D-B9F3E604B6E7}"/>
              </a:ext>
            </a:extLst>
          </p:cNvPr>
          <p:cNvSpPr/>
          <p:nvPr/>
        </p:nvSpPr>
        <p:spPr>
          <a:xfrm>
            <a:off x="0" y="800991"/>
            <a:ext cx="18288000" cy="1004949"/>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2" name="TextBox 11">
            <a:extLst>
              <a:ext uri="{FF2B5EF4-FFF2-40B4-BE49-F238E27FC236}">
                <a16:creationId xmlns:a16="http://schemas.microsoft.com/office/drawing/2014/main" id="{36FBF4F5-4DA9-A54C-8992-944303BBFA52}"/>
              </a:ext>
            </a:extLst>
          </p:cNvPr>
          <p:cNvSpPr txBox="1"/>
          <p:nvPr/>
        </p:nvSpPr>
        <p:spPr>
          <a:xfrm>
            <a:off x="378878" y="828662"/>
            <a:ext cx="13474523" cy="504625"/>
          </a:xfrm>
          <a:prstGeom prst="rect">
            <a:avLst/>
          </a:prstGeom>
          <a:noFill/>
        </p:spPr>
        <p:txBody>
          <a:bodyPr wrap="none" rtlCol="0">
            <a:spAutoFit/>
          </a:bodyPr>
          <a:lstStyle/>
          <a:p>
            <a:pPr algn="ctr">
              <a:lnSpc>
                <a:spcPct val="150000"/>
              </a:lnSpc>
            </a:pPr>
            <a:r>
              <a:rPr lang="pt-BR" sz="2000" b="1" dirty="0">
                <a:effectLst/>
                <a:latin typeface="Times New Roman" panose="02020603050405020304" pitchFamily="18" charset="0"/>
                <a:ea typeface="Calibri" panose="020F0502020204030204" pitchFamily="34" charset="0"/>
                <a:cs typeface="Times New Roman" panose="02020603050405020304" pitchFamily="18" charset="0"/>
              </a:rPr>
              <a:t>EPIDEMIOLOGIA E MANEJO DAS FÍSTULAS LIQUÓRICAS PARADOXAIS APÓS ACESSO RETROSSIGMÓIDE </a:t>
            </a:r>
            <a:endParaRPr lang="pt-BR"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TextBox 12">
            <a:extLst>
              <a:ext uri="{FF2B5EF4-FFF2-40B4-BE49-F238E27FC236}">
                <a16:creationId xmlns:a16="http://schemas.microsoft.com/office/drawing/2014/main" id="{AA1A24BD-BD89-144A-A301-A8058FB68A3A}"/>
              </a:ext>
            </a:extLst>
          </p:cNvPr>
          <p:cNvSpPr txBox="1"/>
          <p:nvPr/>
        </p:nvSpPr>
        <p:spPr>
          <a:xfrm>
            <a:off x="405349" y="1275155"/>
            <a:ext cx="2994538" cy="461665"/>
          </a:xfrm>
          <a:prstGeom prst="rect">
            <a:avLst/>
          </a:prstGeom>
          <a:noFill/>
        </p:spPr>
        <p:txBody>
          <a:bodyPr wrap="square" rtlCol="0">
            <a:spAutoFit/>
          </a:bodyPr>
          <a:lstStyle/>
          <a:p>
            <a:r>
              <a:rPr lang="en-US" sz="2400" dirty="0" err="1">
                <a:latin typeface="Calibri" charset="0"/>
                <a:ea typeface="Calibri" charset="0"/>
                <a:cs typeface="Calibri" charset="0"/>
              </a:rPr>
              <a:t>R.E.Veiga</a:t>
            </a:r>
            <a:r>
              <a:rPr lang="en-US" sz="2400" dirty="0">
                <a:latin typeface="Calibri" charset="0"/>
                <a:ea typeface="Calibri" charset="0"/>
                <a:cs typeface="Calibri" charset="0"/>
              </a:rPr>
              <a:t>; </a:t>
            </a:r>
            <a:r>
              <a:rPr lang="en-US" sz="2400" dirty="0" err="1">
                <a:latin typeface="Calibri" charset="0"/>
                <a:ea typeface="Calibri" charset="0"/>
                <a:cs typeface="Calibri" charset="0"/>
              </a:rPr>
              <a:t>J.E.D.C.Lúcio</a:t>
            </a:r>
            <a:endParaRPr lang="pt-BR" sz="2400" dirty="0">
              <a:latin typeface="Calibri" charset="0"/>
              <a:ea typeface="Calibri" charset="0"/>
              <a:cs typeface="Calibri" charset="0"/>
            </a:endParaRPr>
          </a:p>
        </p:txBody>
      </p:sp>
      <p:sp>
        <p:nvSpPr>
          <p:cNvPr id="30" name="Rectangle 29">
            <a:extLst>
              <a:ext uri="{FF2B5EF4-FFF2-40B4-BE49-F238E27FC236}">
                <a16:creationId xmlns:a16="http://schemas.microsoft.com/office/drawing/2014/main" id="{110A48B5-F328-D645-96C3-2D4ECF5001AD}"/>
              </a:ext>
            </a:extLst>
          </p:cNvPr>
          <p:cNvSpPr/>
          <p:nvPr/>
        </p:nvSpPr>
        <p:spPr>
          <a:xfrm>
            <a:off x="16962120" y="800991"/>
            <a:ext cx="1325880" cy="1004949"/>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1" name="Rectangle 30">
            <a:extLst>
              <a:ext uri="{FF2B5EF4-FFF2-40B4-BE49-F238E27FC236}">
                <a16:creationId xmlns:a16="http://schemas.microsoft.com/office/drawing/2014/main" id="{3A9E31E6-DEFD-F244-8DCD-75F5CF51EA30}"/>
              </a:ext>
            </a:extLst>
          </p:cNvPr>
          <p:cNvSpPr/>
          <p:nvPr/>
        </p:nvSpPr>
        <p:spPr>
          <a:xfrm>
            <a:off x="16497300" y="800991"/>
            <a:ext cx="464820" cy="100494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TextBox 13">
            <a:extLst>
              <a:ext uri="{FF2B5EF4-FFF2-40B4-BE49-F238E27FC236}">
                <a16:creationId xmlns:a16="http://schemas.microsoft.com/office/drawing/2014/main" id="{60499DB6-57F6-FA4E-AD8C-82777B9EFB6F}"/>
              </a:ext>
            </a:extLst>
          </p:cNvPr>
          <p:cNvSpPr txBox="1"/>
          <p:nvPr/>
        </p:nvSpPr>
        <p:spPr>
          <a:xfrm>
            <a:off x="640080" y="2078469"/>
            <a:ext cx="5436187" cy="461665"/>
          </a:xfrm>
          <a:prstGeom prst="rect">
            <a:avLst/>
          </a:prstGeom>
          <a:noFill/>
        </p:spPr>
        <p:txBody>
          <a:bodyPr wrap="square" rtlCol="0">
            <a:spAutoFit/>
          </a:bodyPr>
          <a:lstStyle/>
          <a:p>
            <a:pPr algn="ctr"/>
            <a:r>
              <a:rPr lang="pt-BR" sz="2400" b="1" dirty="0">
                <a:solidFill>
                  <a:schemeClr val="bg1"/>
                </a:solidFill>
                <a:latin typeface="Calibri" charset="0"/>
                <a:ea typeface="Calibri" charset="0"/>
                <a:cs typeface="Calibri" charset="0"/>
              </a:rPr>
              <a:t>INTRODUÇ</a:t>
            </a:r>
            <a:r>
              <a:rPr lang="es-ES" sz="2400" b="1" dirty="0">
                <a:solidFill>
                  <a:schemeClr val="bg1"/>
                </a:solidFill>
                <a:latin typeface="Calibri" charset="0"/>
                <a:ea typeface="Calibri" charset="0"/>
                <a:cs typeface="Calibri" charset="0"/>
              </a:rPr>
              <a:t>ÃO</a:t>
            </a:r>
            <a:endParaRPr lang="pt-BR" sz="2400" b="1" dirty="0">
              <a:solidFill>
                <a:schemeClr val="bg1"/>
              </a:solidFill>
              <a:latin typeface="Calibri" charset="0"/>
              <a:ea typeface="Calibri" charset="0"/>
              <a:cs typeface="Calibri" charset="0"/>
            </a:endParaRPr>
          </a:p>
        </p:txBody>
      </p:sp>
      <p:sp>
        <p:nvSpPr>
          <p:cNvPr id="15" name="TextBox 14">
            <a:extLst>
              <a:ext uri="{FF2B5EF4-FFF2-40B4-BE49-F238E27FC236}">
                <a16:creationId xmlns:a16="http://schemas.microsoft.com/office/drawing/2014/main" id="{A47B7308-5D9B-974F-AB82-CF827144DE32}"/>
              </a:ext>
            </a:extLst>
          </p:cNvPr>
          <p:cNvSpPr txBox="1"/>
          <p:nvPr/>
        </p:nvSpPr>
        <p:spPr>
          <a:xfrm>
            <a:off x="566654" y="2540134"/>
            <a:ext cx="5436187" cy="4031873"/>
          </a:xfrm>
          <a:prstGeom prst="rect">
            <a:avLst/>
          </a:prstGeom>
          <a:noFill/>
        </p:spPr>
        <p:txBody>
          <a:bodyPr wrap="square" rtlCol="0">
            <a:spAutoFit/>
          </a:bodyPr>
          <a:lstStyle/>
          <a:p>
            <a:pPr algn="just">
              <a:lnSpc>
                <a:spcPct val="150000"/>
              </a:lnSpc>
              <a:tabLst>
                <a:tab pos="1029970" algn="l"/>
              </a:tabLst>
            </a:pPr>
            <a:r>
              <a:rPr lang="pt-BR" sz="800" dirty="0">
                <a:effectLst/>
                <a:latin typeface="Times New Roman" panose="02020603050405020304" pitchFamily="18" charset="0"/>
                <a:ea typeface="Calibri" panose="020F0502020204030204" pitchFamily="34" charset="0"/>
                <a:cs typeface="Times New Roman" panose="02020603050405020304" pitchFamily="18" charset="0"/>
              </a:rPr>
              <a:t>O risco de passagem do líquido cefalorraquidiano do espaço subaracnoideo para o osso temporal ocorre quando as células pneumatizadas do osso temporal são expostas. Ocasionalmente, esse líquido pode fluir pela tuba auditiva de Eustáquio até a nasofaringe e ganhando o meio externo através das narinas [1]. Esse evento, pode ocorrer nos acessos retrossigmoideos através da exposição das células mastoideas peri-sigmoideas ou das células aéreas em volta do canal acústico interno no ápice do osso petroso, levando à rinorréia por uma trajeto fistuloso distante da área do acesso, sendo por isso, denominada de fístula paradoxal.</a:t>
            </a:r>
            <a:endParaRPr lang="pt-BR" sz="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tabLst>
                <a:tab pos="1029970" algn="l"/>
              </a:tabLst>
            </a:pPr>
            <a:r>
              <a:rPr lang="pt-BR" sz="800" dirty="0">
                <a:effectLst/>
                <a:latin typeface="Times New Roman" panose="02020603050405020304" pitchFamily="18" charset="0"/>
                <a:ea typeface="Calibri" panose="020F0502020204030204" pitchFamily="34" charset="0"/>
                <a:cs typeface="Times New Roman" panose="02020603050405020304" pitchFamily="18" charset="0"/>
              </a:rPr>
              <a:t>As células aéreas do ápice petroso se conectam diretamente com o antrum da mastóide, com o ouvido médio e com a tuba de Eustáquio [2]. A drilagem ao longo do canal acústico interno pode expor células aéreas do ápice do osso petroso; acarretando a passagem do líquido cefalorraquidiano das células aéreas peri-aquedutais até a nasofaringe [3]. Em 1974, Rhoton descreveu a influência das células aeradas da parede posterior do canal acústico interno (nomeadas com “posteromedial cells”) na ocorrência de rinoliquorréia [4]. </a:t>
            </a:r>
            <a:endParaRPr lang="pt-BR" sz="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tabLst>
                <a:tab pos="1029970" algn="l"/>
              </a:tabLst>
            </a:pPr>
            <a:r>
              <a:rPr lang="pt-BR" sz="800" dirty="0">
                <a:effectLst/>
                <a:latin typeface="Times New Roman" panose="02020603050405020304" pitchFamily="18" charset="0"/>
                <a:ea typeface="Calibri" panose="020F0502020204030204" pitchFamily="34" charset="0"/>
                <a:cs typeface="Times New Roman" panose="02020603050405020304" pitchFamily="18" charset="0"/>
              </a:rPr>
              <a:t>A incidência de fístula liquórica após acesso retrossigmóide é em torno de 8 a 10% e em até 27% destas ocorre rinorréia liquórica [5-17]. A maior pneumatização do ápice do osso petroso, sexo masculino, tempo cirúrgico longo, hipertensão intra-craniana e elevado índice de massa corporal estão relacionados à maior incidência de fístula liquórica pós-operatórias [3; 18]. A maior incidência em homens pode ser explicada pelo fato de apresentaram maior pneumatização do osso petroso quando comparado à mulheres [18]. Paradoxalmente, os schwannomas vestibulares maiores tem o risco menor de fístulas paradoxais, devido à expansão e obliteração das células aéreas peri-aquedutais do ápice do osso petroso [3].</a:t>
            </a:r>
            <a:endParaRPr lang="pt-BR" sz="800" dirty="0">
              <a:effectLst/>
              <a:latin typeface="Calibri" panose="020F0502020204030204" pitchFamily="34" charset="0"/>
              <a:ea typeface="Calibri" panose="020F0502020204030204" pitchFamily="34" charset="0"/>
              <a:cs typeface="Times New Roman" panose="02020603050405020304" pitchFamily="18" charset="0"/>
            </a:endParaRPr>
          </a:p>
          <a:p>
            <a:r>
              <a:rPr lang="pt-BR" sz="800" dirty="0">
                <a:effectLst/>
                <a:latin typeface="Times New Roman" panose="02020603050405020304" pitchFamily="18" charset="0"/>
                <a:ea typeface="Calibri" panose="020F0502020204030204" pitchFamily="34" charset="0"/>
              </a:rPr>
              <a:t>A pneumatização do osso petroso pode dividir as células aéreas dessa região em 3 compartimentos (figura-1): mastoideas, perilabirínticas e apicais. As células aéreas mastoideas se estendem póstero-medialmente até o seio sigmóide; portanto, são comumente expostas no acesso retrossigmoideo. As células aéreas perilabirínticas se estendem até a parede posterior do canal acústico interno; portanto, são comumente expostas durante o acesso à porção intra-meatal do schwannomas vestibulares. Elas representam a principal origem das fístulas liquóricas paradoxais. As células aéreas apicais são geralmente superiores ao canal acústico interno; portanto, apresentam um menor risco de estarem relacionadas à fístula liquórica. Entretanto, podem ser expostas nos casos em que a parede do canal acústico interno precisa ser </a:t>
            </a:r>
            <a:r>
              <a:rPr lang="pt-BR" sz="800" dirty="0" err="1">
                <a:effectLst/>
                <a:latin typeface="Times New Roman" panose="02020603050405020304" pitchFamily="18" charset="0"/>
                <a:ea typeface="Calibri" panose="020F0502020204030204" pitchFamily="34" charset="0"/>
              </a:rPr>
              <a:t>drilada</a:t>
            </a:r>
            <a:r>
              <a:rPr lang="pt-BR" sz="800" dirty="0">
                <a:effectLst/>
                <a:latin typeface="Times New Roman" panose="02020603050405020304" pitchFamily="18" charset="0"/>
                <a:ea typeface="Calibri" panose="020F0502020204030204" pitchFamily="34" charset="0"/>
              </a:rPr>
              <a:t> mais superiormente, devido a um bulbo da jugular mais alto [19; 20].</a:t>
            </a:r>
            <a:r>
              <a:rPr lang="pt-BR" sz="800" dirty="0">
                <a:effectLst/>
              </a:rPr>
              <a:t> </a:t>
            </a:r>
            <a:r>
              <a:rPr lang="en-US" sz="800" dirty="0">
                <a:latin typeface="Calibri" charset="0"/>
                <a:ea typeface="Calibri" charset="0"/>
                <a:cs typeface="Calibri" charset="0"/>
              </a:rPr>
              <a:t>.</a:t>
            </a:r>
            <a:endParaRPr lang="pt-BR" sz="800" dirty="0">
              <a:latin typeface="Calibri" charset="0"/>
              <a:ea typeface="Calibri" charset="0"/>
              <a:cs typeface="Calibri" charset="0"/>
            </a:endParaRPr>
          </a:p>
        </p:txBody>
      </p:sp>
      <p:sp>
        <p:nvSpPr>
          <p:cNvPr id="18" name="TextBox 17">
            <a:extLst>
              <a:ext uri="{FF2B5EF4-FFF2-40B4-BE49-F238E27FC236}">
                <a16:creationId xmlns:a16="http://schemas.microsoft.com/office/drawing/2014/main" id="{B6CA608A-2DC5-9041-9E97-EBBF8BECB85E}"/>
              </a:ext>
            </a:extLst>
          </p:cNvPr>
          <p:cNvSpPr txBox="1"/>
          <p:nvPr/>
        </p:nvSpPr>
        <p:spPr>
          <a:xfrm>
            <a:off x="6446916" y="2078469"/>
            <a:ext cx="5436187" cy="461665"/>
          </a:xfrm>
          <a:prstGeom prst="rect">
            <a:avLst/>
          </a:prstGeom>
          <a:noFill/>
        </p:spPr>
        <p:txBody>
          <a:bodyPr wrap="square" rtlCol="0">
            <a:spAutoFit/>
          </a:bodyPr>
          <a:lstStyle/>
          <a:p>
            <a:pPr algn="ctr"/>
            <a:r>
              <a:rPr lang="pt-BR" sz="2400" b="1" dirty="0">
                <a:solidFill>
                  <a:schemeClr val="bg1"/>
                </a:solidFill>
                <a:latin typeface="Calibri" charset="0"/>
                <a:ea typeface="Calibri" charset="0"/>
                <a:cs typeface="Calibri" charset="0"/>
              </a:rPr>
              <a:t>OBJETIVO</a:t>
            </a:r>
          </a:p>
        </p:txBody>
      </p:sp>
      <p:sp>
        <p:nvSpPr>
          <p:cNvPr id="19" name="TextBox 18">
            <a:extLst>
              <a:ext uri="{FF2B5EF4-FFF2-40B4-BE49-F238E27FC236}">
                <a16:creationId xmlns:a16="http://schemas.microsoft.com/office/drawing/2014/main" id="{414ECDDF-475F-AA4A-87B3-CF665B158A65}"/>
              </a:ext>
            </a:extLst>
          </p:cNvPr>
          <p:cNvSpPr txBox="1"/>
          <p:nvPr/>
        </p:nvSpPr>
        <p:spPr>
          <a:xfrm>
            <a:off x="6372787" y="2601689"/>
            <a:ext cx="5436187" cy="441916"/>
          </a:xfrm>
          <a:prstGeom prst="rect">
            <a:avLst/>
          </a:prstGeom>
          <a:noFill/>
        </p:spPr>
        <p:txBody>
          <a:bodyPr wrap="square" rtlCol="0">
            <a:spAutoFit/>
          </a:bodyPr>
          <a:lstStyle/>
          <a:p>
            <a:pPr algn="just">
              <a:lnSpc>
                <a:spcPct val="150000"/>
              </a:lnSpc>
              <a:tabLst>
                <a:tab pos="270510" algn="l"/>
                <a:tab pos="1029970" algn="l"/>
              </a:tabLst>
            </a:pPr>
            <a:r>
              <a:rPr lang="pt-BR" sz="800" dirty="0">
                <a:effectLst/>
                <a:latin typeface="Times New Roman" panose="02020603050405020304" pitchFamily="18" charset="0"/>
                <a:ea typeface="Calibri" panose="020F0502020204030204" pitchFamily="34" charset="0"/>
                <a:cs typeface="Times New Roman" panose="02020603050405020304" pitchFamily="18" charset="0"/>
              </a:rPr>
              <a:t>Traçar o perfil epidemiológico e avaliar o manejo dos paciente submetidos à craniotomia por acesso retrossigmóide em um hospital quaternário da cidade de São Paulo.</a:t>
            </a:r>
            <a:endParaRPr lang="pt-BR" sz="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0" name="TextBox 19">
            <a:extLst>
              <a:ext uri="{FF2B5EF4-FFF2-40B4-BE49-F238E27FC236}">
                <a16:creationId xmlns:a16="http://schemas.microsoft.com/office/drawing/2014/main" id="{989EB4AE-6623-BC4D-8A59-FAB159F3CD26}"/>
              </a:ext>
            </a:extLst>
          </p:cNvPr>
          <p:cNvSpPr txBox="1"/>
          <p:nvPr/>
        </p:nvSpPr>
        <p:spPr>
          <a:xfrm>
            <a:off x="6446916" y="4720877"/>
            <a:ext cx="5436187" cy="461665"/>
          </a:xfrm>
          <a:prstGeom prst="rect">
            <a:avLst/>
          </a:prstGeom>
          <a:noFill/>
        </p:spPr>
        <p:txBody>
          <a:bodyPr wrap="square" rtlCol="0">
            <a:spAutoFit/>
          </a:bodyPr>
          <a:lstStyle/>
          <a:p>
            <a:pPr algn="ctr"/>
            <a:r>
              <a:rPr lang="pt-BR" sz="2400" b="1" dirty="0">
                <a:solidFill>
                  <a:schemeClr val="bg1"/>
                </a:solidFill>
                <a:latin typeface="Calibri" charset="0"/>
                <a:ea typeface="Calibri" charset="0"/>
                <a:cs typeface="Calibri" charset="0"/>
              </a:rPr>
              <a:t>MÉTODOS</a:t>
            </a:r>
          </a:p>
        </p:txBody>
      </p:sp>
      <p:sp>
        <p:nvSpPr>
          <p:cNvPr id="21" name="TextBox 20">
            <a:extLst>
              <a:ext uri="{FF2B5EF4-FFF2-40B4-BE49-F238E27FC236}">
                <a16:creationId xmlns:a16="http://schemas.microsoft.com/office/drawing/2014/main" id="{ED535ABC-B6F0-914E-A2CD-EEC99805C25A}"/>
              </a:ext>
            </a:extLst>
          </p:cNvPr>
          <p:cNvSpPr txBox="1"/>
          <p:nvPr/>
        </p:nvSpPr>
        <p:spPr>
          <a:xfrm>
            <a:off x="6372787" y="5244097"/>
            <a:ext cx="5436187" cy="1180580"/>
          </a:xfrm>
          <a:prstGeom prst="rect">
            <a:avLst/>
          </a:prstGeom>
          <a:noFill/>
        </p:spPr>
        <p:txBody>
          <a:bodyPr wrap="square" rtlCol="0">
            <a:spAutoFit/>
          </a:bodyPr>
          <a:lstStyle/>
          <a:p>
            <a:pPr algn="just">
              <a:lnSpc>
                <a:spcPct val="150000"/>
              </a:lnSpc>
            </a:pPr>
            <a:r>
              <a:rPr lang="pt-BR" sz="800" dirty="0">
                <a:effectLst/>
                <a:latin typeface="Times New Roman" panose="02020603050405020304" pitchFamily="18" charset="0"/>
                <a:ea typeface="Calibri" panose="020F0502020204030204" pitchFamily="34" charset="0"/>
                <a:cs typeface="Times New Roman" panose="02020603050405020304" pitchFamily="18" charset="0"/>
              </a:rPr>
              <a:t>Os dados serão coletados por um único pesquisador, utilizando um questionário especialmente desenhado para tal finalidade (tabela 1). Os dados serão coletados de prontuários médicos dos pacientes internados no Hospital da A.C. Camargo no período de 2012 a 2022. </a:t>
            </a:r>
            <a:endParaRPr lang="pt-BR" sz="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pt-BR" sz="800" dirty="0">
                <a:effectLst/>
                <a:latin typeface="Times New Roman" panose="02020603050405020304" pitchFamily="18" charset="0"/>
                <a:ea typeface="Calibri" panose="020F0502020204030204" pitchFamily="34" charset="0"/>
                <a:cs typeface="Times New Roman" panose="02020603050405020304" pitchFamily="18" charset="0"/>
              </a:rPr>
              <a:t>Trata-se de um estudo retrospectivo observacional.</a:t>
            </a:r>
            <a:endParaRPr lang="pt-BR" sz="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pt-BR" sz="800" dirty="0">
                <a:effectLst/>
                <a:latin typeface="Times New Roman" panose="02020603050405020304" pitchFamily="18" charset="0"/>
                <a:ea typeface="Calibri" panose="020F0502020204030204" pitchFamily="34" charset="0"/>
                <a:cs typeface="Times New Roman" panose="02020603050405020304" pitchFamily="18" charset="0"/>
              </a:rPr>
              <a:t>O estudo será com amostra consecutiva, incluindo todos os pacientes internados no Hospital AC Camargo durante o período determinado. </a:t>
            </a:r>
            <a:endParaRPr lang="pt-BR" sz="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2" name="TextBox 31">
            <a:extLst>
              <a:ext uri="{FF2B5EF4-FFF2-40B4-BE49-F238E27FC236}">
                <a16:creationId xmlns:a16="http://schemas.microsoft.com/office/drawing/2014/main" id="{80911BC6-C929-C743-8A55-B63E6304E3CF}"/>
              </a:ext>
            </a:extLst>
          </p:cNvPr>
          <p:cNvSpPr txBox="1"/>
          <p:nvPr/>
        </p:nvSpPr>
        <p:spPr>
          <a:xfrm>
            <a:off x="12303173" y="2078469"/>
            <a:ext cx="5436187" cy="461665"/>
          </a:xfrm>
          <a:prstGeom prst="rect">
            <a:avLst/>
          </a:prstGeom>
          <a:noFill/>
        </p:spPr>
        <p:txBody>
          <a:bodyPr wrap="square" rtlCol="0">
            <a:spAutoFit/>
          </a:bodyPr>
          <a:lstStyle/>
          <a:p>
            <a:pPr algn="ctr"/>
            <a:r>
              <a:rPr lang="pt-BR" sz="2400" b="1" dirty="0">
                <a:solidFill>
                  <a:schemeClr val="bg1"/>
                </a:solidFill>
                <a:latin typeface="Calibri" charset="0"/>
                <a:ea typeface="Calibri" charset="0"/>
                <a:cs typeface="Calibri" charset="0"/>
              </a:rPr>
              <a:t>RESULTADOS E CONCLUS</a:t>
            </a:r>
            <a:r>
              <a:rPr lang="es-ES" sz="2400" b="1" dirty="0">
                <a:solidFill>
                  <a:schemeClr val="bg1"/>
                </a:solidFill>
                <a:latin typeface="Calibri" charset="0"/>
                <a:ea typeface="Calibri" charset="0"/>
                <a:cs typeface="Calibri" charset="0"/>
              </a:rPr>
              <a:t>ÃO</a:t>
            </a:r>
            <a:endParaRPr lang="pt-BR" sz="2400" b="1" dirty="0">
              <a:solidFill>
                <a:schemeClr val="bg1"/>
              </a:solidFill>
              <a:latin typeface="Calibri" charset="0"/>
              <a:ea typeface="Calibri" charset="0"/>
              <a:cs typeface="Calibri" charset="0"/>
            </a:endParaRPr>
          </a:p>
        </p:txBody>
      </p:sp>
      <p:sp>
        <p:nvSpPr>
          <p:cNvPr id="33" name="TextBox 32">
            <a:extLst>
              <a:ext uri="{FF2B5EF4-FFF2-40B4-BE49-F238E27FC236}">
                <a16:creationId xmlns:a16="http://schemas.microsoft.com/office/drawing/2014/main" id="{B14C257E-FAC8-9842-9590-26985410A87C}"/>
              </a:ext>
            </a:extLst>
          </p:cNvPr>
          <p:cNvSpPr txBox="1"/>
          <p:nvPr/>
        </p:nvSpPr>
        <p:spPr>
          <a:xfrm>
            <a:off x="11883103" y="2601689"/>
            <a:ext cx="5782128" cy="2246769"/>
          </a:xfrm>
          <a:prstGeom prst="rect">
            <a:avLst/>
          </a:prstGeom>
          <a:noFill/>
        </p:spPr>
        <p:txBody>
          <a:bodyPr wrap="square" rtlCol="0">
            <a:spAutoFit/>
          </a:bodyPr>
          <a:lstStyle/>
          <a:p>
            <a:pPr marL="457200" algn="just">
              <a:lnSpc>
                <a:spcPct val="150000"/>
              </a:lnSpc>
              <a:tabLst>
                <a:tab pos="1029970" algn="l"/>
              </a:tabLst>
            </a:pPr>
            <a:r>
              <a:rPr lang="pt-BR" sz="800" dirty="0">
                <a:effectLst/>
                <a:latin typeface="Times New Roman" panose="02020603050405020304" pitchFamily="18" charset="0"/>
                <a:ea typeface="Calibri" panose="020F0502020204030204" pitchFamily="34" charset="0"/>
                <a:cs typeface="Times New Roman" panose="02020603050405020304" pitchFamily="18" charset="0"/>
              </a:rPr>
              <a:t>No período estudado (2012 a 2022), foram encontrados o total de 04 casos de fístula liquórica paradoxal após cirurgias com acesso retrossigmoideo no Hospital A.C. Camargo. As idades dos pacientes variou de 33 a 65 anos (33, 50, 62 e 65 anos), com média de 52,5 anos. Desses pacientes, 3 (75%) tinham o diagnóstico de Schwannoma Vestibular e 1 (25%) tinha o diagnóstico de Meningioma Petroclival. O sexo mais prevalente foi o feminino (3 pacientes; 75%). O tempo de pós-operatório de início da fístula variou de 14 dias a 1 ano (14 dias, 1 mês, 2 meses, 1 ano). 2 pacientes (50%) tiveram infecção associada.</a:t>
            </a:r>
            <a:endParaRPr lang="pt-BR" sz="8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50000"/>
              </a:lnSpc>
              <a:tabLst>
                <a:tab pos="1029970" algn="l"/>
              </a:tabLst>
            </a:pPr>
            <a:r>
              <a:rPr lang="pt-BR" sz="800" dirty="0">
                <a:effectLst/>
                <a:latin typeface="Times New Roman" panose="02020603050405020304" pitchFamily="18" charset="0"/>
                <a:ea typeface="Calibri" panose="020F0502020204030204" pitchFamily="34" charset="0"/>
                <a:cs typeface="Times New Roman" panose="02020603050405020304" pitchFamily="18" charset="0"/>
              </a:rPr>
              <a:t>Em relação ao tratamento; nenhum dos pacientes obteve melhora satisfatória apenas com o tratamento conservador. Todos os pacientes foram submetidos à timpanomastoidectomia, sendo um destes associado o uso de dreno lombar externo. Apenas um dos pacientes submetido à timpanomastoidectomia necessitou de outro procedimento cirúrgico complementar, sendo realizado o fechamento endoscópico do fundo do canal acústico interno com tecido muscular 3 dias após o primeiro procedimento. O tempo de internação relacionado a realização dos procedimentos para tratamento da fístula variou de 2 a 6 dias (2, 3, 5 e 6 dias).</a:t>
            </a:r>
            <a:endParaRPr lang="pt-BR" sz="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n-US" sz="800" dirty="0">
                <a:latin typeface="Calibri" charset="0"/>
                <a:ea typeface="Calibri" charset="0"/>
                <a:cs typeface="Calibri" charset="0"/>
              </a:rPr>
              <a:t>.</a:t>
            </a:r>
            <a:endParaRPr lang="pt-BR" sz="800" dirty="0">
              <a:latin typeface="Calibri" charset="0"/>
              <a:ea typeface="Calibri" charset="0"/>
              <a:cs typeface="Calibri" charset="0"/>
            </a:endParaRPr>
          </a:p>
        </p:txBody>
      </p:sp>
      <p:sp>
        <p:nvSpPr>
          <p:cNvPr id="41" name="TextBox 40">
            <a:extLst>
              <a:ext uri="{FF2B5EF4-FFF2-40B4-BE49-F238E27FC236}">
                <a16:creationId xmlns:a16="http://schemas.microsoft.com/office/drawing/2014/main" id="{BC0A4DD6-528F-2440-AA57-6D51861C0F9D}"/>
              </a:ext>
            </a:extLst>
          </p:cNvPr>
          <p:cNvSpPr txBox="1"/>
          <p:nvPr/>
        </p:nvSpPr>
        <p:spPr>
          <a:xfrm>
            <a:off x="12327178" y="4690099"/>
            <a:ext cx="5266567" cy="2288575"/>
          </a:xfrm>
          <a:prstGeom prst="rect">
            <a:avLst/>
          </a:prstGeom>
          <a:noFill/>
        </p:spPr>
        <p:txBody>
          <a:bodyPr wrap="square" rtlCol="0">
            <a:spAutoFit/>
          </a:bodyPr>
          <a:lstStyle/>
          <a:p>
            <a:pPr algn="just">
              <a:lnSpc>
                <a:spcPct val="150000"/>
              </a:lnSpc>
              <a:tabLst>
                <a:tab pos="1029970" algn="l"/>
              </a:tabLst>
            </a:pPr>
            <a:r>
              <a:rPr lang="pt-BR" sz="800" dirty="0">
                <a:effectLst/>
                <a:latin typeface="Times New Roman" panose="02020603050405020304" pitchFamily="18" charset="0"/>
                <a:ea typeface="Calibri" panose="020F0502020204030204" pitchFamily="34" charset="0"/>
                <a:cs typeface="Times New Roman" panose="02020603050405020304" pitchFamily="18" charset="0"/>
              </a:rPr>
              <a:t>A incidência de fístulas paradoxais no período estudado (2012 a 2022) foi de 4 no total de 92 pacientes submetidos ao acesso retrossigmoideo, que corresponde a uma incidência de 4,35%. O sexo mais prevalente foi o feminino. Esses valores estão divergentes dos valores encontrados na literatura (incidência em torno de 3% e sexo masculino mais prevalente) [3-18]; isso se deve, pelo tamanho menor da amostra desse estudo em relação aos grandes estudos de base literária.</a:t>
            </a:r>
            <a:endParaRPr lang="pt-BR" sz="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tabLst>
                <a:tab pos="1029970" algn="l"/>
              </a:tabLst>
            </a:pPr>
            <a:r>
              <a:rPr lang="pt-BR" sz="800" dirty="0">
                <a:effectLst/>
                <a:latin typeface="Times New Roman" panose="02020603050405020304" pitchFamily="18" charset="0"/>
                <a:ea typeface="Calibri" panose="020F0502020204030204" pitchFamily="34" charset="0"/>
                <a:cs typeface="Times New Roman" panose="02020603050405020304" pitchFamily="18" charset="0"/>
              </a:rPr>
              <a:t>Nenhum dos pacientes do estudo respondeu ao tratamento conservador; dado que condiz com o baixo índice de sucesso encontrado na literatura médica [1].</a:t>
            </a:r>
            <a:endParaRPr lang="pt-BR" sz="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tabLst>
                <a:tab pos="1029970" algn="l"/>
              </a:tabLst>
            </a:pPr>
            <a:r>
              <a:rPr lang="pt-BR" sz="800" dirty="0">
                <a:effectLst/>
                <a:latin typeface="Times New Roman" panose="02020603050405020304" pitchFamily="18" charset="0"/>
                <a:ea typeface="Calibri" panose="020F0502020204030204" pitchFamily="34" charset="0"/>
                <a:cs typeface="Times New Roman" panose="02020603050405020304" pitchFamily="18" charset="0"/>
              </a:rPr>
              <a:t>A timpanomastoidectomia foi o procedimento mais realizado para o tratamento. Apenas em 1 caso foi necessário a selagem do canal acústico interno. Na literatura médica, a selagem do canal acústico interno é o procedimento mais descrito, provavelmente por um viés de seleção dos casos para publicação. A média de idade dos pacientes (52,5 anos), o diagnóstico mais comumente encontrado (Schwannoma Vestibular) e o tempo de internação (2 a 6 dias) foram correspondentes com os dados encontrados na literatura médica [2; 3; 5-13; 22; 24]. Não foi possível comparar o tempo de pós-operatório do início da fístula, devido à grande variação nos dados encontrados (14 dias a 1 ano) e ao número reduzido da amostragem. </a:t>
            </a:r>
            <a:endParaRPr lang="pt-BR" sz="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9" name="Retângulo 48"/>
          <p:cNvSpPr/>
          <p:nvPr/>
        </p:nvSpPr>
        <p:spPr>
          <a:xfrm>
            <a:off x="15227439" y="112498"/>
            <a:ext cx="3004541" cy="615553"/>
          </a:xfrm>
          <a:prstGeom prst="rect">
            <a:avLst/>
          </a:prstGeom>
          <a:solidFill>
            <a:srgbClr val="00B050"/>
          </a:solidFill>
        </p:spPr>
        <p:txBody>
          <a:bodyPr wrap="square">
            <a:spAutoFit/>
          </a:bodyPr>
          <a:lstStyle/>
          <a:p>
            <a:pPr algn="ctr"/>
            <a:r>
              <a:rPr lang="pt-BR" sz="1700" b="1" dirty="0">
                <a:solidFill>
                  <a:schemeClr val="bg1"/>
                </a:solidFill>
                <a:effectLst>
                  <a:outerShdw blurRad="38100" dist="38100" dir="2700000" algn="tl">
                    <a:srgbClr val="000000">
                      <a:alpha val="43137"/>
                    </a:srgbClr>
                  </a:outerShdw>
                </a:effectLst>
              </a:rPr>
              <a:t>Encontro de Ciência e Inovação 2023</a:t>
            </a:r>
          </a:p>
        </p:txBody>
      </p:sp>
      <p:pic>
        <p:nvPicPr>
          <p:cNvPr id="37" name="Imagem 36" descr="C:\Users\25496\Downloads\ACC - Assinaturas versão horizontal_RGB (2).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2311"/>
            <a:ext cx="5416062" cy="641567"/>
          </a:xfrm>
          <a:prstGeom prst="rect">
            <a:avLst/>
          </a:prstGeom>
          <a:noFill/>
          <a:ln>
            <a:noFill/>
          </a:ln>
        </p:spPr>
      </p:pic>
      <p:pic>
        <p:nvPicPr>
          <p:cNvPr id="4" name="Imagem 3" descr="Desenho de um cachorro&#10;&#10;Descrição gerada automaticamente">
            <a:extLst>
              <a:ext uri="{FF2B5EF4-FFF2-40B4-BE49-F238E27FC236}">
                <a16:creationId xmlns:a16="http://schemas.microsoft.com/office/drawing/2014/main" id="{BF8BE3A5-6D4B-8F20-5DCC-CA82D4E4C6D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8878" y="6538004"/>
            <a:ext cx="2110105" cy="1452245"/>
          </a:xfrm>
          <a:prstGeom prst="rect">
            <a:avLst/>
          </a:prstGeom>
        </p:spPr>
      </p:pic>
      <p:sp>
        <p:nvSpPr>
          <p:cNvPr id="6" name="CaixaDeTexto 5">
            <a:extLst>
              <a:ext uri="{FF2B5EF4-FFF2-40B4-BE49-F238E27FC236}">
                <a16:creationId xmlns:a16="http://schemas.microsoft.com/office/drawing/2014/main" id="{DDFEBBCE-CF1D-A648-2CCD-02ED49ACF85D}"/>
              </a:ext>
            </a:extLst>
          </p:cNvPr>
          <p:cNvSpPr txBox="1"/>
          <p:nvPr/>
        </p:nvSpPr>
        <p:spPr>
          <a:xfrm>
            <a:off x="3057611" y="6846771"/>
            <a:ext cx="2897751" cy="811248"/>
          </a:xfrm>
          <a:prstGeom prst="rect">
            <a:avLst/>
          </a:prstGeom>
          <a:noFill/>
        </p:spPr>
        <p:txBody>
          <a:bodyPr wrap="square">
            <a:spAutoFit/>
          </a:bodyPr>
          <a:lstStyle/>
          <a:p>
            <a:pPr algn="just">
              <a:lnSpc>
                <a:spcPct val="150000"/>
              </a:lnSpc>
              <a:tabLst>
                <a:tab pos="1029970" algn="l"/>
              </a:tabLst>
            </a:pPr>
            <a:r>
              <a:rPr lang="pt-BR" sz="800" dirty="0">
                <a:effectLst/>
                <a:latin typeface="Times New Roman" panose="02020603050405020304" pitchFamily="18" charset="0"/>
                <a:ea typeface="Calibri" panose="020F0502020204030204" pitchFamily="34" charset="0"/>
                <a:cs typeface="Times New Roman" panose="02020603050405020304" pitchFamily="18" charset="0"/>
              </a:rPr>
              <a:t>Figura-1: Adaptado de [11]/FIGURE 7 - MC, células aéreas mastoideas; PLC, células aéreas perilabirínticas; AC, células aéreas apicais; </a:t>
            </a:r>
            <a:r>
              <a:rPr lang="pt-BR" sz="800" dirty="0" err="1">
                <a:effectLst/>
                <a:latin typeface="Times New Roman" panose="02020603050405020304" pitchFamily="18" charset="0"/>
                <a:ea typeface="Calibri" panose="020F0502020204030204" pitchFamily="34" charset="0"/>
                <a:cs typeface="Times New Roman" panose="02020603050405020304" pitchFamily="18" charset="0"/>
              </a:rPr>
              <a:t>T</a:t>
            </a:r>
            <a:r>
              <a:rPr lang="pt-BR" sz="800" dirty="0">
                <a:effectLst/>
                <a:latin typeface="Times New Roman" panose="02020603050405020304" pitchFamily="18" charset="0"/>
                <a:ea typeface="Calibri" panose="020F0502020204030204" pitchFamily="34" charset="0"/>
                <a:cs typeface="Times New Roman" panose="02020603050405020304" pitchFamily="18" charset="0"/>
              </a:rPr>
              <a:t>, tumor dentro do canal acústico interno; EAC, canal acústico externo.</a:t>
            </a:r>
            <a:endParaRPr lang="pt-BR" sz="4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CaixaDeTexto 7">
            <a:extLst>
              <a:ext uri="{FF2B5EF4-FFF2-40B4-BE49-F238E27FC236}">
                <a16:creationId xmlns:a16="http://schemas.microsoft.com/office/drawing/2014/main" id="{F3C2758D-7190-ABB9-0E78-3A2C6005B60C}"/>
              </a:ext>
            </a:extLst>
          </p:cNvPr>
          <p:cNvSpPr txBox="1"/>
          <p:nvPr/>
        </p:nvSpPr>
        <p:spPr>
          <a:xfrm>
            <a:off x="640080" y="8067025"/>
            <a:ext cx="5315282" cy="1938992"/>
          </a:xfrm>
          <a:prstGeom prst="rect">
            <a:avLst/>
          </a:prstGeom>
          <a:noFill/>
        </p:spPr>
        <p:txBody>
          <a:bodyPr wrap="square">
            <a:spAutoFit/>
          </a:bodyPr>
          <a:lstStyle/>
          <a:p>
            <a:pPr algn="just">
              <a:lnSpc>
                <a:spcPct val="150000"/>
              </a:lnSpc>
              <a:tabLst>
                <a:tab pos="1029970" algn="l"/>
              </a:tabLst>
            </a:pPr>
            <a:r>
              <a:rPr lang="pt-BR" sz="800" dirty="0">
                <a:effectLst/>
                <a:latin typeface="Times New Roman" panose="02020603050405020304" pitchFamily="18" charset="0"/>
                <a:ea typeface="Calibri" panose="020F0502020204030204" pitchFamily="34" charset="0"/>
                <a:cs typeface="Times New Roman" panose="02020603050405020304" pitchFamily="18" charset="0"/>
              </a:rPr>
              <a:t>Em torno de 54 a 79% das fístulas liquóricas pós-operatórias de cirurgias com acesso lateral à base do crânio respondem a medidas conservadores como dreno lombar externo e repouso no leito [21]. Entretanto, as fístulas liquóricas nasais (paradoxais) são de mais difícil tratamento quando comparadas às fístulas liquóricas incisionais. O manejo local das fístulas nasais após acesso retrossigmoideo apresenta uma baixa porcentagem de sucesso (em torno de 8%) [1]. </a:t>
            </a:r>
            <a:endParaRPr lang="pt-BR" sz="800" dirty="0">
              <a:effectLst/>
              <a:latin typeface="Calibri" panose="020F0502020204030204" pitchFamily="34" charset="0"/>
              <a:ea typeface="Calibri" panose="020F0502020204030204" pitchFamily="34" charset="0"/>
              <a:cs typeface="Times New Roman" panose="02020603050405020304" pitchFamily="18" charset="0"/>
            </a:endParaRPr>
          </a:p>
          <a:p>
            <a:r>
              <a:rPr lang="pt-BR" sz="800" dirty="0">
                <a:effectLst/>
                <a:latin typeface="Times New Roman" panose="02020603050405020304" pitchFamily="18" charset="0"/>
                <a:ea typeface="Calibri" panose="020F0502020204030204" pitchFamily="34" charset="0"/>
              </a:rPr>
              <a:t>Inicialmente; medidas mais conservadoras com uso de dreno lombar externo, com ajuste para uma drenagem de 150 a 200 mL em 24 horas, em repouso no leito por 2 a 7 dias são tentadas; caso o paciente persistente com a fístula liquórica, ele é submetido a algum tratamento mais invasivo [1; 18]. Dentre estes; incluem a timpanomastoidectomia com obliteração das células mastoideas peri-sigmoideas, reexploração cirúrgica com selagem do canal acústico interno (com tecido muscular e/ou gordura em adição com cola de fibrina) e a obliteração da tuba auditiva através de um acesso trans-aural pelo ouvido média ou através de um acesso endoscópico trans-nasal (utilizado tecido muscular e/ou gordura para oclusão) [22]. Alguns autores descrevem a obliteração da tuba auditiva através da combinação dos acessos trans-aural e trans-nasal como método de tratamento definitivo das fístulas paradoxais, pois obstruem por inteiro a tuba [1; 23]. Disfunção da tuba de Eustáquio, perda auditiva de condução e otites crônicas estão relacionados à obstrução da tuba auditiva [24].</a:t>
            </a:r>
            <a:r>
              <a:rPr lang="pt-BR" sz="800" dirty="0">
                <a:effectLst/>
              </a:rPr>
              <a:t> </a:t>
            </a:r>
            <a:endParaRPr lang="pt-BR" sz="800" dirty="0"/>
          </a:p>
        </p:txBody>
      </p:sp>
      <p:graphicFrame>
        <p:nvGraphicFramePr>
          <p:cNvPr id="9" name="Tabela 8">
            <a:extLst>
              <a:ext uri="{FF2B5EF4-FFF2-40B4-BE49-F238E27FC236}">
                <a16:creationId xmlns:a16="http://schemas.microsoft.com/office/drawing/2014/main" id="{505814AA-8B90-507B-05BF-B1409B922F35}"/>
              </a:ext>
            </a:extLst>
          </p:cNvPr>
          <p:cNvGraphicFramePr>
            <a:graphicFrameLocks noGrp="1"/>
          </p:cNvGraphicFramePr>
          <p:nvPr>
            <p:extLst>
              <p:ext uri="{D42A27DB-BD31-4B8C-83A1-F6EECF244321}">
                <p14:modId xmlns:p14="http://schemas.microsoft.com/office/powerpoint/2010/main" val="1120401465"/>
              </p:ext>
            </p:extLst>
          </p:nvPr>
        </p:nvGraphicFramePr>
        <p:xfrm>
          <a:off x="6446915" y="6563571"/>
          <a:ext cx="5290573" cy="2743200"/>
        </p:xfrm>
        <a:graphic>
          <a:graphicData uri="http://schemas.openxmlformats.org/drawingml/2006/table">
            <a:tbl>
              <a:tblPr firstRow="1" firstCol="1" bandRow="1">
                <a:tableStyleId>{5C22544A-7EE6-4342-B048-85BDC9FD1C3A}</a:tableStyleId>
              </a:tblPr>
              <a:tblGrid>
                <a:gridCol w="2233668">
                  <a:extLst>
                    <a:ext uri="{9D8B030D-6E8A-4147-A177-3AD203B41FA5}">
                      <a16:colId xmlns:a16="http://schemas.microsoft.com/office/drawing/2014/main" val="3130697924"/>
                    </a:ext>
                  </a:extLst>
                </a:gridCol>
                <a:gridCol w="3056905">
                  <a:extLst>
                    <a:ext uri="{9D8B030D-6E8A-4147-A177-3AD203B41FA5}">
                      <a16:colId xmlns:a16="http://schemas.microsoft.com/office/drawing/2014/main" val="14755080"/>
                    </a:ext>
                  </a:extLst>
                </a:gridCol>
              </a:tblGrid>
              <a:tr h="0">
                <a:tc>
                  <a:txBody>
                    <a:bodyPr/>
                    <a:lstStyle/>
                    <a:p>
                      <a:pPr algn="just">
                        <a:tabLst>
                          <a:tab pos="270510" algn="l"/>
                          <a:tab pos="1029970" algn="l"/>
                        </a:tabLst>
                      </a:pPr>
                      <a:r>
                        <a:rPr lang="pt-BR" sz="1200">
                          <a:effectLst/>
                        </a:rPr>
                        <a:t>INICIAIS</a:t>
                      </a:r>
                      <a:endParaRPr lang="pt-B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tabLst>
                          <a:tab pos="270510" algn="l"/>
                          <a:tab pos="1029970" algn="l"/>
                        </a:tabLst>
                      </a:pPr>
                      <a:r>
                        <a:rPr lang="pt-BR" sz="1200">
                          <a:effectLst/>
                        </a:rPr>
                        <a:t> </a:t>
                      </a:r>
                      <a:endParaRPr lang="pt-B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24231125"/>
                  </a:ext>
                </a:extLst>
              </a:tr>
              <a:tr h="0">
                <a:tc>
                  <a:txBody>
                    <a:bodyPr/>
                    <a:lstStyle/>
                    <a:p>
                      <a:pPr algn="just">
                        <a:tabLst>
                          <a:tab pos="270510" algn="l"/>
                          <a:tab pos="1029970" algn="l"/>
                        </a:tabLst>
                      </a:pPr>
                      <a:r>
                        <a:rPr lang="pt-BR" sz="1200">
                          <a:effectLst/>
                        </a:rPr>
                        <a:t>PRONTUÁRIO</a:t>
                      </a:r>
                      <a:endParaRPr lang="pt-B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tabLst>
                          <a:tab pos="270510" algn="l"/>
                          <a:tab pos="1029970" algn="l"/>
                        </a:tabLst>
                      </a:pPr>
                      <a:r>
                        <a:rPr lang="pt-BR" sz="1200">
                          <a:effectLst/>
                        </a:rPr>
                        <a:t> </a:t>
                      </a:r>
                      <a:endParaRPr lang="pt-B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9051931"/>
                  </a:ext>
                </a:extLst>
              </a:tr>
              <a:tr h="0">
                <a:tc>
                  <a:txBody>
                    <a:bodyPr/>
                    <a:lstStyle/>
                    <a:p>
                      <a:pPr algn="just">
                        <a:tabLst>
                          <a:tab pos="270510" algn="l"/>
                          <a:tab pos="1029970" algn="l"/>
                        </a:tabLst>
                      </a:pPr>
                      <a:r>
                        <a:rPr lang="pt-BR" sz="1200">
                          <a:effectLst/>
                        </a:rPr>
                        <a:t>IDADE</a:t>
                      </a:r>
                      <a:endParaRPr lang="pt-B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tabLst>
                          <a:tab pos="270510" algn="l"/>
                          <a:tab pos="1029970" algn="l"/>
                        </a:tabLst>
                      </a:pPr>
                      <a:r>
                        <a:rPr lang="pt-BR" sz="1200">
                          <a:effectLst/>
                        </a:rPr>
                        <a:t> </a:t>
                      </a:r>
                      <a:endParaRPr lang="pt-B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86699585"/>
                  </a:ext>
                </a:extLst>
              </a:tr>
              <a:tr h="0">
                <a:tc>
                  <a:txBody>
                    <a:bodyPr/>
                    <a:lstStyle/>
                    <a:p>
                      <a:pPr algn="just">
                        <a:tabLst>
                          <a:tab pos="270510" algn="l"/>
                          <a:tab pos="1029970" algn="l"/>
                        </a:tabLst>
                      </a:pPr>
                      <a:r>
                        <a:rPr lang="pt-BR" sz="1200">
                          <a:effectLst/>
                        </a:rPr>
                        <a:t>TIPO DE TUMOR</a:t>
                      </a:r>
                      <a:endParaRPr lang="pt-B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tabLst>
                          <a:tab pos="270510" algn="l"/>
                          <a:tab pos="1029970" algn="l"/>
                        </a:tabLst>
                      </a:pPr>
                      <a:r>
                        <a:rPr lang="pt-BR" sz="1200">
                          <a:effectLst/>
                        </a:rPr>
                        <a:t> </a:t>
                      </a:r>
                      <a:endParaRPr lang="pt-B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29038319"/>
                  </a:ext>
                </a:extLst>
              </a:tr>
              <a:tr h="0">
                <a:tc>
                  <a:txBody>
                    <a:bodyPr/>
                    <a:lstStyle/>
                    <a:p>
                      <a:pPr algn="just">
                        <a:tabLst>
                          <a:tab pos="270510" algn="l"/>
                          <a:tab pos="1029970" algn="l"/>
                        </a:tabLst>
                      </a:pPr>
                      <a:r>
                        <a:rPr lang="pt-BR" sz="1200">
                          <a:effectLst/>
                        </a:rPr>
                        <a:t>DATA DA CIRURGIA</a:t>
                      </a:r>
                      <a:endParaRPr lang="pt-B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tabLst>
                          <a:tab pos="270510" algn="l"/>
                          <a:tab pos="1029970" algn="l"/>
                        </a:tabLst>
                      </a:pPr>
                      <a:r>
                        <a:rPr lang="pt-BR" sz="1200">
                          <a:effectLst/>
                        </a:rPr>
                        <a:t> </a:t>
                      </a:r>
                      <a:endParaRPr lang="pt-B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89058869"/>
                  </a:ext>
                </a:extLst>
              </a:tr>
              <a:tr h="0">
                <a:tc>
                  <a:txBody>
                    <a:bodyPr/>
                    <a:lstStyle/>
                    <a:p>
                      <a:pPr algn="just">
                        <a:tabLst>
                          <a:tab pos="270510" algn="l"/>
                          <a:tab pos="1029970" algn="l"/>
                        </a:tabLst>
                      </a:pPr>
                      <a:r>
                        <a:rPr lang="pt-BR" sz="1200">
                          <a:effectLst/>
                        </a:rPr>
                        <a:t>PO</a:t>
                      </a:r>
                      <a:r>
                        <a:rPr lang="pt-BR" sz="1200" baseline="30000">
                          <a:effectLst/>
                        </a:rPr>
                        <a:t>1</a:t>
                      </a:r>
                      <a:r>
                        <a:rPr lang="pt-BR" sz="1200">
                          <a:effectLst/>
                        </a:rPr>
                        <a:t> EM QUE INICIOU A FLCR</a:t>
                      </a:r>
                      <a:r>
                        <a:rPr lang="pt-BR" sz="1200" baseline="30000">
                          <a:effectLst/>
                        </a:rPr>
                        <a:t>2</a:t>
                      </a:r>
                      <a:endParaRPr lang="pt-B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tabLst>
                          <a:tab pos="270510" algn="l"/>
                          <a:tab pos="1029970" algn="l"/>
                        </a:tabLst>
                      </a:pPr>
                      <a:r>
                        <a:rPr lang="pt-BR" sz="1200">
                          <a:effectLst/>
                        </a:rPr>
                        <a:t>__º dia</a:t>
                      </a:r>
                      <a:endParaRPr lang="pt-B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58733928"/>
                  </a:ext>
                </a:extLst>
              </a:tr>
              <a:tr h="0">
                <a:tc>
                  <a:txBody>
                    <a:bodyPr/>
                    <a:lstStyle/>
                    <a:p>
                      <a:pPr algn="just">
                        <a:tabLst>
                          <a:tab pos="270510" algn="l"/>
                          <a:tab pos="1029970" algn="l"/>
                        </a:tabLst>
                      </a:pPr>
                      <a:r>
                        <a:rPr lang="pt-BR" sz="1200">
                          <a:effectLst/>
                        </a:rPr>
                        <a:t>INFECÇÃO</a:t>
                      </a:r>
                      <a:r>
                        <a:rPr lang="pt-BR" sz="1200" baseline="30000">
                          <a:effectLst/>
                        </a:rPr>
                        <a:t>3</a:t>
                      </a:r>
                      <a:endParaRPr lang="pt-B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tabLst>
                          <a:tab pos="270510" algn="l"/>
                          <a:tab pos="1029970" algn="l"/>
                        </a:tabLst>
                      </a:pPr>
                      <a:r>
                        <a:rPr lang="pt-BR" sz="1200">
                          <a:effectLst/>
                        </a:rPr>
                        <a:t>( ) sim     ( ) não</a:t>
                      </a:r>
                    </a:p>
                    <a:p>
                      <a:pPr algn="just">
                        <a:tabLst>
                          <a:tab pos="270510" algn="l"/>
                          <a:tab pos="1029970" algn="l"/>
                        </a:tabLst>
                      </a:pPr>
                      <a:r>
                        <a:rPr lang="pt-BR" sz="1200">
                          <a:effectLst/>
                        </a:rPr>
                        <a:t>quando: </a:t>
                      </a:r>
                      <a:endParaRPr lang="pt-B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67689212"/>
                  </a:ext>
                </a:extLst>
              </a:tr>
              <a:tr h="0">
                <a:tc>
                  <a:txBody>
                    <a:bodyPr/>
                    <a:lstStyle/>
                    <a:p>
                      <a:pPr algn="just">
                        <a:tabLst>
                          <a:tab pos="270510" algn="l"/>
                          <a:tab pos="1029970" algn="l"/>
                        </a:tabLst>
                      </a:pPr>
                      <a:r>
                        <a:rPr lang="pt-BR" sz="1200">
                          <a:effectLst/>
                        </a:rPr>
                        <a:t>TRATAMENTO CONSERVADOR</a:t>
                      </a:r>
                      <a:endParaRPr lang="pt-B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tabLst>
                          <a:tab pos="270510" algn="l"/>
                          <a:tab pos="1029970" algn="l"/>
                        </a:tabLst>
                      </a:pPr>
                      <a:r>
                        <a:rPr lang="pt-BR" sz="1200">
                          <a:effectLst/>
                        </a:rPr>
                        <a:t>( ) sim     ( ) não</a:t>
                      </a:r>
                    </a:p>
                    <a:p>
                      <a:pPr algn="just">
                        <a:tabLst>
                          <a:tab pos="270510" algn="l"/>
                          <a:tab pos="1029970" algn="l"/>
                        </a:tabLst>
                      </a:pPr>
                      <a:r>
                        <a:rPr lang="pt-BR" sz="1200">
                          <a:effectLst/>
                        </a:rPr>
                        <a:t>especificar:</a:t>
                      </a:r>
                    </a:p>
                    <a:p>
                      <a:pPr algn="just">
                        <a:tabLst>
                          <a:tab pos="270510" algn="l"/>
                          <a:tab pos="1029970" algn="l"/>
                        </a:tabLst>
                      </a:pPr>
                      <a:r>
                        <a:rPr lang="pt-BR" sz="1200">
                          <a:effectLst/>
                        </a:rPr>
                        <a:t>tempo:    </a:t>
                      </a:r>
                      <a:endParaRPr lang="pt-B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31708508"/>
                  </a:ext>
                </a:extLst>
              </a:tr>
              <a:tr h="0">
                <a:tc>
                  <a:txBody>
                    <a:bodyPr/>
                    <a:lstStyle/>
                    <a:p>
                      <a:pPr algn="just">
                        <a:tabLst>
                          <a:tab pos="270510" algn="l"/>
                          <a:tab pos="1029970" algn="l"/>
                        </a:tabLst>
                      </a:pPr>
                      <a:r>
                        <a:rPr lang="pt-BR" sz="1200">
                          <a:effectLst/>
                        </a:rPr>
                        <a:t>TRATAMENTO CIRÚRGICO</a:t>
                      </a:r>
                      <a:endParaRPr lang="pt-B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tabLst>
                          <a:tab pos="270510" algn="l"/>
                          <a:tab pos="1029970" algn="l"/>
                        </a:tabLst>
                      </a:pPr>
                      <a:r>
                        <a:rPr lang="pt-BR" sz="1200">
                          <a:effectLst/>
                        </a:rPr>
                        <a:t>( ) sim     ( ) não</a:t>
                      </a:r>
                    </a:p>
                    <a:p>
                      <a:pPr algn="just">
                        <a:tabLst>
                          <a:tab pos="270510" algn="l"/>
                          <a:tab pos="1029970" algn="l"/>
                        </a:tabLst>
                      </a:pPr>
                      <a:r>
                        <a:rPr lang="pt-BR" sz="1200">
                          <a:effectLst/>
                        </a:rPr>
                        <a:t>especificar:</a:t>
                      </a:r>
                    </a:p>
                    <a:p>
                      <a:pPr algn="just">
                        <a:tabLst>
                          <a:tab pos="270510" algn="l"/>
                          <a:tab pos="1029970" algn="l"/>
                        </a:tabLst>
                      </a:pPr>
                      <a:r>
                        <a:rPr lang="pt-BR" sz="1200">
                          <a:effectLst/>
                        </a:rPr>
                        <a:t>tempo:    </a:t>
                      </a:r>
                      <a:endParaRPr lang="pt-B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17736929"/>
                  </a:ext>
                </a:extLst>
              </a:tr>
              <a:tr h="0">
                <a:tc>
                  <a:txBody>
                    <a:bodyPr/>
                    <a:lstStyle/>
                    <a:p>
                      <a:pPr algn="just">
                        <a:tabLst>
                          <a:tab pos="270510" algn="l"/>
                          <a:tab pos="1029970" algn="l"/>
                        </a:tabLst>
                      </a:pPr>
                      <a:r>
                        <a:rPr lang="pt-BR" sz="1200">
                          <a:effectLst/>
                        </a:rPr>
                        <a:t>TEMPO DE INTERNAÇÃO</a:t>
                      </a:r>
                      <a:endParaRPr lang="pt-B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tabLst>
                          <a:tab pos="270510" algn="l"/>
                          <a:tab pos="1029970" algn="l"/>
                        </a:tabLst>
                      </a:pPr>
                      <a:r>
                        <a:rPr lang="pt-BR" sz="1200" dirty="0">
                          <a:effectLst/>
                        </a:rPr>
                        <a:t> </a:t>
                      </a:r>
                      <a:endParaRPr lang="pt-B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70018141"/>
                  </a:ext>
                </a:extLst>
              </a:tr>
            </a:tbl>
          </a:graphicData>
        </a:graphic>
      </p:graphicFrame>
      <p:sp>
        <p:nvSpPr>
          <p:cNvPr id="11" name="CaixaDeTexto 10">
            <a:extLst>
              <a:ext uri="{FF2B5EF4-FFF2-40B4-BE49-F238E27FC236}">
                <a16:creationId xmlns:a16="http://schemas.microsoft.com/office/drawing/2014/main" id="{7937914E-9181-07CB-7C3C-3442A3C1D25B}"/>
              </a:ext>
            </a:extLst>
          </p:cNvPr>
          <p:cNvSpPr txBox="1"/>
          <p:nvPr/>
        </p:nvSpPr>
        <p:spPr>
          <a:xfrm>
            <a:off x="12327884" y="6942736"/>
            <a:ext cx="5265861" cy="2657907"/>
          </a:xfrm>
          <a:prstGeom prst="rect">
            <a:avLst/>
          </a:prstGeom>
          <a:noFill/>
        </p:spPr>
        <p:txBody>
          <a:bodyPr wrap="square">
            <a:spAutoFit/>
          </a:bodyPr>
          <a:lstStyle/>
          <a:p>
            <a:pPr>
              <a:lnSpc>
                <a:spcPct val="150000"/>
              </a:lnSpc>
              <a:tabLst>
                <a:tab pos="1029970" algn="l"/>
              </a:tabLst>
            </a:pPr>
            <a:r>
              <a:rPr lang="pt-BR" sz="800" dirty="0">
                <a:effectLst/>
                <a:latin typeface="Times New Roman" panose="02020603050405020304" pitchFamily="18" charset="0"/>
                <a:ea typeface="Calibri" panose="020F0502020204030204" pitchFamily="34" charset="0"/>
                <a:cs typeface="Times New Roman" panose="02020603050405020304" pitchFamily="18" charset="0"/>
              </a:rPr>
              <a:t>Esse estudo visa avaliar a prevalência e o manejo de uma complicação pouco incidente após a realização de acessos retrossigmoideos. Os dados durante o período de 10 anos do estudo ainda são baixos para determinarmos padrões de risco populacional dos paciente submetidos a esse acesso. Alguns estudos avaliam o grau de pneumatização do osso temporal com fator de risco para a ocorrência de fístulas paradoxais pós-operatórias [19; 20]; entretanto, por ser uma complicação pouco prevalente, os dados dos estudos ainda são poucos para definirmos relações causais. Não se sabe ainda se o risco de fístula paradoxal pós operatório influenciará na técnica cirúrgica empregada. Apesar de sabermos que a selagem (com tecido muscular, gordura ou material sintético) das células aéreas mastoideas, perilabirínticas e apicais diminuem a ocorrência de fístula paradoxal; não há grandes estudos que avaliam a técnica de selagem ou material utilizado mais adequado e com maior eficácia.</a:t>
            </a:r>
            <a:endParaRPr lang="pt-BR" sz="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tabLst>
                <a:tab pos="1029970" algn="l"/>
              </a:tabLst>
            </a:pPr>
            <a:r>
              <a:rPr lang="pt-BR" sz="800" dirty="0">
                <a:effectLst/>
                <a:latin typeface="Times New Roman" panose="02020603050405020304" pitchFamily="18" charset="0"/>
                <a:ea typeface="Calibri" panose="020F0502020204030204" pitchFamily="34" charset="0"/>
                <a:cs typeface="Times New Roman" panose="02020603050405020304" pitchFamily="18" charset="0"/>
              </a:rPr>
              <a:t>Apesar da maior incidência de infecção (50%), o tempo de internação não foi muito mais prolongado nos pacientes com essa complicação. </a:t>
            </a:r>
            <a:endParaRPr lang="pt-BR" sz="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tabLst>
                <a:tab pos="1029970" algn="l"/>
              </a:tabLst>
            </a:pPr>
            <a:r>
              <a:rPr lang="pt-BR" sz="800" dirty="0">
                <a:effectLst/>
                <a:latin typeface="Times New Roman" panose="02020603050405020304" pitchFamily="18" charset="0"/>
                <a:ea typeface="Calibri" panose="020F0502020204030204" pitchFamily="34" charset="0"/>
                <a:cs typeface="Times New Roman" panose="02020603050405020304" pitchFamily="18" charset="0"/>
              </a:rPr>
              <a:t>O tratamento cirúrgico deve ser favoravelmente indicado nesses casos, sendo a timpanomastoidectomia procedimento inicial de escolha nesses casos e a selagem do canal acústico interno reservada para os casos refratários à timpanomastoidectomia ou nos casos onde há sabidamente abertura das células aéreas perilabirínticas ou apicais.</a:t>
            </a:r>
            <a:endParaRPr lang="pt-BR" sz="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220077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238</TotalTime>
  <Words>1690</Words>
  <Application>Microsoft Macintosh PowerPoint</Application>
  <PresentationFormat>Personalizar</PresentationFormat>
  <Paragraphs>52</Paragraphs>
  <Slides>1</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vt:i4>
      </vt:variant>
    </vt:vector>
  </HeadingPairs>
  <TitlesOfParts>
    <vt:vector size="6" baseType="lpstr">
      <vt:lpstr>Arial</vt:lpstr>
      <vt:lpstr>Calibri</vt:lpstr>
      <vt:lpstr>Calibri Light</vt:lpstr>
      <vt:lpstr>Times New Roman</vt:lpstr>
      <vt:lpstr>Office Theme</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amanda neves Neves Campos</dc:creator>
  <cp:lastModifiedBy>Raphael Veiga</cp:lastModifiedBy>
  <cp:revision>59</cp:revision>
  <dcterms:created xsi:type="dcterms:W3CDTF">2018-02-05T15:36:18Z</dcterms:created>
  <dcterms:modified xsi:type="dcterms:W3CDTF">2023-01-10T15:20:31Z</dcterms:modified>
</cp:coreProperties>
</file>