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288000" cy="10288588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4434" autoAdjust="0"/>
  </p:normalViewPr>
  <p:slideViewPr>
    <p:cSldViewPr snapToGrid="0" snapToObjects="1">
      <p:cViewPr>
        <p:scale>
          <a:sx n="70" d="100"/>
          <a:sy n="70" d="100"/>
        </p:scale>
        <p:origin x="630" y="52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1951\Downloads\Viabilidade-estatistica%20adenoidec&#237;sticoACC1-211122-pronto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'C:\Users\al11272677443\Downloads\[Gráficos de viabilidade-Adenoide Cistico (1).xlsx]Plan2'!$G$7:$G$11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3.95</c:v>
                  </c:pt>
                  <c:pt idx="2">
                    <c:v>1.76</c:v>
                  </c:pt>
                  <c:pt idx="3">
                    <c:v>5.15</c:v>
                  </c:pt>
                  <c:pt idx="4">
                    <c:v>7.18</c:v>
                  </c:pt>
                </c:numCache>
              </c:numRef>
            </c:plus>
            <c:minus>
              <c:numRef>
                <c:f>'C:\Users\al11272677443\Downloads\[Gráficos de viabilidade-Adenoide Cistico (1).xlsx]Plan2'!$G$7:$G$11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3.95</c:v>
                  </c:pt>
                  <c:pt idx="2">
                    <c:v>1.76</c:v>
                  </c:pt>
                  <c:pt idx="3">
                    <c:v>5.15</c:v>
                  </c:pt>
                  <c:pt idx="4">
                    <c:v>7.18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'C:\Users\al11272677443\Downloads\[Gráficos de viabilidade-Adenoide Cistico (1).xlsx]Plan2'!$E$7:$E$11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</c:numCache>
            </c:numRef>
          </c:xVal>
          <c:yVal>
            <c:numRef>
              <c:f>'C:\Users\al11272677443\Downloads\[Gráficos de viabilidade-Adenoide Cistico (1).xlsx]Plan2'!$F$7:$F$11</c:f>
              <c:numCache>
                <c:formatCode>General</c:formatCode>
                <c:ptCount val="5"/>
                <c:pt idx="0">
                  <c:v>3</c:v>
                </c:pt>
                <c:pt idx="1">
                  <c:v>16.66</c:v>
                </c:pt>
                <c:pt idx="2">
                  <c:v>25.83</c:v>
                </c:pt>
                <c:pt idx="3">
                  <c:v>35.83</c:v>
                </c:pt>
                <c:pt idx="4">
                  <c:v>28.33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CC59-4BCC-B31F-9A9156FD6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6352"/>
        <c:axId val="60118528"/>
      </c:scatterChart>
      <c:valAx>
        <c:axId val="6011635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Tempo</a:t>
                </a:r>
                <a:r>
                  <a:rPr lang="pt-BR" baseline="0"/>
                  <a:t> (horas)</a:t>
                </a:r>
                <a:endParaRPr lang="pt-B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118528"/>
        <c:crosses val="autoZero"/>
        <c:crossBetween val="midCat"/>
        <c:majorUnit val="24"/>
      </c:valAx>
      <c:valAx>
        <c:axId val="60118528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(X10</a:t>
                </a:r>
                <a:r>
                  <a:rPr lang="pt-BR" sz="1000"/>
                  <a:t>4</a:t>
                </a:r>
                <a:r>
                  <a:rPr lang="pt-BR" baseline="0"/>
                  <a:t> Células)</a:t>
                </a:r>
                <a:endParaRPr lang="pt-B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116352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9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16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01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50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5773400" cy="427976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7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2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55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61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18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99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51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DADD-AE6D-F44C-8E99-E83159E36487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8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chart" Target="../charts/chart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5F2BD0F1-005A-0044-A8AB-560F9375413B}"/>
              </a:ext>
            </a:extLst>
          </p:cNvPr>
          <p:cNvSpPr/>
          <p:nvPr/>
        </p:nvSpPr>
        <p:spPr>
          <a:xfrm>
            <a:off x="5814513" y="1933432"/>
            <a:ext cx="6554908" cy="477347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A5E64E54-F3DF-614D-AB54-FE5A3AEF7AA0}"/>
              </a:ext>
            </a:extLst>
          </p:cNvPr>
          <p:cNvSpPr/>
          <p:nvPr/>
        </p:nvSpPr>
        <p:spPr>
          <a:xfrm>
            <a:off x="12756962" y="1919785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A4D1C169-D6E1-FD4B-A45E-96E67FB1FAC8}"/>
              </a:ext>
            </a:extLst>
          </p:cNvPr>
          <p:cNvSpPr/>
          <p:nvPr/>
        </p:nvSpPr>
        <p:spPr>
          <a:xfrm>
            <a:off x="206792" y="5456826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001D1AA0-407E-424D-91CD-EDDDAC304852}"/>
              </a:ext>
            </a:extLst>
          </p:cNvPr>
          <p:cNvSpPr/>
          <p:nvPr/>
        </p:nvSpPr>
        <p:spPr>
          <a:xfrm>
            <a:off x="206792" y="1933433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C7E963C-F39C-9142-BF7D-B9F3E604B6E7}"/>
              </a:ext>
            </a:extLst>
          </p:cNvPr>
          <p:cNvSpPr/>
          <p:nvPr/>
        </p:nvSpPr>
        <p:spPr>
          <a:xfrm>
            <a:off x="0" y="800991"/>
            <a:ext cx="18288000" cy="10049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FBF4F5-4DA9-A54C-8992-944303BBFA52}"/>
              </a:ext>
            </a:extLst>
          </p:cNvPr>
          <p:cNvSpPr txBox="1"/>
          <p:nvPr/>
        </p:nvSpPr>
        <p:spPr>
          <a:xfrm>
            <a:off x="168187" y="945075"/>
            <a:ext cx="13845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Caracterização de cultura celular usando ensaios celulares para carcinoma adenoide cístico</a:t>
            </a:r>
          </a:p>
          <a:p>
            <a:endParaRPr lang="pt-BR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1A24BD-BD89-144A-A301-A8058FB68A3A}"/>
              </a:ext>
            </a:extLst>
          </p:cNvPr>
          <p:cNvSpPr txBox="1"/>
          <p:nvPr/>
        </p:nvSpPr>
        <p:spPr>
          <a:xfrm>
            <a:off x="-46892" y="1405830"/>
            <a:ext cx="16689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R. F. COSTA</a:t>
            </a:r>
            <a:r>
              <a:rPr lang="pt-BR" sz="20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K.K. OLIVEIRA</a:t>
            </a:r>
            <a:r>
              <a:rPr lang="pt-BR" sz="20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2000" dirty="0"/>
              <a:t>F.A. PINTOR</a:t>
            </a:r>
            <a:r>
              <a:rPr lang="pt-BR" sz="2000" baseline="30000" dirty="0"/>
              <a:t>1</a:t>
            </a:r>
            <a:r>
              <a:rPr lang="pt-BR" sz="2000" dirty="0"/>
              <a:t>; V. DA SILVA ALVES</a:t>
            </a:r>
            <a:r>
              <a:rPr lang="pt-BR" sz="2000" baseline="30000" dirty="0"/>
              <a:t>1</a:t>
            </a:r>
            <a:r>
              <a:rPr lang="pt-BR" sz="2000" dirty="0"/>
              <a:t>; C. A. L PINTO</a:t>
            </a:r>
            <a:r>
              <a:rPr lang="pt-BR" sz="2000" baseline="30000" dirty="0"/>
              <a:t>1</a:t>
            </a:r>
            <a:r>
              <a:rPr lang="pt-BR" sz="2000" dirty="0"/>
              <a:t>; L. P. KOWALSKI</a:t>
            </a:r>
            <a:r>
              <a:rPr lang="pt-BR" sz="2000" baseline="30000" dirty="0"/>
              <a:t>1</a:t>
            </a:r>
            <a:r>
              <a:rPr lang="pt-BR" sz="2000" dirty="0"/>
              <a:t>; S. V. LOURENÇO</a:t>
            </a:r>
            <a:r>
              <a:rPr lang="pt-BR" sz="2000" baseline="30000" dirty="0"/>
              <a:t>2</a:t>
            </a:r>
            <a:r>
              <a:rPr lang="pt-BR" sz="2000" dirty="0"/>
              <a:t>;</a:t>
            </a:r>
            <a:r>
              <a:rPr lang="pt-BR" sz="20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G. DOS SANTOS</a:t>
            </a:r>
            <a:r>
              <a:rPr lang="pt-BR" sz="20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C. M. </a:t>
            </a:r>
            <a:r>
              <a:rPr lang="pt-BR" sz="20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COUTINHO-CAMILLO</a:t>
            </a:r>
            <a:r>
              <a:rPr lang="pt-BR" sz="2000" baseline="300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pt-BR" sz="2400" baseline="30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0A48B5-F328-D645-96C3-2D4ECF5001AD}"/>
              </a:ext>
            </a:extLst>
          </p:cNvPr>
          <p:cNvSpPr/>
          <p:nvPr/>
        </p:nvSpPr>
        <p:spPr>
          <a:xfrm>
            <a:off x="16962120" y="800991"/>
            <a:ext cx="1325880" cy="100494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A9E31E6-DEFD-F244-8DCD-75F5CF51EA30}"/>
              </a:ext>
            </a:extLst>
          </p:cNvPr>
          <p:cNvSpPr/>
          <p:nvPr/>
        </p:nvSpPr>
        <p:spPr>
          <a:xfrm>
            <a:off x="16497300" y="800991"/>
            <a:ext cx="464820" cy="10049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0499DB6-57F6-FA4E-AD8C-82777B9EFB6F}"/>
              </a:ext>
            </a:extLst>
          </p:cNvPr>
          <p:cNvSpPr txBox="1"/>
          <p:nvPr/>
        </p:nvSpPr>
        <p:spPr>
          <a:xfrm>
            <a:off x="121630" y="1955637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INTRODUÇ</a:t>
            </a:r>
            <a:r>
              <a:rPr lang="es-E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ÃO</a:t>
            </a:r>
            <a:endParaRPr lang="pt-BR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7B7308-5D9B-974F-AB82-CF827144DE32}"/>
              </a:ext>
            </a:extLst>
          </p:cNvPr>
          <p:cNvSpPr txBox="1"/>
          <p:nvPr/>
        </p:nvSpPr>
        <p:spPr>
          <a:xfrm>
            <a:off x="121630" y="2460965"/>
            <a:ext cx="54361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O carcinoma adenoide cístico é o segundo tumor maligno mais frequente da glândula salivar, sendo representado por histologia bifásica: composta por células </a:t>
            </a:r>
            <a:r>
              <a:rPr lang="pt-BR" sz="1600" dirty="0" err="1"/>
              <a:t>abluminais</a:t>
            </a:r>
            <a:r>
              <a:rPr lang="pt-BR" sz="1600" dirty="0"/>
              <a:t> e luminais e 3 padrões histológicos: </a:t>
            </a:r>
            <a:r>
              <a:rPr lang="pt-BR" sz="1600" dirty="0" err="1"/>
              <a:t>cribriforme</a:t>
            </a:r>
            <a:r>
              <a:rPr lang="pt-BR" sz="1600" dirty="0"/>
              <a:t>, tubular e sólido. A glândula parótida é predominante nas histologias </a:t>
            </a:r>
            <a:r>
              <a:rPr lang="pt-BR" sz="1600" dirty="0" err="1"/>
              <a:t>cribriforme</a:t>
            </a:r>
            <a:r>
              <a:rPr lang="pt-BR" sz="1600" dirty="0"/>
              <a:t> e tubular e a glândula salivar menor predominante na histologia sólida. A histologia sólida apresenta pior prognóstico devido a presença de cordões </a:t>
            </a:r>
            <a:r>
              <a:rPr lang="pt-BR" sz="1600" dirty="0" err="1"/>
              <a:t>infiltrativos</a:t>
            </a:r>
            <a:r>
              <a:rPr lang="pt-BR" sz="1600" dirty="0"/>
              <a:t> em nervos e vasos sanguíneos, alto índice mitótico, presença de necrose e alta incidência de recorrência local e metástases à distância. Tumores recorrentes são muitas vezes incuráveis. </a:t>
            </a:r>
            <a:endParaRPr lang="pt-BR" sz="1600" dirty="0">
              <a:ea typeface="Calibri" charset="0"/>
              <a:cs typeface="Calibri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6CA608A-2DC5-9041-9E97-EBBF8BECB85E}"/>
              </a:ext>
            </a:extLst>
          </p:cNvPr>
          <p:cNvSpPr txBox="1"/>
          <p:nvPr/>
        </p:nvSpPr>
        <p:spPr>
          <a:xfrm>
            <a:off x="121630" y="5494707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OBJETIVO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89EB4AE-6623-BC4D-8A59-FAB159F3CD26}"/>
              </a:ext>
            </a:extLst>
          </p:cNvPr>
          <p:cNvSpPr txBox="1"/>
          <p:nvPr/>
        </p:nvSpPr>
        <p:spPr>
          <a:xfrm>
            <a:off x="5793223" y="1915293"/>
            <a:ext cx="6597489" cy="459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MÉTODOS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D535ABC-B6F0-914E-A2CD-EEC99805C25A}"/>
              </a:ext>
            </a:extLst>
          </p:cNvPr>
          <p:cNvSpPr txBox="1"/>
          <p:nvPr/>
        </p:nvSpPr>
        <p:spPr>
          <a:xfrm>
            <a:off x="5761913" y="2481891"/>
            <a:ext cx="66601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Paciente </a:t>
            </a:r>
            <a:r>
              <a:rPr lang="pt-BR" sz="1600" dirty="0"/>
              <a:t>do sexo masculino, 73 anos, submetido à cirurgia para exérese de carcinoma adenoide cístico da parótida direita medindo 2,4x3,0cm. O laudo anatomopatológico </a:t>
            </a:r>
            <a:r>
              <a:rPr lang="pt-BR" sz="1600" dirty="0" smtClean="0"/>
              <a:t>descreveu o padrão </a:t>
            </a:r>
            <a:r>
              <a:rPr lang="pt-BR" sz="1600" dirty="0" err="1" smtClean="0"/>
              <a:t>cribriforme</a:t>
            </a:r>
            <a:r>
              <a:rPr lang="pt-BR" sz="1600" dirty="0" smtClean="0"/>
              <a:t>, a </a:t>
            </a:r>
            <a:r>
              <a:rPr lang="pt-BR" sz="1600" dirty="0"/>
              <a:t>presença de margens cirúrgicas livres e a análise de linfonodos </a:t>
            </a:r>
            <a:r>
              <a:rPr lang="pt-BR" sz="1600" dirty="0" err="1"/>
              <a:t>intraparotídeos</a:t>
            </a:r>
            <a:r>
              <a:rPr lang="pt-BR" sz="1600" dirty="0"/>
              <a:t> </a:t>
            </a:r>
            <a:r>
              <a:rPr lang="pt-BR" sz="1600" dirty="0" smtClean="0"/>
              <a:t>comprometidos (Figura 1A). </a:t>
            </a:r>
            <a:r>
              <a:rPr lang="pt-BR" sz="1600" dirty="0"/>
              <a:t>Uma amostra do tecido tumoral foi coletada em meio DMEM e dissociada mecanicamente com bisturi, e os fragmentos obtidos foram utilizados para cultivo celular. A monocamada de células crescendo a partir dos </a:t>
            </a:r>
            <a:r>
              <a:rPr lang="pt-BR" sz="1600" dirty="0" err="1"/>
              <a:t>explantes</a:t>
            </a:r>
            <a:r>
              <a:rPr lang="pt-BR" sz="1600" dirty="0"/>
              <a:t> foi </a:t>
            </a:r>
            <a:r>
              <a:rPr lang="pt-BR" sz="1600" dirty="0" err="1"/>
              <a:t>subcultivada</a:t>
            </a:r>
            <a:r>
              <a:rPr lang="pt-BR" sz="1600" dirty="0"/>
              <a:t> 2-5 vezes e usada para ensaios de </a:t>
            </a:r>
            <a:r>
              <a:rPr lang="pt-BR" sz="1600" dirty="0" err="1"/>
              <a:t>imunocitoquímica</a:t>
            </a:r>
            <a:r>
              <a:rPr lang="pt-BR" sz="1600" dirty="0"/>
              <a:t> e caracterização de cultura de células utilizando ensaios de </a:t>
            </a:r>
            <a:r>
              <a:rPr lang="pt-BR" sz="1600" dirty="0" smtClean="0"/>
              <a:t>proliferação (Figura 1B e Figura 2). </a:t>
            </a:r>
            <a:r>
              <a:rPr lang="pt-BR" sz="1600" dirty="0"/>
              <a:t>Este estudo foi aprovado pelo Comitê de Ética em Pesquisa (protocolo número 2624/18D</a:t>
            </a:r>
            <a:r>
              <a:rPr lang="pt-BR" sz="1600" dirty="0" smtClean="0"/>
              <a:t>).</a:t>
            </a:r>
            <a:endParaRPr lang="pt-BR" sz="1600" dirty="0">
              <a:ea typeface="Calibri" charset="0"/>
              <a:cs typeface="Calibri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0911BC6-C929-C743-8A55-B63E6304E3CF}"/>
              </a:ext>
            </a:extLst>
          </p:cNvPr>
          <p:cNvSpPr txBox="1"/>
          <p:nvPr/>
        </p:nvSpPr>
        <p:spPr>
          <a:xfrm>
            <a:off x="12671800" y="1941989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RESULTADOS E CONCLUS</a:t>
            </a:r>
            <a:r>
              <a:rPr lang="es-E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ÃO</a:t>
            </a:r>
            <a:endParaRPr lang="pt-BR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14C257E-FAC8-9842-9590-26985410A87C}"/>
              </a:ext>
            </a:extLst>
          </p:cNvPr>
          <p:cNvSpPr txBox="1"/>
          <p:nvPr/>
        </p:nvSpPr>
        <p:spPr>
          <a:xfrm>
            <a:off x="12671800" y="2519801"/>
            <a:ext cx="54361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A </a:t>
            </a:r>
            <a:r>
              <a:rPr lang="pt-BR" sz="1600" dirty="0"/>
              <a:t>cultura celular desenvolvida a partir dos </a:t>
            </a:r>
            <a:r>
              <a:rPr lang="pt-BR" sz="1600" dirty="0" err="1"/>
              <a:t>explantes</a:t>
            </a:r>
            <a:r>
              <a:rPr lang="pt-BR" sz="1600" dirty="0"/>
              <a:t> de carcinoma adenoide cístico do paciente resultou em crescimento celular e, após 5-7 dias, estabeleceu-se uma monocamada celular, mostrando células epiteliais e mioepiteliais. Experimentos de </a:t>
            </a:r>
            <a:r>
              <a:rPr lang="pt-BR" sz="1600" dirty="0" err="1"/>
              <a:t>imunocitoquímica</a:t>
            </a:r>
            <a:r>
              <a:rPr lang="pt-BR" sz="1600" dirty="0"/>
              <a:t> demonstraram uma forte expressão de </a:t>
            </a:r>
            <a:r>
              <a:rPr lang="pt-BR" sz="1600" dirty="0" err="1"/>
              <a:t>biomarcadores</a:t>
            </a:r>
            <a:r>
              <a:rPr lang="pt-BR" sz="1600" dirty="0"/>
              <a:t> epiteliais e mioepiteliais, como </a:t>
            </a:r>
            <a:r>
              <a:rPr lang="pt-BR" sz="1600" dirty="0" err="1"/>
              <a:t>citoqueratinas</a:t>
            </a:r>
            <a:r>
              <a:rPr lang="pt-BR" sz="1600" dirty="0"/>
              <a:t>, </a:t>
            </a:r>
            <a:r>
              <a:rPr lang="pt-BR" sz="1600" dirty="0" err="1" smtClean="0"/>
              <a:t>actina</a:t>
            </a:r>
            <a:r>
              <a:rPr lang="pt-BR" sz="1600" dirty="0" smtClean="0"/>
              <a:t> de músculo liso, p63 e </a:t>
            </a:r>
            <a:r>
              <a:rPr lang="pt-BR" sz="1600" dirty="0" err="1" smtClean="0"/>
              <a:t>vimentina</a:t>
            </a:r>
            <a:r>
              <a:rPr lang="pt-BR" sz="1600" dirty="0" smtClean="0"/>
              <a:t> (Figura 3). </a:t>
            </a:r>
            <a:r>
              <a:rPr lang="pt-BR" sz="1600" dirty="0"/>
              <a:t>O ensaio de proliferação </a:t>
            </a:r>
            <a:r>
              <a:rPr lang="pt-BR" sz="1600" dirty="0" smtClean="0"/>
              <a:t>utilizando </a:t>
            </a:r>
            <a:r>
              <a:rPr lang="pt-BR" sz="1600" dirty="0"/>
              <a:t>do corante azul de </a:t>
            </a:r>
            <a:r>
              <a:rPr lang="pt-BR" sz="1600" dirty="0" err="1"/>
              <a:t>trypan</a:t>
            </a:r>
            <a:r>
              <a:rPr lang="pt-BR" sz="1600" dirty="0"/>
              <a:t>, </a:t>
            </a:r>
            <a:r>
              <a:rPr lang="pt-BR" sz="1600" dirty="0" smtClean="0"/>
              <a:t>demonstrou alta taxa de proliferação até 72 horas e </a:t>
            </a:r>
            <a:r>
              <a:rPr lang="pt-BR" sz="1600" dirty="0"/>
              <a:t>viabilidade celular diminuída em </a:t>
            </a:r>
            <a:r>
              <a:rPr lang="pt-BR" sz="1600" dirty="0" smtClean="0"/>
              <a:t>96h (Figura 4). Assim, </a:t>
            </a:r>
            <a:r>
              <a:rPr lang="pt-BR" sz="1600" dirty="0"/>
              <a:t>f</a:t>
            </a:r>
            <a:r>
              <a:rPr lang="pt-BR" sz="1600" dirty="0" smtClean="0"/>
              <a:t>oi </a:t>
            </a:r>
            <a:r>
              <a:rPr lang="pt-BR" sz="1600" dirty="0"/>
              <a:t>possível estabelecer e caracterizar uma linhagem celular de carcinoma adenoide cístico </a:t>
            </a:r>
            <a:r>
              <a:rPr lang="pt-BR" sz="1600" i="1" dirty="0"/>
              <a:t>in vitro</a:t>
            </a:r>
            <a:r>
              <a:rPr lang="pt-BR" sz="1600" dirty="0"/>
              <a:t> demonstrando a presença de marcadores mioepiteliais e epiteliais, mas a avaliação </a:t>
            </a:r>
            <a:r>
              <a:rPr lang="pt-BR" sz="1600" i="1" dirty="0"/>
              <a:t>in vivo</a:t>
            </a:r>
            <a:r>
              <a:rPr lang="pt-BR" sz="1600" dirty="0"/>
              <a:t> e molecular ainda é necessária para a caracterização desse modelo</a:t>
            </a:r>
            <a:r>
              <a:rPr lang="pt-BR" sz="1600" dirty="0" smtClean="0"/>
              <a:t>.</a:t>
            </a:r>
            <a:endParaRPr lang="pt-BR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811B4335-7FB6-0649-84FD-BD02F8A00755}"/>
              </a:ext>
            </a:extLst>
          </p:cNvPr>
          <p:cNvSpPr/>
          <p:nvPr/>
        </p:nvSpPr>
        <p:spPr>
          <a:xfrm>
            <a:off x="12709305" y="9262211"/>
            <a:ext cx="5361177" cy="8640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D6EBE1A-8008-FA46-896B-260C146290A8}"/>
              </a:ext>
            </a:extLst>
          </p:cNvPr>
          <p:cNvSpPr txBox="1"/>
          <p:nvPr/>
        </p:nvSpPr>
        <p:spPr>
          <a:xfrm>
            <a:off x="12693560" y="9286275"/>
            <a:ext cx="54889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ea typeface="Calibri" charset="0"/>
                <a:cs typeface="Calibri" charset="0"/>
              </a:rPr>
              <a:t>Referências</a:t>
            </a:r>
            <a:r>
              <a:rPr lang="en-US" sz="900" b="1" dirty="0">
                <a:ea typeface="Calibri" charset="0"/>
                <a:cs typeface="Calibri" charset="0"/>
              </a:rPr>
              <a:t>: </a:t>
            </a:r>
            <a:endParaRPr lang="en-US" sz="900" b="1" dirty="0" smtClean="0">
              <a:ea typeface="Calibri" charset="0"/>
              <a:cs typeface="Calibri" charset="0"/>
            </a:endParaRPr>
          </a:p>
          <a:p>
            <a:r>
              <a:rPr lang="en-US" sz="900" dirty="0" smtClean="0">
                <a:effectLst/>
                <a:ea typeface="Arial" panose="020B0604020202020204" pitchFamily="34" charset="0"/>
              </a:rPr>
              <a:t>Toper </a:t>
            </a:r>
            <a:r>
              <a:rPr lang="en-US" sz="900" dirty="0">
                <a:effectLst/>
                <a:ea typeface="Arial" panose="020B0604020202020204" pitchFamily="34" charset="0"/>
              </a:rPr>
              <a:t>MH, </a:t>
            </a:r>
            <a:r>
              <a:rPr lang="en-US" sz="900" dirty="0" err="1">
                <a:effectLst/>
                <a:ea typeface="Arial" panose="020B0604020202020204" pitchFamily="34" charset="0"/>
              </a:rPr>
              <a:t>Sarioglu</a:t>
            </a:r>
            <a:r>
              <a:rPr lang="en-US" sz="900" dirty="0">
                <a:effectLst/>
                <a:ea typeface="Arial" panose="020B0604020202020204" pitchFamily="34" charset="0"/>
              </a:rPr>
              <a:t> S. Molecular Pathology of Salivary Gland Neoplasms: Diagnostic, Prognostic, and Predictive Perspective. Adv </a:t>
            </a:r>
            <a:r>
              <a:rPr lang="en-US" sz="900" dirty="0" err="1">
                <a:effectLst/>
                <a:ea typeface="Arial" panose="020B0604020202020204" pitchFamily="34" charset="0"/>
              </a:rPr>
              <a:t>Anat</a:t>
            </a:r>
            <a:r>
              <a:rPr lang="en-US" sz="900" dirty="0">
                <a:effectLst/>
                <a:ea typeface="Arial" panose="020B0604020202020204" pitchFamily="34" charset="0"/>
              </a:rPr>
              <a:t> </a:t>
            </a:r>
            <a:r>
              <a:rPr lang="en-US" sz="900" dirty="0" err="1">
                <a:effectLst/>
                <a:ea typeface="Arial" panose="020B0604020202020204" pitchFamily="34" charset="0"/>
              </a:rPr>
              <a:t>Pathol</a:t>
            </a:r>
            <a:r>
              <a:rPr lang="en-US" sz="900" dirty="0">
                <a:effectLst/>
                <a:ea typeface="Arial" panose="020B0604020202020204" pitchFamily="34" charset="0"/>
              </a:rPr>
              <a:t>. 2021;28(2):81-93. </a:t>
            </a:r>
            <a:endParaRPr lang="pt-BR" sz="900" dirty="0"/>
          </a:p>
          <a:p>
            <a:r>
              <a:rPr lang="en-US" sz="9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West </a:t>
            </a: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RB, Kong C, Clarke N, </a:t>
            </a:r>
            <a:r>
              <a:rPr lang="en-US" sz="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Gilks</a:t>
            </a: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T, </a:t>
            </a:r>
            <a:r>
              <a:rPr lang="en-US" sz="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Lipsick</a:t>
            </a: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JS, Cao H et al. MYB expression and translocation in adenoid cystic carcinomas and other salivary gland tumors with clinicopathologic correlation. Am J Surg </a:t>
            </a:r>
            <a:r>
              <a:rPr lang="en-US" sz="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Pathol</a:t>
            </a: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2011;35(1):92-9. </a:t>
            </a:r>
            <a:endParaRPr lang="pt-BR" sz="9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5227439" y="112498"/>
            <a:ext cx="3004541" cy="61555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Encontro de Ciência e Inovação 2023</a:t>
            </a:r>
          </a:p>
        </p:txBody>
      </p:sp>
      <p:pic>
        <p:nvPicPr>
          <p:cNvPr id="37" name="Imagem 36" descr="C:\Users\25496\Downloads\ACC - Assinaturas versão horizontal_RGB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11"/>
            <a:ext cx="5416062" cy="6415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xmlns="" id="{077714AF-DB19-3025-4E02-2A2ECDE1EF7B}"/>
              </a:ext>
            </a:extLst>
          </p:cNvPr>
          <p:cNvSpPr txBox="1"/>
          <p:nvPr/>
        </p:nvSpPr>
        <p:spPr>
          <a:xfrm>
            <a:off x="121630" y="6038904"/>
            <a:ext cx="5436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Neste </a:t>
            </a:r>
            <a:r>
              <a:rPr lang="pt-BR" sz="16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estudo, </a:t>
            </a:r>
            <a:r>
              <a:rPr lang="pt-BR" sz="1600" dirty="0" smtClean="0"/>
              <a:t>abordaremos </a:t>
            </a:r>
            <a:r>
              <a:rPr lang="pt-BR" sz="1600" dirty="0"/>
              <a:t>a caracterização e o estabelecimento da linhagem celular de carcinoma adenoide cístico e ensaio biológico </a:t>
            </a:r>
            <a:r>
              <a:rPr lang="pt-BR" sz="1600" i="1" dirty="0"/>
              <a:t>in vitro</a:t>
            </a:r>
            <a:r>
              <a:rPr lang="pt-BR" sz="1600" dirty="0"/>
              <a:t>. </a:t>
            </a:r>
            <a:endParaRPr lang="pt-BR" sz="1600" dirty="0">
              <a:ea typeface="Calibri" charset="0"/>
              <a:cs typeface="Calibri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DCBDFA4-C7C0-E78F-B52D-636052B992A3}"/>
              </a:ext>
            </a:extLst>
          </p:cNvPr>
          <p:cNvSpPr txBox="1"/>
          <p:nvPr/>
        </p:nvSpPr>
        <p:spPr>
          <a:xfrm>
            <a:off x="6723751" y="7496384"/>
            <a:ext cx="47364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00" b="1" i="0" u="none" strike="noStrike" dirty="0" err="1" smtClean="0">
                <a:solidFill>
                  <a:srgbClr val="000000"/>
                </a:solidFill>
                <a:effectLst/>
              </a:rPr>
              <a:t>Figura</a:t>
            </a:r>
            <a:r>
              <a:rPr lang="en-US" sz="1000" b="1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000" b="1" i="0" u="none" strike="noStrike" dirty="0">
                <a:solidFill>
                  <a:srgbClr val="000000"/>
                </a:solidFill>
                <a:effectLst/>
              </a:rPr>
              <a:t>2. </a:t>
            </a:r>
            <a:r>
              <a:rPr lang="en-US" sz="100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000" i="0" u="none" strike="noStrike" dirty="0" err="1" smtClean="0">
                <a:solidFill>
                  <a:srgbClr val="000000"/>
                </a:solidFill>
                <a:effectLst/>
              </a:rPr>
              <a:t>Diagrama</a:t>
            </a:r>
            <a:r>
              <a:rPr lang="en-US" sz="100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000" i="0" u="none" strike="noStrike" dirty="0" err="1" smtClean="0">
                <a:solidFill>
                  <a:srgbClr val="000000"/>
                </a:solidFill>
                <a:effectLst/>
              </a:rPr>
              <a:t>esquemático</a:t>
            </a:r>
            <a:r>
              <a:rPr lang="en-US" sz="1000" i="0" u="none" strike="noStrike" dirty="0" smtClean="0">
                <a:solidFill>
                  <a:srgbClr val="000000"/>
                </a:solidFill>
                <a:effectLst/>
              </a:rPr>
              <a:t> do e</a:t>
            </a:r>
            <a:r>
              <a:rPr lang="pt-BR" sz="1000" i="0" u="none" strike="noStrike" dirty="0" err="1" smtClean="0">
                <a:solidFill>
                  <a:srgbClr val="000000"/>
                </a:solidFill>
                <a:effectLst/>
              </a:rPr>
              <a:t>stabelecimento</a:t>
            </a:r>
            <a:r>
              <a:rPr lang="pt-BR" sz="100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pt-BR" sz="1000" i="0" u="none" strike="noStrike" dirty="0">
                <a:solidFill>
                  <a:srgbClr val="000000"/>
                </a:solidFill>
                <a:effectLst/>
              </a:rPr>
              <a:t>e caracterização de linhagem celular de carcinoma adenoide cístico por meio de cultura primária e ensaios biológicos.</a:t>
            </a:r>
            <a:endParaRPr lang="pt-BR" sz="1000" dirty="0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xmlns="" id="{701B0B05-A4C0-23A3-FA01-12E58525E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00" y="5313289"/>
            <a:ext cx="4353534" cy="207638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95202708-979A-6191-CBEC-88A871870EB1}"/>
              </a:ext>
            </a:extLst>
          </p:cNvPr>
          <p:cNvSpPr txBox="1"/>
          <p:nvPr/>
        </p:nvSpPr>
        <p:spPr>
          <a:xfrm>
            <a:off x="138065" y="9327124"/>
            <a:ext cx="54033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00" b="1" i="0" u="none" strike="noStrike" dirty="0" err="1" smtClean="0">
                <a:solidFill>
                  <a:srgbClr val="000000"/>
                </a:solidFill>
                <a:effectLst/>
              </a:rPr>
              <a:t>Figura</a:t>
            </a:r>
            <a:r>
              <a:rPr lang="en-US" sz="1000" b="1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000" b="1" i="0" u="none" strike="noStrike" dirty="0">
                <a:solidFill>
                  <a:srgbClr val="000000"/>
                </a:solidFill>
                <a:effectLst/>
              </a:rPr>
              <a:t>1.</a:t>
            </a:r>
            <a:r>
              <a:rPr lang="pt-BR" sz="1000" dirty="0">
                <a:effectLst/>
                <a:ea typeface="Times New Roman" panose="02020603050405020304" pitchFamily="18" charset="0"/>
              </a:rPr>
              <a:t> </a:t>
            </a:r>
            <a:r>
              <a:rPr lang="pt-BR" sz="1000" dirty="0" smtClean="0">
                <a:effectLst/>
                <a:ea typeface="Times New Roman" panose="02020603050405020304" pitchFamily="18" charset="0"/>
              </a:rPr>
              <a:t>Estabelecimento do modelo celular de carcinoma adenoide cístico. A, aspectos </a:t>
            </a:r>
            <a:r>
              <a:rPr lang="pt-BR" sz="1000" dirty="0">
                <a:effectLst/>
                <a:ea typeface="Times New Roman" panose="02020603050405020304" pitchFamily="18" charset="0"/>
              </a:rPr>
              <a:t>histológicos da amostra de </a:t>
            </a:r>
            <a:r>
              <a:rPr lang="pt-BR" sz="1000" dirty="0" smtClean="0">
                <a:effectLst/>
                <a:ea typeface="Times New Roman" panose="02020603050405020304" pitchFamily="18" charset="0"/>
              </a:rPr>
              <a:t>carcinoma adenoide cístico</a:t>
            </a:r>
            <a:r>
              <a:rPr lang="pt-BR" sz="1000" dirty="0" smtClean="0">
                <a:ea typeface="Times New Roman" panose="02020603050405020304" pitchFamily="18" charset="0"/>
              </a:rPr>
              <a:t>; B, fragmento do tecido em cultura e monocamada de células.</a:t>
            </a:r>
            <a:endParaRPr lang="pt-BR" sz="1000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DDCBDFA4-C7C0-E78F-B52D-636052B992A3}"/>
              </a:ext>
            </a:extLst>
          </p:cNvPr>
          <p:cNvSpPr txBox="1"/>
          <p:nvPr/>
        </p:nvSpPr>
        <p:spPr>
          <a:xfrm>
            <a:off x="13021677" y="8595129"/>
            <a:ext cx="47364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0" u="none" strike="noStrike" dirty="0" err="1" smtClean="0">
                <a:solidFill>
                  <a:srgbClr val="000000"/>
                </a:solidFill>
                <a:effectLst/>
              </a:rPr>
              <a:t>Figura</a:t>
            </a:r>
            <a:r>
              <a:rPr lang="en-US" sz="1000" b="1" i="0" u="none" strike="noStrike" dirty="0" smtClean="0">
                <a:solidFill>
                  <a:srgbClr val="000000"/>
                </a:solidFill>
                <a:effectLst/>
              </a:rPr>
              <a:t> 4.</a:t>
            </a:r>
            <a:r>
              <a:rPr lang="en-US" sz="100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pt-BR" sz="10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pt-BR" sz="1000" i="0" u="none" strike="noStrike" dirty="0" smtClean="0">
                <a:solidFill>
                  <a:srgbClr val="000000"/>
                </a:solidFill>
                <a:effectLst/>
              </a:rPr>
              <a:t>Curva de proliferação celular das células de carcinoma adenoide cístico. </a:t>
            </a:r>
            <a:endParaRPr lang="pt-BR" sz="700" dirty="0"/>
          </a:p>
        </p:txBody>
      </p:sp>
      <p:graphicFrame>
        <p:nvGraphicFramePr>
          <p:cNvPr id="38" name="Gráfico 37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97EF82F4-7DF4-4856-8629-5B6B18DB34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936990"/>
              </p:ext>
            </p:extLst>
          </p:nvPr>
        </p:nvGraphicFramePr>
        <p:xfrm>
          <a:off x="13213538" y="6619162"/>
          <a:ext cx="4352711" cy="186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DDCBDFA4-C7C0-E78F-B52D-636052B992A3}"/>
              </a:ext>
            </a:extLst>
          </p:cNvPr>
          <p:cNvSpPr txBox="1"/>
          <p:nvPr/>
        </p:nvSpPr>
        <p:spPr>
          <a:xfrm>
            <a:off x="6543007" y="9837110"/>
            <a:ext cx="5097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00" b="1" i="0" u="none" strike="noStrike" dirty="0" err="1" smtClean="0">
                <a:solidFill>
                  <a:srgbClr val="000000"/>
                </a:solidFill>
                <a:effectLst/>
              </a:rPr>
              <a:t>Figura</a:t>
            </a:r>
            <a:r>
              <a:rPr lang="en-US" sz="1000" b="1" i="0" u="none" strike="noStrike" dirty="0" smtClean="0">
                <a:solidFill>
                  <a:srgbClr val="000000"/>
                </a:solidFill>
                <a:effectLst/>
              </a:rPr>
              <a:t> 3.</a:t>
            </a:r>
            <a:r>
              <a:rPr lang="en-US" sz="1000" b="1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1000" b="1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000" i="0" u="none" strike="noStrike" dirty="0" smtClean="0">
                <a:solidFill>
                  <a:srgbClr val="000000"/>
                </a:solidFill>
                <a:effectLst/>
              </a:rPr>
              <a:t>C</a:t>
            </a:r>
            <a:r>
              <a:rPr lang="pt-BR" sz="1000" i="0" u="none" strike="noStrike" dirty="0" err="1" smtClean="0">
                <a:solidFill>
                  <a:srgbClr val="000000"/>
                </a:solidFill>
                <a:effectLst/>
              </a:rPr>
              <a:t>aracterização</a:t>
            </a:r>
            <a:r>
              <a:rPr lang="pt-BR" sz="100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pt-BR" sz="1000" i="0" u="none" strike="noStrike" dirty="0">
                <a:solidFill>
                  <a:srgbClr val="000000"/>
                </a:solidFill>
                <a:effectLst/>
              </a:rPr>
              <a:t>de linhagem celular de carcinoma adenoide cístico </a:t>
            </a:r>
            <a:r>
              <a:rPr lang="pt-BR" sz="1000" i="0" u="none" strike="noStrike" dirty="0" smtClean="0">
                <a:solidFill>
                  <a:srgbClr val="000000"/>
                </a:solidFill>
                <a:effectLst/>
              </a:rPr>
              <a:t>utilizando a técnica de </a:t>
            </a:r>
            <a:r>
              <a:rPr lang="pt-BR" sz="1000" i="0" u="none" strike="noStrike" dirty="0" err="1" smtClean="0">
                <a:solidFill>
                  <a:srgbClr val="000000"/>
                </a:solidFill>
                <a:effectLst/>
              </a:rPr>
              <a:t>imunocitoquímica</a:t>
            </a:r>
            <a:r>
              <a:rPr lang="pt-BR" sz="1000" i="0" u="none" strike="noStrike" dirty="0" smtClean="0">
                <a:solidFill>
                  <a:srgbClr val="000000"/>
                </a:solidFill>
                <a:effectLst/>
              </a:rPr>
              <a:t>.</a:t>
            </a:r>
            <a:endParaRPr lang="pt-BR" sz="1000" dirty="0"/>
          </a:p>
        </p:txBody>
      </p:sp>
      <p:grpSp>
        <p:nvGrpSpPr>
          <p:cNvPr id="7" name="Grupo 6"/>
          <p:cNvGrpSpPr/>
          <p:nvPr/>
        </p:nvGrpSpPr>
        <p:grpSpPr>
          <a:xfrm>
            <a:off x="157238" y="7219797"/>
            <a:ext cx="5364971" cy="2025149"/>
            <a:chOff x="199819" y="6914997"/>
            <a:chExt cx="5364971" cy="2025149"/>
          </a:xfrm>
        </p:grpSpPr>
        <p:grpSp>
          <p:nvGrpSpPr>
            <p:cNvPr id="4" name="Grupo 3"/>
            <p:cNvGrpSpPr/>
            <p:nvPr/>
          </p:nvGrpSpPr>
          <p:grpSpPr>
            <a:xfrm>
              <a:off x="199819" y="6933714"/>
              <a:ext cx="2248191" cy="2004160"/>
              <a:chOff x="199819" y="6933714"/>
              <a:chExt cx="2248191" cy="2004160"/>
            </a:xfrm>
          </p:grpSpPr>
          <p:pic>
            <p:nvPicPr>
              <p:cNvPr id="43" name="Picture 2" descr="FIGURA 1">
                <a:extLst>
                  <a:ext uri="{FF2B5EF4-FFF2-40B4-BE49-F238E27FC236}">
                    <a16:creationId xmlns:a16="http://schemas.microsoft.com/office/drawing/2014/main" xmlns="" id="{BC1B5AFB-FF3A-1938-5C1B-E7EE124B92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976" r="2096" b="50352"/>
              <a:stretch/>
            </p:blipFill>
            <p:spPr bwMode="auto">
              <a:xfrm>
                <a:off x="199819" y="6933714"/>
                <a:ext cx="2248191" cy="1985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CaixaDeTexto 2"/>
              <p:cNvSpPr txBox="1"/>
              <p:nvPr/>
            </p:nvSpPr>
            <p:spPr>
              <a:xfrm>
                <a:off x="2170370" y="8660875"/>
                <a:ext cx="2776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/>
                  <a:t>A</a:t>
                </a:r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2543905" y="6914997"/>
              <a:ext cx="3020885" cy="2025149"/>
              <a:chOff x="2543905" y="6914997"/>
              <a:chExt cx="3020885" cy="2025149"/>
            </a:xfrm>
          </p:grpSpPr>
          <p:pic>
            <p:nvPicPr>
              <p:cNvPr id="2" name="Imagem 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953" r="31751" b="50839"/>
              <a:stretch/>
            </p:blipFill>
            <p:spPr>
              <a:xfrm>
                <a:off x="2543905" y="6914997"/>
                <a:ext cx="3020885" cy="2022877"/>
              </a:xfrm>
              <a:prstGeom prst="rect">
                <a:avLst/>
              </a:prstGeom>
            </p:spPr>
          </p:pic>
          <p:sp>
            <p:nvSpPr>
              <p:cNvPr id="39" name="CaixaDeTexto 38"/>
              <p:cNvSpPr txBox="1"/>
              <p:nvPr/>
            </p:nvSpPr>
            <p:spPr>
              <a:xfrm>
                <a:off x="5270692" y="8663147"/>
                <a:ext cx="2712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/>
                  <a:t>B</a:t>
                </a:r>
                <a:endParaRPr lang="pt-BR" sz="1200" b="1" dirty="0"/>
              </a:p>
            </p:txBody>
          </p:sp>
        </p:grpSp>
      </p:grpSp>
      <p:grpSp>
        <p:nvGrpSpPr>
          <p:cNvPr id="10" name="Grupo 9"/>
          <p:cNvGrpSpPr/>
          <p:nvPr/>
        </p:nvGrpSpPr>
        <p:grpSpPr>
          <a:xfrm>
            <a:off x="6592679" y="7953691"/>
            <a:ext cx="4998576" cy="1827773"/>
            <a:chOff x="6344112" y="7953691"/>
            <a:chExt cx="4998576" cy="1827773"/>
          </a:xfrm>
        </p:grpSpPr>
        <p:pic>
          <p:nvPicPr>
            <p:cNvPr id="41" name="Imagem 4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95" t="16534" r="7306" b="23998"/>
            <a:stretch/>
          </p:blipFill>
          <p:spPr>
            <a:xfrm>
              <a:off x="6388589" y="7953691"/>
              <a:ext cx="1670586" cy="899796"/>
            </a:xfrm>
            <a:prstGeom prst="rect">
              <a:avLst/>
            </a:prstGeom>
          </p:spPr>
        </p:pic>
        <p:pic>
          <p:nvPicPr>
            <p:cNvPr id="46" name="Imagem 4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10" t="27220" r="37042" b="37450"/>
            <a:stretch/>
          </p:blipFill>
          <p:spPr>
            <a:xfrm>
              <a:off x="9706705" y="7953691"/>
              <a:ext cx="1635983" cy="899796"/>
            </a:xfrm>
            <a:prstGeom prst="rect">
              <a:avLst/>
            </a:prstGeom>
          </p:spPr>
        </p:pic>
        <p:pic>
          <p:nvPicPr>
            <p:cNvPr id="48" name="Imagem 4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22" r="14013" b="15354"/>
            <a:stretch/>
          </p:blipFill>
          <p:spPr>
            <a:xfrm>
              <a:off x="6386365" y="8851810"/>
              <a:ext cx="1675034" cy="881562"/>
            </a:xfrm>
            <a:prstGeom prst="rect">
              <a:avLst/>
            </a:prstGeom>
          </p:spPr>
        </p:pic>
        <p:pic>
          <p:nvPicPr>
            <p:cNvPr id="50" name="Imagem 4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84" t="36396" r="30001" b="22751"/>
            <a:stretch/>
          </p:blipFill>
          <p:spPr>
            <a:xfrm>
              <a:off x="8049623" y="8845786"/>
              <a:ext cx="1671179" cy="885860"/>
            </a:xfrm>
            <a:prstGeom prst="rect">
              <a:avLst/>
            </a:prstGeom>
          </p:spPr>
        </p:pic>
        <p:pic>
          <p:nvPicPr>
            <p:cNvPr id="51" name="Imagem 5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" t="1261" r="16047" b="15916"/>
            <a:stretch/>
          </p:blipFill>
          <p:spPr>
            <a:xfrm>
              <a:off x="9714697" y="8848505"/>
              <a:ext cx="1627991" cy="880422"/>
            </a:xfrm>
            <a:prstGeom prst="rect">
              <a:avLst/>
            </a:prstGeom>
          </p:spPr>
        </p:pic>
        <p:pic>
          <p:nvPicPr>
            <p:cNvPr id="52" name="Imagem 5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18" t="37542" r="33241" b="11009"/>
            <a:stretch/>
          </p:blipFill>
          <p:spPr>
            <a:xfrm>
              <a:off x="8063674" y="7953691"/>
              <a:ext cx="1641376" cy="899796"/>
            </a:xfrm>
            <a:prstGeom prst="rect">
              <a:avLst/>
            </a:prstGeom>
          </p:spPr>
        </p:pic>
        <p:sp>
          <p:nvSpPr>
            <p:cNvPr id="53" name="CaixaDeTexto 52"/>
            <p:cNvSpPr txBox="1"/>
            <p:nvPr/>
          </p:nvSpPr>
          <p:spPr>
            <a:xfrm>
              <a:off x="6344112" y="8660270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cs typeface="Arial" pitchFamily="34" charset="0"/>
                </a:rPr>
                <a:t>AML</a:t>
              </a:r>
              <a:endParaRPr lang="pt-BR" sz="1000" b="1" dirty="0">
                <a:cs typeface="Arial" pitchFamily="34" charset="0"/>
              </a:endParaRPr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8001517" y="8660270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cs typeface="Arial" pitchFamily="34" charset="0"/>
                </a:rPr>
                <a:t>CK14</a:t>
              </a:r>
              <a:endParaRPr lang="pt-BR" sz="1000" b="1" dirty="0">
                <a:cs typeface="Arial" pitchFamily="34" charset="0"/>
              </a:endParaRPr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9677358" y="8660270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cs typeface="Arial" pitchFamily="34" charset="0"/>
                </a:rPr>
                <a:t>c-KIT</a:t>
              </a:r>
              <a:endParaRPr lang="pt-BR" sz="1000" b="1" dirty="0">
                <a:cs typeface="Arial" pitchFamily="34" charset="0"/>
              </a:endParaRP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6344112" y="9535243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cs typeface="Arial" pitchFamily="34" charset="0"/>
                </a:rPr>
                <a:t>Ki67</a:t>
              </a:r>
              <a:endParaRPr lang="pt-BR" sz="1000" b="1" dirty="0">
                <a:cs typeface="Arial" pitchFamily="34" charset="0"/>
              </a:endParaRPr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8001517" y="9535243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cs typeface="Arial" pitchFamily="34" charset="0"/>
                </a:rPr>
                <a:t>p63</a:t>
              </a:r>
              <a:endParaRPr lang="pt-BR" sz="1000" b="1" dirty="0">
                <a:cs typeface="Arial" pitchFamily="34" charset="0"/>
              </a:endParaRPr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9677358" y="9535243"/>
              <a:ext cx="9179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err="1" smtClean="0">
                  <a:cs typeface="Arial" pitchFamily="34" charset="0"/>
                </a:rPr>
                <a:t>Vimentina</a:t>
              </a:r>
              <a:endParaRPr lang="pt-BR" sz="10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591</Words>
  <Application>Microsoft Office PowerPoint</Application>
  <PresentationFormat>Personalizar</PresentationFormat>
  <Paragraphs>28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neves Neves Campos</dc:creator>
  <cp:lastModifiedBy>Raisa Ferreira Costa</cp:lastModifiedBy>
  <cp:revision>74</cp:revision>
  <dcterms:created xsi:type="dcterms:W3CDTF">2018-02-05T15:36:18Z</dcterms:created>
  <dcterms:modified xsi:type="dcterms:W3CDTF">2022-11-22T17:37:31Z</dcterms:modified>
</cp:coreProperties>
</file>