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8288000" cy="10287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371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7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685800" algn="l" defTabSz="1371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7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1371600" algn="l" defTabSz="1371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7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2057400" algn="l" defTabSz="1371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7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2743200" algn="l" defTabSz="1371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7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3429000" algn="l" defTabSz="1371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7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4114800" algn="l" defTabSz="1371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7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4800600" algn="l" defTabSz="1371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7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5486400" algn="l" defTabSz="1371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7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371600" latinLnBrk="0">
      <a:defRPr sz="1200">
        <a:latin typeface="+mn-lt"/>
        <a:ea typeface="+mn-ea"/>
        <a:cs typeface="+mn-cs"/>
        <a:sym typeface="Calibri"/>
      </a:defRPr>
    </a:lvl1pPr>
    <a:lvl2pPr indent="228600" defTabSz="1371600" latinLnBrk="0">
      <a:defRPr sz="1200">
        <a:latin typeface="+mn-lt"/>
        <a:ea typeface="+mn-ea"/>
        <a:cs typeface="+mn-cs"/>
        <a:sym typeface="Calibri"/>
      </a:defRPr>
    </a:lvl2pPr>
    <a:lvl3pPr indent="457200" defTabSz="1371600" latinLnBrk="0">
      <a:defRPr sz="1200">
        <a:latin typeface="+mn-lt"/>
        <a:ea typeface="+mn-ea"/>
        <a:cs typeface="+mn-cs"/>
        <a:sym typeface="Calibri"/>
      </a:defRPr>
    </a:lvl3pPr>
    <a:lvl4pPr indent="685800" defTabSz="1371600" latinLnBrk="0">
      <a:defRPr sz="1200">
        <a:latin typeface="+mn-lt"/>
        <a:ea typeface="+mn-ea"/>
        <a:cs typeface="+mn-cs"/>
        <a:sym typeface="Calibri"/>
      </a:defRPr>
    </a:lvl4pPr>
    <a:lvl5pPr indent="914400" defTabSz="1371600" latinLnBrk="0">
      <a:defRPr sz="1200">
        <a:latin typeface="+mn-lt"/>
        <a:ea typeface="+mn-ea"/>
        <a:cs typeface="+mn-cs"/>
        <a:sym typeface="Calibri"/>
      </a:defRPr>
    </a:lvl5pPr>
    <a:lvl6pPr indent="1143000" defTabSz="1371600" latinLnBrk="0">
      <a:defRPr sz="1200">
        <a:latin typeface="+mn-lt"/>
        <a:ea typeface="+mn-ea"/>
        <a:cs typeface="+mn-cs"/>
        <a:sym typeface="Calibri"/>
      </a:defRPr>
    </a:lvl6pPr>
    <a:lvl7pPr indent="1371600" defTabSz="1371600" latinLnBrk="0">
      <a:defRPr sz="1200">
        <a:latin typeface="+mn-lt"/>
        <a:ea typeface="+mn-ea"/>
        <a:cs typeface="+mn-cs"/>
        <a:sym typeface="Calibri"/>
      </a:defRPr>
    </a:lvl7pPr>
    <a:lvl8pPr indent="1600200" defTabSz="1371600" latinLnBrk="0">
      <a:defRPr sz="1200">
        <a:latin typeface="+mn-lt"/>
        <a:ea typeface="+mn-ea"/>
        <a:cs typeface="+mn-cs"/>
        <a:sym typeface="Calibri"/>
      </a:defRPr>
    </a:lvl8pPr>
    <a:lvl9pPr indent="1828800" defTabSz="13716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2286000" y="1683804"/>
            <a:ext cx="13716000" cy="3581954"/>
          </a:xfrm>
          <a:prstGeom prst="rect">
            <a:avLst/>
          </a:prstGeom>
        </p:spPr>
        <p:txBody>
          <a:bodyPr anchor="b"/>
          <a:lstStyle>
            <a:lvl1pPr algn="ctr">
              <a:defRPr sz="9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2286000" y="5403891"/>
            <a:ext cx="13716000" cy="2484027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3600"/>
            </a:lvl1pPr>
            <a:lvl2pPr marL="0" indent="685800" algn="ctr">
              <a:buSzTx/>
              <a:buFontTx/>
              <a:buNone/>
              <a:defRPr sz="3600"/>
            </a:lvl2pPr>
            <a:lvl3pPr marL="0" indent="1371600" algn="ctr">
              <a:buSzTx/>
              <a:buFontTx/>
              <a:buNone/>
              <a:defRPr sz="3600"/>
            </a:lvl3pPr>
            <a:lvl4pPr marL="0" indent="2057400" algn="ctr">
              <a:buSzTx/>
              <a:buFontTx/>
              <a:buNone/>
              <a:defRPr sz="3600"/>
            </a:lvl4pPr>
            <a:lvl5pPr marL="0" indent="2743200" algn="ctr">
              <a:buSzTx/>
              <a:buFontTx/>
              <a:buNone/>
              <a:defRPr sz="3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1247775" y="2565004"/>
            <a:ext cx="15773400" cy="4279766"/>
          </a:xfrm>
          <a:prstGeom prst="rect">
            <a:avLst/>
          </a:prstGeom>
        </p:spPr>
        <p:txBody>
          <a:bodyPr anchor="b"/>
          <a:lstStyle>
            <a:lvl1pPr>
              <a:defRPr sz="9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1247775" y="6885258"/>
            <a:ext cx="15773400" cy="225062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3600">
                <a:solidFill>
                  <a:srgbClr val="888888"/>
                </a:solidFill>
              </a:defRPr>
            </a:lvl1pPr>
            <a:lvl2pPr marL="0" indent="685800">
              <a:buSzTx/>
              <a:buFontTx/>
              <a:buNone/>
              <a:defRPr sz="3600">
                <a:solidFill>
                  <a:srgbClr val="888888"/>
                </a:solidFill>
              </a:defRPr>
            </a:lvl2pPr>
            <a:lvl3pPr marL="0" indent="1371600">
              <a:buSzTx/>
              <a:buFontTx/>
              <a:buNone/>
              <a:defRPr sz="3600">
                <a:solidFill>
                  <a:srgbClr val="888888"/>
                </a:solidFill>
              </a:defRPr>
            </a:lvl3pPr>
            <a:lvl4pPr marL="0" indent="2057400">
              <a:buSzTx/>
              <a:buFontTx/>
              <a:buNone/>
              <a:defRPr sz="3600">
                <a:solidFill>
                  <a:srgbClr val="888888"/>
                </a:solidFill>
              </a:defRPr>
            </a:lvl4pPr>
            <a:lvl5pPr marL="0" indent="2743200">
              <a:buSzTx/>
              <a:buFontTx/>
              <a:buNone/>
              <a:defRPr sz="36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1257300" y="2738859"/>
            <a:ext cx="7772400" cy="652801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1259682" y="547773"/>
            <a:ext cx="15773401" cy="1988652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1259682" y="2522134"/>
            <a:ext cx="7736683" cy="1236059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3600"/>
            </a:lvl1pPr>
            <a:lvl2pPr marL="0" indent="685800">
              <a:buSzTx/>
              <a:buFontTx/>
              <a:buNone/>
              <a:defRPr b="1" sz="3600"/>
            </a:lvl2pPr>
            <a:lvl3pPr marL="0" indent="1371600">
              <a:buSzTx/>
              <a:buFontTx/>
              <a:buNone/>
              <a:defRPr b="1" sz="3600"/>
            </a:lvl3pPr>
            <a:lvl4pPr marL="0" indent="2057400">
              <a:buSzTx/>
              <a:buFontTx/>
              <a:buNone/>
              <a:defRPr b="1" sz="3600"/>
            </a:lvl4pPr>
            <a:lvl5pPr marL="0" indent="2743200">
              <a:buSzTx/>
              <a:buFontTx/>
              <a:buNone/>
              <a:defRPr b="1" sz="3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9258299" y="2522134"/>
            <a:ext cx="7774784" cy="1236060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36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1259682" y="685906"/>
            <a:ext cx="5898357" cy="2400671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7774782" y="1481367"/>
            <a:ext cx="9258301" cy="7311567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 marL="1077685" indent="-391885">
              <a:defRPr sz="4800"/>
            </a:lvl2pPr>
            <a:lvl3pPr marL="1828800" indent="-457200">
              <a:defRPr sz="4800"/>
            </a:lvl3pPr>
            <a:lvl4pPr marL="2606039" indent="-548639">
              <a:defRPr sz="4800"/>
            </a:lvl4pPr>
            <a:lvl5pPr marL="3291840" indent="-548640">
              <a:defRPr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1259682" y="3086575"/>
            <a:ext cx="5898358" cy="5718266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24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259682" y="685906"/>
            <a:ext cx="5898357" cy="2400671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7774782" y="1481367"/>
            <a:ext cx="9258301" cy="731156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259682" y="3086575"/>
            <a:ext cx="5898357" cy="571826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685800">
              <a:buSzTx/>
              <a:buFontTx/>
              <a:buNone/>
              <a:defRPr sz="2400"/>
            </a:lvl2pPr>
            <a:lvl3pPr marL="0" indent="1371600">
              <a:buSzTx/>
              <a:buFontTx/>
              <a:buNone/>
              <a:defRPr sz="2400"/>
            </a:lvl3pPr>
            <a:lvl4pPr marL="0" indent="2057400">
              <a:buSzTx/>
              <a:buFontTx/>
              <a:buNone/>
              <a:defRPr sz="2400"/>
            </a:lvl4pPr>
            <a:lvl5pPr marL="0" indent="2743200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257300" y="547773"/>
            <a:ext cx="15773400" cy="19886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257300" y="2738859"/>
            <a:ext cx="15773400" cy="65280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6694834" y="9624463"/>
            <a:ext cx="335867" cy="3708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8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6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6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6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6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6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6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6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6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6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2900" marR="0" indent="-3429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1085850" marR="0" indent="-40005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851660" marR="0" indent="-48006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2590800" marR="0" indent="-5334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3276600" marR="0" indent="-5334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3962400" marR="0" indent="-5334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4648200" marR="0" indent="-5334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5334000" marR="0" indent="-5334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6019800" marR="0" indent="-5334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1371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685800" algn="r" defTabSz="1371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1371600" algn="r" defTabSz="1371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2057400" algn="r" defTabSz="1371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2743200" algn="r" defTabSz="1371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3429000" algn="r" defTabSz="1371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4114800" algn="r" defTabSz="1371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4800600" algn="r" defTabSz="1371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5486400" algn="r" defTabSz="1371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54"/>
          <p:cNvSpPr/>
          <p:nvPr/>
        </p:nvSpPr>
        <p:spPr>
          <a:xfrm>
            <a:off x="12303173" y="4147455"/>
            <a:ext cx="5421917" cy="225263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5" name="Rounded Rectangle 27"/>
          <p:cNvSpPr/>
          <p:nvPr/>
        </p:nvSpPr>
        <p:spPr>
          <a:xfrm>
            <a:off x="6457949" y="4418383"/>
            <a:ext cx="5265863" cy="483871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41275">
            <a:solidFill>
              <a:srgbClr val="00B050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6" name="Rounded Rectangle 33"/>
          <p:cNvSpPr/>
          <p:nvPr/>
        </p:nvSpPr>
        <p:spPr>
          <a:xfrm>
            <a:off x="12327883" y="2056264"/>
            <a:ext cx="5265863" cy="483871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41275">
            <a:solidFill>
              <a:srgbClr val="00B050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7" name="Rounded Rectangle 26"/>
          <p:cNvSpPr/>
          <p:nvPr/>
        </p:nvSpPr>
        <p:spPr>
          <a:xfrm>
            <a:off x="6471625" y="2056264"/>
            <a:ext cx="5265863" cy="483871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41275">
            <a:solidFill>
              <a:srgbClr val="00B050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8" name="Rounded Rectangle 25"/>
          <p:cNvSpPr/>
          <p:nvPr/>
        </p:nvSpPr>
        <p:spPr>
          <a:xfrm>
            <a:off x="689500" y="2056264"/>
            <a:ext cx="5265862" cy="483871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41275">
            <a:solidFill>
              <a:srgbClr val="00B050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9" name="Rectangle 28"/>
          <p:cNvSpPr/>
          <p:nvPr/>
        </p:nvSpPr>
        <p:spPr>
          <a:xfrm>
            <a:off x="0" y="800990"/>
            <a:ext cx="18288000" cy="1004950"/>
          </a:xfrm>
          <a:prstGeom prst="rect">
            <a:avLst/>
          </a:prstGeom>
          <a:solidFill>
            <a:srgbClr val="00B05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0" name="TextBox 11"/>
          <p:cNvSpPr txBox="1"/>
          <p:nvPr/>
        </p:nvSpPr>
        <p:spPr>
          <a:xfrm>
            <a:off x="814287" y="851345"/>
            <a:ext cx="14424849" cy="90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2600">
                <a:solidFill>
                  <a:srgbClr val="FFFFFF"/>
                </a:solidFill>
              </a:defRPr>
            </a:lvl1pPr>
          </a:lstStyle>
          <a:p>
            <a:pPr/>
            <a:r>
              <a:t>Impacto prognóstico de mutações e de frequências alélicas de KRAS em câncer colorretal metastático: uma análise retrospectiva de um cancer center no Brasil. </a:t>
            </a:r>
          </a:p>
        </p:txBody>
      </p:sp>
      <p:sp>
        <p:nvSpPr>
          <p:cNvPr id="101" name="TextBox 12"/>
          <p:cNvSpPr txBox="1"/>
          <p:nvPr/>
        </p:nvSpPr>
        <p:spPr>
          <a:xfrm>
            <a:off x="11435889" y="1321245"/>
            <a:ext cx="4802099" cy="434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200"/>
            </a:lvl1pPr>
          </a:lstStyle>
          <a:p>
            <a:pPr/>
            <a:r>
              <a:t>R. L. Viana; T. C. Felismino; H. R. Santiago.</a:t>
            </a:r>
          </a:p>
        </p:txBody>
      </p:sp>
      <p:sp>
        <p:nvSpPr>
          <p:cNvPr id="102" name="Rectangle 29"/>
          <p:cNvSpPr/>
          <p:nvPr/>
        </p:nvSpPr>
        <p:spPr>
          <a:xfrm>
            <a:off x="16962119" y="800990"/>
            <a:ext cx="1325881" cy="1004950"/>
          </a:xfrm>
          <a:prstGeom prst="rect">
            <a:avLst/>
          </a:prstGeom>
          <a:solidFill>
            <a:srgbClr val="38572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3" name="Rectangle 30"/>
          <p:cNvSpPr/>
          <p:nvPr/>
        </p:nvSpPr>
        <p:spPr>
          <a:xfrm>
            <a:off x="16497299" y="800990"/>
            <a:ext cx="464821" cy="1004950"/>
          </a:xfrm>
          <a:prstGeom prst="rect">
            <a:avLst/>
          </a:prstGeom>
          <a:solidFill>
            <a:srgbClr val="92D05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4" name="TextBox 13"/>
          <p:cNvSpPr txBox="1"/>
          <p:nvPr/>
        </p:nvSpPr>
        <p:spPr>
          <a:xfrm>
            <a:off x="685799" y="2078469"/>
            <a:ext cx="5344749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2400">
                <a:solidFill>
                  <a:srgbClr val="FFFFFF"/>
                </a:solidFill>
              </a:defRPr>
            </a:pPr>
            <a:r>
              <a:t>INTRODUÇ</a:t>
            </a:r>
            <a:r>
              <a:t>ÃO</a:t>
            </a:r>
          </a:p>
        </p:txBody>
      </p:sp>
      <p:sp>
        <p:nvSpPr>
          <p:cNvPr id="105" name="TextBox 14"/>
          <p:cNvSpPr txBox="1"/>
          <p:nvPr/>
        </p:nvSpPr>
        <p:spPr>
          <a:xfrm>
            <a:off x="685799" y="2701559"/>
            <a:ext cx="5344749" cy="4415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indent="285750" algn="just" defTabSz="457200">
              <a:lnSpc>
                <a:spcPct val="110000"/>
              </a:lnSpc>
              <a:spcBef>
                <a:spcPts val="800"/>
              </a:spcBef>
              <a:defRPr sz="1600">
                <a:uFill>
                  <a:solidFill>
                    <a:srgbClr val="000000"/>
                  </a:solidFill>
                </a:uFill>
              </a:defRPr>
            </a:pPr>
            <a:r>
              <a:t>O câncer colorretal (CCR) é o terceiro câncer mais diagnosticado e o segundo mais letal em estatísticas mundiais,</a:t>
            </a:r>
            <a:r>
              <a:rPr baseline="31999"/>
              <a:t>1</a:t>
            </a:r>
            <a:r>
              <a:t> justificando o progressivo interesse quanto à sua biologia tumoral. Dentre as alterações genéticas envolvidas na tumorigênese do CCR, destacam-se as mutações do gene KRAS, que ocorrem em até 50% dos casos de CCR metastático (CCRm).</a:t>
            </a:r>
            <a:r>
              <a:rPr baseline="31999"/>
              <a:t>3</a:t>
            </a:r>
          </a:p>
          <a:p>
            <a:pPr indent="285750" algn="just" defTabSz="457200">
              <a:lnSpc>
                <a:spcPct val="110000"/>
              </a:lnSpc>
              <a:spcBef>
                <a:spcPts val="800"/>
              </a:spcBef>
              <a:defRPr sz="1600">
                <a:uFill>
                  <a:solidFill>
                    <a:srgbClr val="000000"/>
                  </a:solidFill>
                </a:uFill>
              </a:defRPr>
            </a:pPr>
            <a:r>
              <a:t>As mutações de KRAS no CCRm, via de regra, estão associadas a um pior prognóstico e à ausência de resposta aos anticorpos anti-EGFR cetuximabe e panitumumabe.</a:t>
            </a:r>
            <a:r>
              <a:rPr baseline="31999"/>
              <a:t>4,5</a:t>
            </a:r>
            <a:r>
              <a:t> Em 2020, o interesse no estudo das mutações KRAS ganhou novo vigor com os resultados promissores de eficácia do sotorasibe, inibidor irreversível do KRAS com mutação G12C.</a:t>
            </a:r>
            <a:r>
              <a:rPr baseline="31999"/>
              <a:t>10</a:t>
            </a:r>
            <a:r>
              <a:t>.</a:t>
            </a:r>
            <a:r>
              <a:rPr baseline="31999"/>
              <a:t> </a:t>
            </a:r>
            <a:r>
              <a:t>Cresce, ainda, o debate sobre a relevância da frequência alélica de mutações de KRAS, e dados sobre a sua relevância prognóstica no CCRm são escassos.</a:t>
            </a:r>
          </a:p>
        </p:txBody>
      </p:sp>
      <p:sp>
        <p:nvSpPr>
          <p:cNvPr id="106" name="TextBox 17"/>
          <p:cNvSpPr txBox="1"/>
          <p:nvPr/>
        </p:nvSpPr>
        <p:spPr>
          <a:xfrm>
            <a:off x="6492636" y="2078469"/>
            <a:ext cx="5344748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2400">
                <a:solidFill>
                  <a:srgbClr val="FFFFFF"/>
                </a:solidFill>
              </a:defRPr>
            </a:lvl1pPr>
          </a:lstStyle>
          <a:p>
            <a:pPr/>
            <a:r>
              <a:t>OBJETIVO</a:t>
            </a:r>
          </a:p>
        </p:txBody>
      </p:sp>
      <p:sp>
        <p:nvSpPr>
          <p:cNvPr id="107" name="TextBox 18"/>
          <p:cNvSpPr txBox="1"/>
          <p:nvPr/>
        </p:nvSpPr>
        <p:spPr>
          <a:xfrm>
            <a:off x="6418506" y="2588989"/>
            <a:ext cx="5344749" cy="164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 defTabSz="457200">
              <a:spcBef>
                <a:spcPts val="800"/>
              </a:spcBef>
              <a:defRPr sz="1600">
                <a:uFill>
                  <a:solidFill>
                    <a:srgbClr val="000000"/>
                  </a:solidFill>
                </a:uFill>
              </a:defRPr>
            </a:pPr>
            <a:r>
              <a:t>Correlacionar as diferentes mutações de KRAS no CCR metastático com o prognóstico oncológico em termos de sobrevida global (SG).</a:t>
            </a:r>
          </a:p>
          <a:p>
            <a:pPr algn="just" defTabSz="457200">
              <a:spcBef>
                <a:spcPts val="800"/>
              </a:spcBef>
              <a:defRPr sz="1600">
                <a:uFill>
                  <a:solidFill>
                    <a:srgbClr val="000000"/>
                  </a:solidFill>
                </a:uFill>
              </a:defRPr>
            </a:pPr>
            <a:r>
              <a:t>Correlacionar a frequência alélica das mutações de KRAS no CCR metastático com o prognóstico oncológico em termos de SG.</a:t>
            </a:r>
          </a:p>
        </p:txBody>
      </p:sp>
      <p:sp>
        <p:nvSpPr>
          <p:cNvPr id="108" name="TextBox 19"/>
          <p:cNvSpPr txBox="1"/>
          <p:nvPr/>
        </p:nvSpPr>
        <p:spPr>
          <a:xfrm>
            <a:off x="6432183" y="4426855"/>
            <a:ext cx="5344748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2400">
                <a:solidFill>
                  <a:srgbClr val="FFFFFF"/>
                </a:solidFill>
              </a:defRPr>
            </a:lvl1pPr>
          </a:lstStyle>
          <a:p>
            <a:pPr/>
            <a:r>
              <a:t>MÉTODOS</a:t>
            </a:r>
          </a:p>
        </p:txBody>
      </p:sp>
      <p:sp>
        <p:nvSpPr>
          <p:cNvPr id="109" name="TextBox 20"/>
          <p:cNvSpPr txBox="1"/>
          <p:nvPr/>
        </p:nvSpPr>
        <p:spPr>
          <a:xfrm>
            <a:off x="6418506" y="4974778"/>
            <a:ext cx="5344749" cy="226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1600"/>
            </a:pPr>
            <a:r>
              <a:t>Trata-se de um estudo analí</a:t>
            </a:r>
            <a:r>
              <a:t>tico, observacional, retrospectivo, unic</a:t>
            </a:r>
            <a:r>
              <a:t>ê</a:t>
            </a:r>
            <a:r>
              <a:t>ntrico</a:t>
            </a:r>
            <a:r>
              <a:t>, com dados individuais. Listamos como principais critérios de inclusão: idade ≥18 anos; diagnóstico de CCRm, com acompanhamento no A.C. Camargo Cancer Center desde tal; e presença de mutações de KRAS analisadas por NGS no tecido tumoral. Listamos como principais critérios de exclusão: presença de mutações NRAS ou BRAF; de designação da frequência alélica; e dados incompletos no prontuário eletrônico.</a:t>
            </a:r>
          </a:p>
        </p:txBody>
      </p:sp>
      <p:sp>
        <p:nvSpPr>
          <p:cNvPr id="110" name="TextBox 31"/>
          <p:cNvSpPr txBox="1"/>
          <p:nvPr/>
        </p:nvSpPr>
        <p:spPr>
          <a:xfrm>
            <a:off x="12348892" y="2078469"/>
            <a:ext cx="5344749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2400">
                <a:solidFill>
                  <a:srgbClr val="FFFFFF"/>
                </a:solidFill>
              </a:defRPr>
            </a:pPr>
            <a:r>
              <a:t>RESULTADOS E CONCLUS</a:t>
            </a:r>
            <a:r>
              <a:t>ÃO</a:t>
            </a:r>
          </a:p>
        </p:txBody>
      </p:sp>
      <p:sp>
        <p:nvSpPr>
          <p:cNvPr id="111" name="TextBox 32"/>
          <p:cNvSpPr txBox="1"/>
          <p:nvPr/>
        </p:nvSpPr>
        <p:spPr>
          <a:xfrm>
            <a:off x="12274762" y="2601689"/>
            <a:ext cx="5344748" cy="226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just">
              <a:defRPr sz="1600"/>
            </a:lvl1pPr>
          </a:lstStyle>
          <a:p>
            <a:pPr/>
            <a:r>
              <a:t>De fevereiro de 2015 a junho de 2020, 253 pacientes foram considerados elegíveis para o estudo. A maioria das mutações encontrava-se no éxon 2 (89,7%), com 7,5% sendo do tipo G12C (tabela 1). Mutações de KRAS nos éxons 3 e 4 determinaram um impacto negativo quando analisadas em termos de SG (figura 1).  Por outro lado, a frequência alélica (FA) das mutações de KRAS, quando se admite um valor de &lt;10% para FA baixa, não demonstrou ter efeito estatisticamente significativo em termos de SG (figura 2).</a:t>
            </a:r>
          </a:p>
        </p:txBody>
      </p:sp>
      <p:sp>
        <p:nvSpPr>
          <p:cNvPr id="112" name="Rounded Rectangle 43"/>
          <p:cNvSpPr/>
          <p:nvPr/>
        </p:nvSpPr>
        <p:spPr>
          <a:xfrm>
            <a:off x="12381200" y="8820911"/>
            <a:ext cx="5265863" cy="1010286"/>
          </a:xfrm>
          <a:prstGeom prst="roundRect">
            <a:avLst>
              <a:gd name="adj" fmla="val 19644"/>
            </a:avLst>
          </a:prstGeom>
          <a:ln w="41275">
            <a:solidFill>
              <a:srgbClr val="00B050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3" name="TextBox 44"/>
          <p:cNvSpPr txBox="1"/>
          <p:nvPr/>
        </p:nvSpPr>
        <p:spPr>
          <a:xfrm>
            <a:off x="12579280" y="8960644"/>
            <a:ext cx="4883973" cy="739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400"/>
            </a:pPr>
            <a:r>
              <a:t>Referências:  1. </a:t>
            </a:r>
            <a:r>
              <a:rPr b="0"/>
              <a:t>Sung et al, GLOBOCAN 2020. 2. Peeters et al., </a:t>
            </a:r>
            <a:r>
              <a:rPr b="0" i="1"/>
              <a:t>Eur J CA</a:t>
            </a:r>
            <a:r>
              <a:rPr b="0"/>
              <a:t> 2015. 3. Lievre et al., </a:t>
            </a:r>
            <a:r>
              <a:rPr b="0" i="1"/>
              <a:t>CA Res</a:t>
            </a:r>
            <a:r>
              <a:rPr b="0"/>
              <a:t> 2006. 4. Douillard et al., </a:t>
            </a:r>
            <a:r>
              <a:rPr b="0" i="1"/>
              <a:t>N Engl J Med</a:t>
            </a:r>
            <a:r>
              <a:rPr b="0"/>
              <a:t> 2013. 5. Hong et al., </a:t>
            </a:r>
            <a:r>
              <a:rPr b="0" i="1"/>
              <a:t>N Engl J Med</a:t>
            </a:r>
            <a:r>
              <a:rPr b="0"/>
              <a:t> 2020.</a:t>
            </a:r>
          </a:p>
        </p:txBody>
      </p:sp>
      <p:sp>
        <p:nvSpPr>
          <p:cNvPr id="114" name="Retângulo 48"/>
          <p:cNvSpPr/>
          <p:nvPr/>
        </p:nvSpPr>
        <p:spPr>
          <a:xfrm>
            <a:off x="15227439" y="112498"/>
            <a:ext cx="3004542" cy="624841"/>
          </a:xfrm>
          <a:prstGeom prst="rect">
            <a:avLst/>
          </a:prstGeom>
          <a:solidFill>
            <a:srgbClr val="00B05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7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/>
            <a:r>
              <a:t>Encontro de Ciência e Inovação 2023</a:t>
            </a:r>
          </a:p>
        </p:txBody>
      </p:sp>
      <p:pic>
        <p:nvPicPr>
          <p:cNvPr id="115" name="Imagem 36" descr="Imagem 3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2310"/>
            <a:ext cx="5416063" cy="6415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Screenshot 2022-12-28 at 11.06.05 pm.png" descr="Screenshot 2022-12-28 at 11.06.05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587496" y="7005993"/>
            <a:ext cx="3527764" cy="3260033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Figura 1. Estimativa de Kaplan-Meier para sobrevida global de pacientes com CCRm com mutações de KRAS em relação aos éxons."/>
          <p:cNvSpPr txBox="1"/>
          <p:nvPr/>
        </p:nvSpPr>
        <p:spPr>
          <a:xfrm>
            <a:off x="6375677" y="9225054"/>
            <a:ext cx="2354473" cy="8559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 defTabSz="457200">
              <a:lnSpc>
                <a:spcPct val="110000"/>
              </a:lnSpc>
              <a:spcBef>
                <a:spcPts val="800"/>
              </a:spcBef>
              <a:defRPr sz="1100">
                <a:uFill>
                  <a:solidFill>
                    <a:srgbClr val="000000"/>
                  </a:solidFill>
                </a:uFill>
              </a:defRPr>
            </a:pPr>
            <a:r>
              <a:rPr b="1" sz="1200"/>
              <a:t>Figura 1. </a:t>
            </a:r>
            <a:r>
              <a:rPr sz="1200"/>
              <a:t>Estimativa de Kaplan-Meier para sobrevida global de pacientes com CCRm com mutações de KRAS em relação aos éxons.</a:t>
            </a:r>
          </a:p>
        </p:txBody>
      </p:sp>
      <p:pic>
        <p:nvPicPr>
          <p:cNvPr id="118" name="Screenshot 2022-12-28 at 11.25.57 pm.png" descr="Screenshot 2022-12-28 at 11.25.57 p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500893" y="5432043"/>
            <a:ext cx="3527764" cy="3063795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Figura 2. Estimativa de Kaplan-Meier para sobrevida global de pacientes com CCRm com mutações KRAS em relação à frequência alélica da mutação."/>
          <p:cNvSpPr txBox="1"/>
          <p:nvPr/>
        </p:nvSpPr>
        <p:spPr>
          <a:xfrm>
            <a:off x="12279700" y="7323499"/>
            <a:ext cx="2354473" cy="1051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 defTabSz="457200">
              <a:lnSpc>
                <a:spcPct val="110000"/>
              </a:lnSpc>
              <a:spcBef>
                <a:spcPts val="800"/>
              </a:spcBef>
              <a:defRPr sz="1100">
                <a:uFill>
                  <a:solidFill>
                    <a:srgbClr val="000000"/>
                  </a:solidFill>
                </a:uFill>
              </a:defRPr>
            </a:pPr>
            <a:r>
              <a:rPr b="1" sz="1200"/>
              <a:t>Figura 2. </a:t>
            </a:r>
            <a:r>
              <a:rPr sz="1200"/>
              <a:t>Estimativa de Kaplan-Meier para sobrevida global de pacientes com CCRm com mutações KRAS em relação à frequência alélica da mutação.</a:t>
            </a:r>
          </a:p>
        </p:txBody>
      </p:sp>
      <p:pic>
        <p:nvPicPr>
          <p:cNvPr id="120" name="Screenshot 2022-12-28 at 10.30.09 pm.png" descr="Screenshot 2022-12-28 at 10.30.09 pm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869106" y="7446191"/>
            <a:ext cx="4281958" cy="2324970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Tabela 1. Distribuição das mutações KRAS em relação aos éxons."/>
          <p:cNvSpPr txBox="1"/>
          <p:nvPr/>
        </p:nvSpPr>
        <p:spPr>
          <a:xfrm>
            <a:off x="519313" y="8864124"/>
            <a:ext cx="1325881" cy="8559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 defTabSz="457200">
              <a:lnSpc>
                <a:spcPct val="110000"/>
              </a:lnSpc>
              <a:spcBef>
                <a:spcPts val="800"/>
              </a:spcBef>
              <a:defRPr sz="1200">
                <a:uFill>
                  <a:solidFill>
                    <a:srgbClr val="000000"/>
                  </a:solidFill>
                </a:uFill>
              </a:defRPr>
            </a:pPr>
            <a:r>
              <a:rPr b="1"/>
              <a:t>Tabela 1.</a:t>
            </a:r>
            <a:r>
              <a:t> Distribuição das mutações KRAS em relação aos éxons.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13716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7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13716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7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13716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7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13716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7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