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8288000" cy="10288588"/>
  <p:notesSz cx="6858000" cy="9144000"/>
  <p:defaultTextStyle>
    <a:defPPr>
      <a:defRPr lang="en-US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6"/>
    <p:restoredTop sz="95179"/>
  </p:normalViewPr>
  <p:slideViewPr>
    <p:cSldViewPr snapToGrid="0" snapToObjects="1">
      <p:cViewPr>
        <p:scale>
          <a:sx n="112" d="100"/>
          <a:sy n="112" d="100"/>
        </p:scale>
        <p:origin x="-4376" y="144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53960-6AB6-0E45-A276-591DCF3EA779}" type="datetimeFigureOut">
              <a:rPr lang="en-US" smtClean="0"/>
              <a:t>1/16/23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5C4770-A7AF-9346-A8AF-6D0DF7984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081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683804"/>
            <a:ext cx="13716000" cy="3581953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03891"/>
            <a:ext cx="13716000" cy="2484026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16/01/23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093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16/01/23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2166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547772"/>
            <a:ext cx="3943350" cy="871910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547772"/>
            <a:ext cx="11601450" cy="87191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16/01/23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8015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16/01/23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5505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2565004"/>
            <a:ext cx="15773400" cy="427976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6885258"/>
            <a:ext cx="15773400" cy="2250628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16/01/23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172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738860"/>
            <a:ext cx="7772400" cy="652801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2738860"/>
            <a:ext cx="7772400" cy="652801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16/01/23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924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547773"/>
            <a:ext cx="15773400" cy="19886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2522134"/>
            <a:ext cx="7736681" cy="1236059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3758193"/>
            <a:ext cx="7736681" cy="552773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2522134"/>
            <a:ext cx="7774782" cy="1236059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3758193"/>
            <a:ext cx="7774782" cy="552773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16/01/23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9556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16/01/23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6619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16/01/23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9181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906"/>
            <a:ext cx="5898356" cy="24006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481367"/>
            <a:ext cx="9258300" cy="7311566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576"/>
            <a:ext cx="5898356" cy="5718265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16/01/23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5993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906"/>
            <a:ext cx="5898356" cy="24006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481367"/>
            <a:ext cx="9258300" cy="7311566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576"/>
            <a:ext cx="5898356" cy="5718265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16/01/23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4510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547773"/>
            <a:ext cx="15773400" cy="1988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2738860"/>
            <a:ext cx="15773400" cy="65280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9535998"/>
            <a:ext cx="4114800" cy="547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3DADD-AE6D-F44C-8E99-E83159E36487}" type="datetimeFigureOut">
              <a:rPr lang="pt-BR" smtClean="0"/>
              <a:pPr/>
              <a:t>16/01/23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35998"/>
            <a:ext cx="6172200" cy="547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9535998"/>
            <a:ext cx="4114800" cy="547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D736C-9784-0E49-AB4F-6CBCE0EDB27D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681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="" xmlns:a16="http://schemas.microsoft.com/office/drawing/2014/main" id="{D7410CA3-6DD5-3A44-9A27-89A5D91BB08F}"/>
              </a:ext>
            </a:extLst>
          </p:cNvPr>
          <p:cNvSpPr/>
          <p:nvPr/>
        </p:nvSpPr>
        <p:spPr>
          <a:xfrm>
            <a:off x="12303173" y="4147455"/>
            <a:ext cx="5421916" cy="22526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Rounded Rectangle 27">
            <a:extLst>
              <a:ext uri="{FF2B5EF4-FFF2-40B4-BE49-F238E27FC236}">
                <a16:creationId xmlns="" xmlns:a16="http://schemas.microsoft.com/office/drawing/2014/main" id="{5F2BD0F1-005A-0044-A8AB-560F9375413B}"/>
              </a:ext>
            </a:extLst>
          </p:cNvPr>
          <p:cNvSpPr/>
          <p:nvPr/>
        </p:nvSpPr>
        <p:spPr>
          <a:xfrm>
            <a:off x="6471626" y="3904802"/>
            <a:ext cx="5265862" cy="483870"/>
          </a:xfrm>
          <a:prstGeom prst="roundRect">
            <a:avLst/>
          </a:prstGeom>
          <a:solidFill>
            <a:srgbClr val="00B050"/>
          </a:solidFill>
          <a:ln w="412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Rounded Rectangle 33">
            <a:extLst>
              <a:ext uri="{FF2B5EF4-FFF2-40B4-BE49-F238E27FC236}">
                <a16:creationId xmlns="" xmlns:a16="http://schemas.microsoft.com/office/drawing/2014/main" id="{A5E64E54-F3DF-614D-AB54-FE5A3AEF7AA0}"/>
              </a:ext>
            </a:extLst>
          </p:cNvPr>
          <p:cNvSpPr/>
          <p:nvPr/>
        </p:nvSpPr>
        <p:spPr>
          <a:xfrm>
            <a:off x="12327883" y="2056265"/>
            <a:ext cx="5265862" cy="483870"/>
          </a:xfrm>
          <a:prstGeom prst="roundRect">
            <a:avLst/>
          </a:prstGeom>
          <a:solidFill>
            <a:srgbClr val="00B050"/>
          </a:solidFill>
          <a:ln w="412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Rounded Rectangle 26">
            <a:extLst>
              <a:ext uri="{FF2B5EF4-FFF2-40B4-BE49-F238E27FC236}">
                <a16:creationId xmlns="" xmlns:a16="http://schemas.microsoft.com/office/drawing/2014/main" id="{A4D1C169-D6E1-FD4B-A45E-96E67FB1FAC8}"/>
              </a:ext>
            </a:extLst>
          </p:cNvPr>
          <p:cNvSpPr/>
          <p:nvPr/>
        </p:nvSpPr>
        <p:spPr>
          <a:xfrm>
            <a:off x="6471626" y="2056265"/>
            <a:ext cx="5265862" cy="483870"/>
          </a:xfrm>
          <a:prstGeom prst="roundRect">
            <a:avLst/>
          </a:prstGeom>
          <a:solidFill>
            <a:srgbClr val="00B050"/>
          </a:solidFill>
          <a:ln w="412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Rounded Rectangle 25">
            <a:extLst>
              <a:ext uri="{FF2B5EF4-FFF2-40B4-BE49-F238E27FC236}">
                <a16:creationId xmlns="" xmlns:a16="http://schemas.microsoft.com/office/drawing/2014/main" id="{001D1AA0-407E-424D-91CD-EDDDAC304852}"/>
              </a:ext>
            </a:extLst>
          </p:cNvPr>
          <p:cNvSpPr/>
          <p:nvPr/>
        </p:nvSpPr>
        <p:spPr>
          <a:xfrm>
            <a:off x="689500" y="2056265"/>
            <a:ext cx="5265862" cy="483870"/>
          </a:xfrm>
          <a:prstGeom prst="roundRect">
            <a:avLst/>
          </a:prstGeom>
          <a:solidFill>
            <a:srgbClr val="00B050"/>
          </a:solidFill>
          <a:ln w="412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AC7E963C-F39C-9142-BF7D-B9F3E604B6E7}"/>
              </a:ext>
            </a:extLst>
          </p:cNvPr>
          <p:cNvSpPr/>
          <p:nvPr/>
        </p:nvSpPr>
        <p:spPr>
          <a:xfrm>
            <a:off x="0" y="800991"/>
            <a:ext cx="18288000" cy="100494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6FBF4F5-4DA9-A54C-8992-944303BBFA52}"/>
              </a:ext>
            </a:extLst>
          </p:cNvPr>
          <p:cNvSpPr txBox="1"/>
          <p:nvPr/>
        </p:nvSpPr>
        <p:spPr>
          <a:xfrm>
            <a:off x="373380" y="871102"/>
            <a:ext cx="158595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chemeClr val="bg1"/>
                </a:solidFill>
              </a:rPr>
              <a:t>Caracterização clínica, epidemiológica  e molecular dos carcinomas </a:t>
            </a:r>
            <a:r>
              <a:rPr lang="pt-BR" sz="2400" b="1" dirty="0" err="1">
                <a:solidFill>
                  <a:schemeClr val="bg1"/>
                </a:solidFill>
              </a:rPr>
              <a:t>adrenocorticais</a:t>
            </a:r>
            <a:r>
              <a:rPr lang="pt-BR" sz="2400" b="1" dirty="0">
                <a:solidFill>
                  <a:schemeClr val="bg1"/>
                </a:solidFill>
              </a:rPr>
              <a:t> em uma coorte de </a:t>
            </a:r>
            <a:r>
              <a:rPr lang="pt-BR" sz="2400" b="1">
                <a:solidFill>
                  <a:schemeClr val="bg1"/>
                </a:solidFill>
              </a:rPr>
              <a:t>pacientes </a:t>
            </a:r>
            <a:r>
              <a:rPr lang="pt-BR" sz="2400" b="1" smtClean="0">
                <a:solidFill>
                  <a:schemeClr val="bg1"/>
                </a:solidFill>
              </a:rPr>
              <a:t>brasileiros</a:t>
            </a:r>
            <a:r>
              <a:rPr lang="en-US" sz="2400" b="1" smtClean="0">
                <a:solidFill>
                  <a:schemeClr val="bg1"/>
                </a:solidFill>
              </a:rPr>
              <a:t>.</a:t>
            </a:r>
            <a:endParaRPr lang="pt-BR" sz="2400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A1A24BD-BD89-144A-A301-A8058FB68A3A}"/>
              </a:ext>
            </a:extLst>
          </p:cNvPr>
          <p:cNvSpPr txBox="1"/>
          <p:nvPr/>
        </p:nvSpPr>
        <p:spPr>
          <a:xfrm>
            <a:off x="386859" y="1257162"/>
            <a:ext cx="161682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Rafael </a:t>
            </a:r>
            <a:r>
              <a:rPr lang="en-US" sz="2400" dirty="0" smtClean="0"/>
              <a:t>H. Santos </a:t>
            </a:r>
            <a:r>
              <a:rPr lang="en-US" sz="2400" dirty="0" err="1"/>
              <a:t>Abduch</a:t>
            </a:r>
            <a:r>
              <a:rPr lang="en-US" sz="2400" dirty="0"/>
              <a:t>, Milena </a:t>
            </a:r>
            <a:r>
              <a:rPr lang="en-US" sz="2400" dirty="0" smtClean="0"/>
              <a:t>S. </a:t>
            </a:r>
            <a:r>
              <a:rPr lang="en-US" sz="2400" dirty="0" err="1"/>
              <a:t>Tariki</a:t>
            </a:r>
            <a:r>
              <a:rPr lang="en-US" sz="2400" dirty="0"/>
              <a:t>, Maria Nirvana </a:t>
            </a:r>
            <a:r>
              <a:rPr lang="en-US" sz="2400" dirty="0" smtClean="0"/>
              <a:t>C. </a:t>
            </a:r>
            <a:r>
              <a:rPr lang="en-US" sz="2400" dirty="0" err="1" smtClean="0"/>
              <a:t>Formiga</a:t>
            </a:r>
            <a:r>
              <a:rPr lang="en-US" sz="2400" dirty="0"/>
              <a:t>, </a:t>
            </a:r>
            <a:r>
              <a:rPr lang="en-US" sz="2400" dirty="0" err="1"/>
              <a:t>Stephania</a:t>
            </a:r>
            <a:r>
              <a:rPr lang="en-US" sz="2400" dirty="0"/>
              <a:t> </a:t>
            </a:r>
            <a:r>
              <a:rPr lang="en-US" sz="2400" dirty="0" smtClean="0"/>
              <a:t>M. </a:t>
            </a:r>
            <a:r>
              <a:rPr lang="en-US" sz="2400" dirty="0" err="1"/>
              <a:t>Bezerra</a:t>
            </a:r>
            <a:r>
              <a:rPr lang="en-US" sz="2400" dirty="0"/>
              <a:t>, </a:t>
            </a:r>
            <a:r>
              <a:rPr lang="en-US" sz="2400" dirty="0" err="1"/>
              <a:t>Giovana</a:t>
            </a:r>
            <a:r>
              <a:rPr lang="en-US" sz="2400" dirty="0"/>
              <a:t> </a:t>
            </a:r>
            <a:r>
              <a:rPr lang="en-US" sz="2400" dirty="0" smtClean="0"/>
              <a:t>T. </a:t>
            </a:r>
            <a:r>
              <a:rPr lang="en-US" sz="2400" dirty="0" err="1"/>
              <a:t>Torrezan</a:t>
            </a:r>
            <a:r>
              <a:rPr lang="en-US" sz="2400" dirty="0"/>
              <a:t>, José </a:t>
            </a:r>
            <a:r>
              <a:rPr lang="en-US" sz="2400" dirty="0" smtClean="0"/>
              <a:t>A. </a:t>
            </a:r>
            <a:r>
              <a:rPr lang="en-US" sz="2400" dirty="0" err="1"/>
              <a:t>Rinck</a:t>
            </a:r>
            <a:r>
              <a:rPr lang="en-US" sz="2400" dirty="0"/>
              <a:t> Jr. </a:t>
            </a:r>
            <a:endParaRPr lang="en-US" sz="2400" dirty="0">
              <a:effectLst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110A48B5-F328-D645-96C3-2D4ECF5001AD}"/>
              </a:ext>
            </a:extLst>
          </p:cNvPr>
          <p:cNvSpPr/>
          <p:nvPr/>
        </p:nvSpPr>
        <p:spPr>
          <a:xfrm>
            <a:off x="16962120" y="800991"/>
            <a:ext cx="1325880" cy="100494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3A9E31E6-DEFD-F244-8DCD-75F5CF51EA30}"/>
              </a:ext>
            </a:extLst>
          </p:cNvPr>
          <p:cNvSpPr/>
          <p:nvPr/>
        </p:nvSpPr>
        <p:spPr>
          <a:xfrm>
            <a:off x="16497300" y="800991"/>
            <a:ext cx="464820" cy="100494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60499DB6-57F6-FA4E-AD8C-82777B9EFB6F}"/>
              </a:ext>
            </a:extLst>
          </p:cNvPr>
          <p:cNvSpPr txBox="1"/>
          <p:nvPr/>
        </p:nvSpPr>
        <p:spPr>
          <a:xfrm>
            <a:off x="640080" y="2078469"/>
            <a:ext cx="5436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INTRODUÇ</a:t>
            </a:r>
            <a:r>
              <a:rPr lang="es-ES" sz="24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ÃO</a:t>
            </a:r>
            <a:endParaRPr lang="pt-BR" sz="2400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47B7308-5D9B-974F-AB82-CF827144DE32}"/>
              </a:ext>
            </a:extLst>
          </p:cNvPr>
          <p:cNvSpPr txBox="1"/>
          <p:nvPr/>
        </p:nvSpPr>
        <p:spPr>
          <a:xfrm>
            <a:off x="640080" y="2601689"/>
            <a:ext cx="5436187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800" dirty="0" smtClean="0"/>
              <a:t>        Carcinomas </a:t>
            </a:r>
            <a:r>
              <a:rPr lang="pt-BR" sz="1800" dirty="0" err="1"/>
              <a:t>adrenocorticais</a:t>
            </a:r>
            <a:r>
              <a:rPr lang="pt-BR" sz="1800" dirty="0"/>
              <a:t> (CAC) são tumores raros, de comportamento agressivo e frequentemente com prognóstico desfavorável. A maioria dos pacientes apresenta inicialmente quadro clínico de síndromes endócrinas decorrentes da hipersecreção de cortisol, </a:t>
            </a:r>
            <a:r>
              <a:rPr lang="pt-BR" sz="1800" dirty="0" smtClean="0"/>
              <a:t>e/ou andrógenos. No </a:t>
            </a:r>
            <a:r>
              <a:rPr lang="pt-BR" sz="1800" dirty="0"/>
              <a:t>Brasil, especialmente nas regiões Sul e Sudeste, a incidência de CAC é cerca de 15 vezes maior do que no resto do mundo, atribuída em grande parte pela prevalência significativa da mutação germinativa TP53-R337H nesta população. Conforme publicação recente, um estudo inédito demonstrou que a presença da mutação XAF1-E134* confere maior risco para o desenvolvimento de câncer em portadores da TP53-R337H. Nesse estudo apenas uma minoria dos pacientes eram portadores de CAC</a:t>
            </a:r>
            <a:r>
              <a:rPr lang="pt-BR" sz="1800" dirty="0" smtClean="0"/>
              <a:t>. Estudo recente do perfil de alterações moleculares em CAC mostrou que os </a:t>
            </a:r>
            <a:r>
              <a:rPr lang="pt-BR" sz="1800" dirty="0"/>
              <a:t>genes mais frequentemente alterados </a:t>
            </a:r>
            <a:r>
              <a:rPr lang="pt-BR" sz="1800" dirty="0" smtClean="0"/>
              <a:t>foram </a:t>
            </a:r>
            <a:r>
              <a:rPr lang="pt-BR" sz="1800" i="1" dirty="0"/>
              <a:t>TP53</a:t>
            </a:r>
            <a:r>
              <a:rPr lang="pt-BR" sz="1800" dirty="0"/>
              <a:t> (21%), </a:t>
            </a:r>
            <a:r>
              <a:rPr lang="pt-BR" sz="1800" i="1" dirty="0"/>
              <a:t>ZNRF3</a:t>
            </a:r>
            <a:r>
              <a:rPr lang="pt-BR" sz="1800" dirty="0"/>
              <a:t> (19%), </a:t>
            </a:r>
            <a:r>
              <a:rPr lang="pt-BR" sz="1800" i="1" dirty="0"/>
              <a:t>CDKN2A</a:t>
            </a:r>
            <a:r>
              <a:rPr lang="pt-BR" sz="1800" dirty="0"/>
              <a:t> (15%), </a:t>
            </a:r>
            <a:r>
              <a:rPr lang="pt-BR" sz="1800" i="1" dirty="0"/>
              <a:t>CTNNB1</a:t>
            </a:r>
            <a:r>
              <a:rPr lang="pt-BR" sz="1800" dirty="0"/>
              <a:t> (16%), </a:t>
            </a:r>
            <a:r>
              <a:rPr lang="pt-BR" sz="1800" i="1" dirty="0"/>
              <a:t>TERT</a:t>
            </a:r>
            <a:r>
              <a:rPr lang="pt-BR" sz="1800" dirty="0"/>
              <a:t> (14%), e </a:t>
            </a:r>
            <a:r>
              <a:rPr lang="pt-BR" sz="1800" i="1" dirty="0"/>
              <a:t>PRKAR1A</a:t>
            </a:r>
            <a:r>
              <a:rPr lang="pt-BR" sz="1800" dirty="0"/>
              <a:t> (11%). Desregulação na via </a:t>
            </a:r>
            <a:r>
              <a:rPr lang="pt-BR" sz="1800" dirty="0" err="1"/>
              <a:t>Wnt</a:t>
            </a:r>
            <a:r>
              <a:rPr lang="pt-BR" sz="1800" dirty="0"/>
              <a:t>/beta-</a:t>
            </a:r>
            <a:r>
              <a:rPr lang="pt-BR" sz="1800" dirty="0" err="1"/>
              <a:t>catenina</a:t>
            </a:r>
            <a:r>
              <a:rPr lang="pt-BR" sz="1800" dirty="0"/>
              <a:t> foi encontrada em 41% dos casos e na via p53/Rb1 em 45% dos casos. </a:t>
            </a:r>
            <a:endParaRPr lang="pt-BR" sz="1800" dirty="0" smtClean="0"/>
          </a:p>
          <a:p>
            <a:pPr algn="just"/>
            <a:r>
              <a:rPr lang="pt-BR" sz="1800" dirty="0"/>
              <a:t> </a:t>
            </a:r>
            <a:r>
              <a:rPr lang="pt-BR" sz="1800" dirty="0" smtClean="0"/>
              <a:t>       O tratamento de CAC localizado consiste na ressecção da lesão e deve-se discutir </a:t>
            </a:r>
            <a:r>
              <a:rPr lang="pt-BR" sz="1800" dirty="0" err="1" smtClean="0"/>
              <a:t>mitotano</a:t>
            </a:r>
            <a:r>
              <a:rPr lang="pt-BR" sz="1800" dirty="0" smtClean="0"/>
              <a:t> adjuvante, principalmente nos casos de alto risco. Na doença metastática, a combinação EDP (</a:t>
            </a:r>
            <a:r>
              <a:rPr lang="pt-BR" sz="1800" dirty="0" err="1" smtClean="0"/>
              <a:t>Etoposídio</a:t>
            </a:r>
            <a:r>
              <a:rPr lang="pt-BR" sz="1800" dirty="0"/>
              <a:t>, </a:t>
            </a:r>
            <a:r>
              <a:rPr lang="pt-BR" sz="1800" dirty="0" err="1" smtClean="0"/>
              <a:t>Doxorrubicina</a:t>
            </a:r>
            <a:r>
              <a:rPr lang="pt-BR" sz="1800" dirty="0" smtClean="0"/>
              <a:t>, Cisplatina)</a:t>
            </a:r>
            <a:r>
              <a:rPr lang="en-US" sz="1800" dirty="0" smtClean="0"/>
              <a:t> </a:t>
            </a:r>
            <a:r>
              <a:rPr lang="en-US" sz="1800" dirty="0" err="1" smtClean="0"/>
              <a:t>é</a:t>
            </a:r>
            <a:r>
              <a:rPr lang="en-US" sz="1800" dirty="0" smtClean="0"/>
              <a:t> o </a:t>
            </a:r>
            <a:r>
              <a:rPr lang="en-US" sz="1800" dirty="0" err="1" smtClean="0"/>
              <a:t>padrão</a:t>
            </a:r>
            <a:r>
              <a:rPr lang="en-US" sz="1800" dirty="0" smtClean="0"/>
              <a:t> </a:t>
            </a:r>
            <a:r>
              <a:rPr lang="en-US" sz="1800" dirty="0" err="1" smtClean="0"/>
              <a:t>em</a:t>
            </a:r>
            <a:r>
              <a:rPr lang="en-US" sz="1800" dirty="0" smtClean="0"/>
              <a:t> </a:t>
            </a:r>
            <a:r>
              <a:rPr lang="en-US" sz="1800" dirty="0" err="1" smtClean="0"/>
              <a:t>primeira</a:t>
            </a:r>
            <a:r>
              <a:rPr lang="en-US" sz="1800" dirty="0" smtClean="0"/>
              <a:t> </a:t>
            </a:r>
            <a:r>
              <a:rPr lang="en-US" sz="1800" dirty="0" err="1" smtClean="0"/>
              <a:t>linha</a:t>
            </a:r>
            <a:r>
              <a:rPr lang="en-US" sz="1800" dirty="0" smtClean="0"/>
              <a:t>.</a:t>
            </a:r>
            <a:endParaRPr lang="en-US" sz="1800" dirty="0"/>
          </a:p>
          <a:p>
            <a:pPr algn="just"/>
            <a:endParaRPr lang="pt-BR" sz="18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B6CA608A-2DC5-9041-9E97-EBBF8BECB85E}"/>
              </a:ext>
            </a:extLst>
          </p:cNvPr>
          <p:cNvSpPr txBox="1"/>
          <p:nvPr/>
        </p:nvSpPr>
        <p:spPr>
          <a:xfrm>
            <a:off x="6446916" y="2078469"/>
            <a:ext cx="5436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OBJETIVO</a:t>
            </a:r>
            <a:endParaRPr lang="pt-BR" sz="2400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414ECDDF-475F-AA4A-87B3-CF665B158A65}"/>
              </a:ext>
            </a:extLst>
          </p:cNvPr>
          <p:cNvSpPr txBox="1"/>
          <p:nvPr/>
        </p:nvSpPr>
        <p:spPr>
          <a:xfrm>
            <a:off x="6372787" y="2601689"/>
            <a:ext cx="54361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800" dirty="0" smtClean="0"/>
              <a:t>         Caracterizar </a:t>
            </a:r>
            <a:r>
              <a:rPr lang="pt-BR" sz="1800" dirty="0"/>
              <a:t>dados clínicos, patológicos, epidemiológicos e moleculares de uma coorte de pacientes brasileiros com carcinoma </a:t>
            </a:r>
            <a:r>
              <a:rPr lang="pt-BR" sz="1800" dirty="0" err="1"/>
              <a:t>adrenocortical</a:t>
            </a:r>
            <a:r>
              <a:rPr lang="pt-BR" sz="1800" dirty="0"/>
              <a:t>.</a:t>
            </a:r>
            <a:r>
              <a:rPr lang="en-US" sz="1800" dirty="0"/>
              <a:t> </a:t>
            </a:r>
            <a:endParaRPr lang="pt-BR" sz="17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989EB4AE-6623-BC4D-8A59-FAB159F3CD26}"/>
              </a:ext>
            </a:extLst>
          </p:cNvPr>
          <p:cNvSpPr txBox="1"/>
          <p:nvPr/>
        </p:nvSpPr>
        <p:spPr>
          <a:xfrm>
            <a:off x="6435686" y="3930041"/>
            <a:ext cx="5436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MÉTODOS</a:t>
            </a:r>
            <a:endParaRPr lang="pt-BR" sz="2400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ED535ABC-B6F0-914E-A2CD-EEC99805C25A}"/>
              </a:ext>
            </a:extLst>
          </p:cNvPr>
          <p:cNvSpPr txBox="1"/>
          <p:nvPr/>
        </p:nvSpPr>
        <p:spPr>
          <a:xfrm>
            <a:off x="6372787" y="4453261"/>
            <a:ext cx="543618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800" dirty="0" smtClean="0"/>
              <a:t>          Os </a:t>
            </a:r>
            <a:r>
              <a:rPr lang="pt-BR" sz="1800" dirty="0"/>
              <a:t>dados clínicos, patológicos, epidemiológicos e de tratamento dos pacientes identificados com CAC foram avaliados a partir dos prontuários eletrônicos dos pacientes. A ferramenta SPSS foi utilizada para análises de sobrevida.</a:t>
            </a:r>
            <a:r>
              <a:rPr lang="en-US" sz="1800" dirty="0"/>
              <a:t> </a:t>
            </a:r>
            <a:endParaRPr lang="pt-BR" sz="17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80911BC6-C929-C743-8A55-B63E6304E3CF}"/>
              </a:ext>
            </a:extLst>
          </p:cNvPr>
          <p:cNvSpPr txBox="1"/>
          <p:nvPr/>
        </p:nvSpPr>
        <p:spPr>
          <a:xfrm>
            <a:off x="12303173" y="2078469"/>
            <a:ext cx="5436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RESULTADOS E CONCLUS</a:t>
            </a:r>
            <a:r>
              <a:rPr lang="es-ES" sz="24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ÃO</a:t>
            </a:r>
            <a:endParaRPr lang="pt-BR" sz="2400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B14C257E-FAC8-9842-9590-26985410A87C}"/>
              </a:ext>
            </a:extLst>
          </p:cNvPr>
          <p:cNvSpPr txBox="1"/>
          <p:nvPr/>
        </p:nvSpPr>
        <p:spPr>
          <a:xfrm>
            <a:off x="12229043" y="2601689"/>
            <a:ext cx="543618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800" dirty="0" smtClean="0"/>
              <a:t>        A SG </a:t>
            </a:r>
            <a:r>
              <a:rPr lang="pt-BR" sz="1800" dirty="0"/>
              <a:t>mediana foi de 193 meses entre os pacientes com doença localizada e 19 meses entre os metastáticos ao diagnóstico (</a:t>
            </a:r>
            <a:r>
              <a:rPr lang="pt-BR" sz="1800" dirty="0" err="1"/>
              <a:t>p</a:t>
            </a:r>
            <a:r>
              <a:rPr lang="pt-BR" sz="1800" dirty="0"/>
              <a:t> &lt; 0,001</a:t>
            </a:r>
            <a:r>
              <a:rPr lang="pt-BR" sz="1800" dirty="0" smtClean="0"/>
              <a:t>).</a:t>
            </a:r>
            <a:r>
              <a:rPr lang="en-US" sz="1800" dirty="0" smtClean="0"/>
              <a:t> Entre </a:t>
            </a:r>
            <a:r>
              <a:rPr lang="pt-BR" sz="1800" dirty="0" smtClean="0"/>
              <a:t>os </a:t>
            </a:r>
            <a:r>
              <a:rPr lang="pt-BR" sz="1800" dirty="0"/>
              <a:t>25 pacientes </a:t>
            </a:r>
            <a:r>
              <a:rPr lang="pt-BR" sz="1800" dirty="0" smtClean="0"/>
              <a:t>de </a:t>
            </a:r>
            <a:r>
              <a:rPr lang="pt-BR" sz="1800" dirty="0"/>
              <a:t>alto risco, o uso de </a:t>
            </a:r>
            <a:r>
              <a:rPr lang="pt-BR" sz="1800" dirty="0" err="1"/>
              <a:t>mitotano</a:t>
            </a:r>
            <a:r>
              <a:rPr lang="pt-BR" sz="1800" dirty="0"/>
              <a:t> adjuvante mostrou benefício estatisticamente significativo na redução de recidiva ou metástase. A SLD em 36 meses </a:t>
            </a:r>
            <a:r>
              <a:rPr lang="pt-BR" sz="1800" dirty="0" smtClean="0"/>
              <a:t>nos pacientes de alto risco </a:t>
            </a:r>
            <a:r>
              <a:rPr lang="pt-BR" sz="1800" dirty="0"/>
              <a:t>que </a:t>
            </a:r>
            <a:r>
              <a:rPr lang="pt-BR" sz="1800" dirty="0" smtClean="0"/>
              <a:t>utilizaram </a:t>
            </a:r>
            <a:r>
              <a:rPr lang="pt-BR" sz="1800" dirty="0" err="1"/>
              <a:t>mitotano</a:t>
            </a:r>
            <a:r>
              <a:rPr lang="pt-BR" sz="1800" dirty="0"/>
              <a:t> foi de 63,5% contra 25,7% para os pacientes de alto risco sem uso de </a:t>
            </a:r>
            <a:r>
              <a:rPr lang="pt-BR" sz="1800" dirty="0" err="1"/>
              <a:t>mitotano</a:t>
            </a:r>
            <a:r>
              <a:rPr lang="pt-BR" sz="1800" dirty="0"/>
              <a:t> adjuvante (</a:t>
            </a:r>
            <a:r>
              <a:rPr lang="pt-BR" sz="1800" dirty="0" err="1"/>
              <a:t>p</a:t>
            </a:r>
            <a:r>
              <a:rPr lang="pt-BR" sz="1800" dirty="0"/>
              <a:t> = 0,046). </a:t>
            </a:r>
            <a:endParaRPr lang="pt-BR" sz="17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BC0A4DD6-528F-2440-AA57-6D51861C0F9D}"/>
              </a:ext>
            </a:extLst>
          </p:cNvPr>
          <p:cNvSpPr txBox="1"/>
          <p:nvPr/>
        </p:nvSpPr>
        <p:spPr>
          <a:xfrm>
            <a:off x="12303173" y="7582164"/>
            <a:ext cx="54361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800" dirty="0" smtClean="0"/>
              <a:t>       Nesse estudo observamos </a:t>
            </a:r>
            <a:r>
              <a:rPr lang="pt-BR" sz="1800" dirty="0"/>
              <a:t>um benefício de </a:t>
            </a:r>
            <a:r>
              <a:rPr lang="pt-BR" sz="1800" dirty="0" err="1"/>
              <a:t>mitotano</a:t>
            </a:r>
            <a:r>
              <a:rPr lang="pt-BR" sz="1800" dirty="0"/>
              <a:t> adjuvante na SLD em pacientes com CAC de alto risco, de modo inédito em uma população latino-americano. </a:t>
            </a:r>
            <a:endParaRPr lang="pt-BR" sz="17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4" name="Rounded Rectangle 43">
            <a:extLst>
              <a:ext uri="{FF2B5EF4-FFF2-40B4-BE49-F238E27FC236}">
                <a16:creationId xmlns="" xmlns:a16="http://schemas.microsoft.com/office/drawing/2014/main" id="{811B4335-7FB6-0649-84FD-BD02F8A00755}"/>
              </a:ext>
            </a:extLst>
          </p:cNvPr>
          <p:cNvSpPr/>
          <p:nvPr/>
        </p:nvSpPr>
        <p:spPr>
          <a:xfrm>
            <a:off x="12381200" y="8569741"/>
            <a:ext cx="5265862" cy="1190746"/>
          </a:xfrm>
          <a:prstGeom prst="roundRect">
            <a:avLst/>
          </a:prstGeom>
          <a:noFill/>
          <a:ln w="412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0D6EBE1A-8008-FA46-896B-260C146290A8}"/>
              </a:ext>
            </a:extLst>
          </p:cNvPr>
          <p:cNvSpPr txBox="1"/>
          <p:nvPr/>
        </p:nvSpPr>
        <p:spPr>
          <a:xfrm>
            <a:off x="12459430" y="8596216"/>
            <a:ext cx="49754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>
                <a:latin typeface="Calibri" charset="0"/>
                <a:ea typeface="Calibri" charset="0"/>
                <a:cs typeface="Calibri" charset="0"/>
              </a:rPr>
              <a:t>Referências</a:t>
            </a:r>
            <a:r>
              <a:rPr lang="en-US" sz="1400" b="1" dirty="0" smtClean="0">
                <a:latin typeface="Calibri" charset="0"/>
                <a:ea typeface="Calibri" charset="0"/>
                <a:cs typeface="Calibri" charset="0"/>
              </a:rPr>
              <a:t>:  </a:t>
            </a:r>
          </a:p>
          <a:p>
            <a:pPr marL="171450" indent="-171450">
              <a:buFontTx/>
              <a:buChar char="-"/>
            </a:pPr>
            <a:r>
              <a:rPr lang="pt-BR" sz="1200" dirty="0"/>
              <a:t>Pinto EM, Figueiredo BC, Chen W, </a:t>
            </a:r>
            <a:r>
              <a:rPr lang="pt-BR" sz="1200" dirty="0" smtClean="0"/>
              <a:t>et </a:t>
            </a:r>
            <a:r>
              <a:rPr lang="pt-BR" sz="1200" dirty="0"/>
              <a:t>al. </a:t>
            </a:r>
            <a:r>
              <a:rPr lang="en-US" sz="1200" dirty="0"/>
              <a:t>XAF1 as a modifier of p53 function and cancer susceptibility. </a:t>
            </a:r>
            <a:r>
              <a:rPr lang="en-US" sz="1200" dirty="0" err="1"/>
              <a:t>Sci</a:t>
            </a:r>
            <a:r>
              <a:rPr lang="en-US" sz="1200" dirty="0"/>
              <a:t> Adv. 2020;6(26):eaba3231.</a:t>
            </a:r>
          </a:p>
          <a:p>
            <a:pPr marL="171450" indent="-171450">
              <a:buFontTx/>
              <a:buChar char="-"/>
            </a:pPr>
            <a:r>
              <a:rPr lang="pt-BR" sz="1200" dirty="0" err="1" smtClean="0"/>
              <a:t>Assié</a:t>
            </a:r>
            <a:r>
              <a:rPr lang="pt-BR" sz="1200" dirty="0" smtClean="0"/>
              <a:t> </a:t>
            </a:r>
            <a:r>
              <a:rPr lang="pt-BR" sz="1200" dirty="0" err="1"/>
              <a:t>G</a:t>
            </a:r>
            <a:r>
              <a:rPr lang="pt-BR" sz="1200" dirty="0"/>
              <a:t>, </a:t>
            </a:r>
            <a:r>
              <a:rPr lang="pt-BR" sz="1200" dirty="0" err="1"/>
              <a:t>Letouzé</a:t>
            </a:r>
            <a:r>
              <a:rPr lang="pt-BR" sz="1200" dirty="0"/>
              <a:t> E, </a:t>
            </a:r>
            <a:r>
              <a:rPr lang="pt-BR" sz="1200" dirty="0" err="1"/>
              <a:t>Fassnacht</a:t>
            </a:r>
            <a:r>
              <a:rPr lang="pt-BR" sz="1200" dirty="0"/>
              <a:t> M, et al. </a:t>
            </a:r>
            <a:r>
              <a:rPr lang="en-US" sz="1200" dirty="0"/>
              <a:t>Integrated genomic characterization of adrenocortical carcinoma. Nat Genet. 2014;46(6):607-612</a:t>
            </a:r>
            <a:r>
              <a:rPr lang="en-US" sz="1200" dirty="0" smtClean="0"/>
              <a:t>.</a:t>
            </a:r>
          </a:p>
          <a:p>
            <a:pPr marL="171450" indent="-171450">
              <a:buFontTx/>
              <a:buChar char="-"/>
            </a:pPr>
            <a:endParaRPr lang="en-US" sz="1200" dirty="0"/>
          </a:p>
          <a:p>
            <a:endParaRPr lang="pt-BR" sz="1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9" name="Retângulo 48"/>
          <p:cNvSpPr/>
          <p:nvPr/>
        </p:nvSpPr>
        <p:spPr>
          <a:xfrm>
            <a:off x="15227439" y="112498"/>
            <a:ext cx="3004541" cy="615553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/>
            <a:r>
              <a:rPr lang="pt-B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Encontro de Ciência e Inovação 2023</a:t>
            </a:r>
            <a:endParaRPr lang="pt-BR" sz="1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7" name="Imagem 36" descr="C:\Users\25496\Downloads\ACC - Assinaturas versão horizontal_RGB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2311"/>
            <a:ext cx="5416062" cy="6415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3109" y="6247080"/>
            <a:ext cx="4591249" cy="323327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0332" y="5187012"/>
            <a:ext cx="4100964" cy="2477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92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340</TotalTime>
  <Words>519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neves Neves Campos</dc:creator>
  <cp:lastModifiedBy>Conta da Microsoft</cp:lastModifiedBy>
  <cp:revision>64</cp:revision>
  <dcterms:created xsi:type="dcterms:W3CDTF">2018-02-05T15:36:18Z</dcterms:created>
  <dcterms:modified xsi:type="dcterms:W3CDTF">2023-01-17T01:22:37Z</dcterms:modified>
</cp:coreProperties>
</file>