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71665" y="4112259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5185156" y="0"/>
                </a:moveTo>
                <a:lnTo>
                  <a:pt x="80644" y="0"/>
                </a:lnTo>
                <a:lnTo>
                  <a:pt x="49238" y="6349"/>
                </a:lnTo>
                <a:lnTo>
                  <a:pt x="23606" y="23653"/>
                </a:lnTo>
                <a:lnTo>
                  <a:pt x="6332" y="49291"/>
                </a:lnTo>
                <a:lnTo>
                  <a:pt x="0" y="80644"/>
                </a:lnTo>
                <a:lnTo>
                  <a:pt x="0" y="403225"/>
                </a:lnTo>
                <a:lnTo>
                  <a:pt x="6332" y="434631"/>
                </a:lnTo>
                <a:lnTo>
                  <a:pt x="23606" y="460263"/>
                </a:lnTo>
                <a:lnTo>
                  <a:pt x="49238" y="477537"/>
                </a:lnTo>
                <a:lnTo>
                  <a:pt x="80644" y="483869"/>
                </a:lnTo>
                <a:lnTo>
                  <a:pt x="5185156" y="483869"/>
                </a:lnTo>
                <a:lnTo>
                  <a:pt x="5216562" y="477537"/>
                </a:lnTo>
                <a:lnTo>
                  <a:pt x="5242194" y="460263"/>
                </a:lnTo>
                <a:lnTo>
                  <a:pt x="5259468" y="434631"/>
                </a:lnTo>
                <a:lnTo>
                  <a:pt x="5265801" y="403225"/>
                </a:lnTo>
                <a:lnTo>
                  <a:pt x="5265801" y="80644"/>
                </a:lnTo>
                <a:lnTo>
                  <a:pt x="5259468" y="49291"/>
                </a:lnTo>
                <a:lnTo>
                  <a:pt x="5242194" y="23653"/>
                </a:lnTo>
                <a:lnTo>
                  <a:pt x="5216562" y="6350"/>
                </a:lnTo>
                <a:lnTo>
                  <a:pt x="518515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471665" y="4112259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0" y="80644"/>
                </a:moveTo>
                <a:lnTo>
                  <a:pt x="6332" y="49291"/>
                </a:lnTo>
                <a:lnTo>
                  <a:pt x="23606" y="23653"/>
                </a:lnTo>
                <a:lnTo>
                  <a:pt x="49238" y="6349"/>
                </a:lnTo>
                <a:lnTo>
                  <a:pt x="80644" y="0"/>
                </a:lnTo>
                <a:lnTo>
                  <a:pt x="5185156" y="0"/>
                </a:lnTo>
                <a:lnTo>
                  <a:pt x="5216562" y="6350"/>
                </a:lnTo>
                <a:lnTo>
                  <a:pt x="5242194" y="23653"/>
                </a:lnTo>
                <a:lnTo>
                  <a:pt x="5259468" y="49291"/>
                </a:lnTo>
                <a:lnTo>
                  <a:pt x="5265801" y="80644"/>
                </a:lnTo>
                <a:lnTo>
                  <a:pt x="5265801" y="403225"/>
                </a:lnTo>
                <a:lnTo>
                  <a:pt x="5259468" y="434631"/>
                </a:lnTo>
                <a:lnTo>
                  <a:pt x="5242194" y="460263"/>
                </a:lnTo>
                <a:lnTo>
                  <a:pt x="5216562" y="477537"/>
                </a:lnTo>
                <a:lnTo>
                  <a:pt x="5185156" y="483869"/>
                </a:lnTo>
                <a:lnTo>
                  <a:pt x="80644" y="483869"/>
                </a:lnTo>
                <a:lnTo>
                  <a:pt x="49238" y="477537"/>
                </a:lnTo>
                <a:lnTo>
                  <a:pt x="23606" y="460263"/>
                </a:lnTo>
                <a:lnTo>
                  <a:pt x="6332" y="434631"/>
                </a:lnTo>
                <a:lnTo>
                  <a:pt x="0" y="403225"/>
                </a:lnTo>
                <a:lnTo>
                  <a:pt x="0" y="80644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7890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156" y="0"/>
                </a:moveTo>
                <a:lnTo>
                  <a:pt x="80644" y="0"/>
                </a:lnTo>
                <a:lnTo>
                  <a:pt x="49238" y="6332"/>
                </a:lnTo>
                <a:lnTo>
                  <a:pt x="23606" y="23606"/>
                </a:lnTo>
                <a:lnTo>
                  <a:pt x="6332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2" y="434631"/>
                </a:lnTo>
                <a:lnTo>
                  <a:pt x="23606" y="460263"/>
                </a:lnTo>
                <a:lnTo>
                  <a:pt x="49238" y="477537"/>
                </a:lnTo>
                <a:lnTo>
                  <a:pt x="80644" y="483870"/>
                </a:lnTo>
                <a:lnTo>
                  <a:pt x="5185156" y="483870"/>
                </a:lnTo>
                <a:lnTo>
                  <a:pt x="5216562" y="477537"/>
                </a:lnTo>
                <a:lnTo>
                  <a:pt x="5242194" y="460263"/>
                </a:lnTo>
                <a:lnTo>
                  <a:pt x="5259468" y="434631"/>
                </a:lnTo>
                <a:lnTo>
                  <a:pt x="5265800" y="403225"/>
                </a:lnTo>
                <a:lnTo>
                  <a:pt x="5265800" y="80645"/>
                </a:lnTo>
                <a:lnTo>
                  <a:pt x="5259468" y="49238"/>
                </a:lnTo>
                <a:lnTo>
                  <a:pt x="5242194" y="23606"/>
                </a:lnTo>
                <a:lnTo>
                  <a:pt x="5216562" y="6332"/>
                </a:lnTo>
                <a:lnTo>
                  <a:pt x="518515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327890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5"/>
                </a:moveTo>
                <a:lnTo>
                  <a:pt x="6332" y="49238"/>
                </a:lnTo>
                <a:lnTo>
                  <a:pt x="23606" y="23606"/>
                </a:lnTo>
                <a:lnTo>
                  <a:pt x="49238" y="6332"/>
                </a:lnTo>
                <a:lnTo>
                  <a:pt x="80644" y="0"/>
                </a:lnTo>
                <a:lnTo>
                  <a:pt x="5185156" y="0"/>
                </a:lnTo>
                <a:lnTo>
                  <a:pt x="5216562" y="6332"/>
                </a:lnTo>
                <a:lnTo>
                  <a:pt x="5242194" y="23606"/>
                </a:lnTo>
                <a:lnTo>
                  <a:pt x="5259468" y="49238"/>
                </a:lnTo>
                <a:lnTo>
                  <a:pt x="5265800" y="80645"/>
                </a:lnTo>
                <a:lnTo>
                  <a:pt x="5265800" y="403225"/>
                </a:lnTo>
                <a:lnTo>
                  <a:pt x="5259468" y="434631"/>
                </a:lnTo>
                <a:lnTo>
                  <a:pt x="5242194" y="460263"/>
                </a:lnTo>
                <a:lnTo>
                  <a:pt x="5216562" y="477537"/>
                </a:lnTo>
                <a:lnTo>
                  <a:pt x="5185156" y="483870"/>
                </a:lnTo>
                <a:lnTo>
                  <a:pt x="80644" y="483870"/>
                </a:lnTo>
                <a:lnTo>
                  <a:pt x="49238" y="477537"/>
                </a:lnTo>
                <a:lnTo>
                  <a:pt x="23606" y="460263"/>
                </a:lnTo>
                <a:lnTo>
                  <a:pt x="6332" y="434631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71665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156" y="0"/>
                </a:moveTo>
                <a:lnTo>
                  <a:pt x="80644" y="0"/>
                </a:lnTo>
                <a:lnTo>
                  <a:pt x="49238" y="6332"/>
                </a:lnTo>
                <a:lnTo>
                  <a:pt x="23606" y="23606"/>
                </a:lnTo>
                <a:lnTo>
                  <a:pt x="6332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2" y="434631"/>
                </a:lnTo>
                <a:lnTo>
                  <a:pt x="23606" y="460263"/>
                </a:lnTo>
                <a:lnTo>
                  <a:pt x="49238" y="477537"/>
                </a:lnTo>
                <a:lnTo>
                  <a:pt x="80644" y="483870"/>
                </a:lnTo>
                <a:lnTo>
                  <a:pt x="5185156" y="483870"/>
                </a:lnTo>
                <a:lnTo>
                  <a:pt x="5216562" y="477537"/>
                </a:lnTo>
                <a:lnTo>
                  <a:pt x="5242194" y="460263"/>
                </a:lnTo>
                <a:lnTo>
                  <a:pt x="5259468" y="434631"/>
                </a:lnTo>
                <a:lnTo>
                  <a:pt x="5265801" y="403225"/>
                </a:lnTo>
                <a:lnTo>
                  <a:pt x="5265801" y="80645"/>
                </a:lnTo>
                <a:lnTo>
                  <a:pt x="5259468" y="49238"/>
                </a:lnTo>
                <a:lnTo>
                  <a:pt x="5242194" y="23606"/>
                </a:lnTo>
                <a:lnTo>
                  <a:pt x="5216562" y="6332"/>
                </a:lnTo>
                <a:lnTo>
                  <a:pt x="518515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71665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5"/>
                </a:moveTo>
                <a:lnTo>
                  <a:pt x="6332" y="49238"/>
                </a:lnTo>
                <a:lnTo>
                  <a:pt x="23606" y="23606"/>
                </a:lnTo>
                <a:lnTo>
                  <a:pt x="49238" y="6332"/>
                </a:lnTo>
                <a:lnTo>
                  <a:pt x="80644" y="0"/>
                </a:lnTo>
                <a:lnTo>
                  <a:pt x="5185156" y="0"/>
                </a:lnTo>
                <a:lnTo>
                  <a:pt x="5216562" y="6332"/>
                </a:lnTo>
                <a:lnTo>
                  <a:pt x="5242194" y="23606"/>
                </a:lnTo>
                <a:lnTo>
                  <a:pt x="5259468" y="49238"/>
                </a:lnTo>
                <a:lnTo>
                  <a:pt x="5265801" y="80645"/>
                </a:lnTo>
                <a:lnTo>
                  <a:pt x="5265801" y="403225"/>
                </a:lnTo>
                <a:lnTo>
                  <a:pt x="5259468" y="434631"/>
                </a:lnTo>
                <a:lnTo>
                  <a:pt x="5242194" y="460263"/>
                </a:lnTo>
                <a:lnTo>
                  <a:pt x="5216562" y="477537"/>
                </a:lnTo>
                <a:lnTo>
                  <a:pt x="5185156" y="483870"/>
                </a:lnTo>
                <a:lnTo>
                  <a:pt x="80644" y="483870"/>
                </a:lnTo>
                <a:lnTo>
                  <a:pt x="49238" y="477537"/>
                </a:lnTo>
                <a:lnTo>
                  <a:pt x="23606" y="460263"/>
                </a:lnTo>
                <a:lnTo>
                  <a:pt x="6332" y="434631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495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70" y="0"/>
                </a:moveTo>
                <a:lnTo>
                  <a:pt x="80645" y="0"/>
                </a:lnTo>
                <a:lnTo>
                  <a:pt x="49254" y="6332"/>
                </a:lnTo>
                <a:lnTo>
                  <a:pt x="23620" y="23606"/>
                </a:lnTo>
                <a:lnTo>
                  <a:pt x="6337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7" y="434631"/>
                </a:lnTo>
                <a:lnTo>
                  <a:pt x="23620" y="460263"/>
                </a:lnTo>
                <a:lnTo>
                  <a:pt x="49254" y="477537"/>
                </a:lnTo>
                <a:lnTo>
                  <a:pt x="80645" y="483870"/>
                </a:lnTo>
                <a:lnTo>
                  <a:pt x="5185270" y="483870"/>
                </a:lnTo>
                <a:lnTo>
                  <a:pt x="5216623" y="477537"/>
                </a:lnTo>
                <a:lnTo>
                  <a:pt x="5242261" y="460263"/>
                </a:lnTo>
                <a:lnTo>
                  <a:pt x="5259565" y="434631"/>
                </a:lnTo>
                <a:lnTo>
                  <a:pt x="5265915" y="403225"/>
                </a:lnTo>
                <a:lnTo>
                  <a:pt x="5265915" y="80645"/>
                </a:lnTo>
                <a:lnTo>
                  <a:pt x="5259565" y="49238"/>
                </a:lnTo>
                <a:lnTo>
                  <a:pt x="5242261" y="23606"/>
                </a:lnTo>
                <a:lnTo>
                  <a:pt x="5216623" y="6332"/>
                </a:lnTo>
                <a:lnTo>
                  <a:pt x="518527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495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5"/>
                </a:moveTo>
                <a:lnTo>
                  <a:pt x="6337" y="49238"/>
                </a:lnTo>
                <a:lnTo>
                  <a:pt x="23620" y="23606"/>
                </a:lnTo>
                <a:lnTo>
                  <a:pt x="49254" y="6332"/>
                </a:lnTo>
                <a:lnTo>
                  <a:pt x="80645" y="0"/>
                </a:lnTo>
                <a:lnTo>
                  <a:pt x="5185270" y="0"/>
                </a:lnTo>
                <a:lnTo>
                  <a:pt x="5216623" y="6332"/>
                </a:lnTo>
                <a:lnTo>
                  <a:pt x="5242261" y="23606"/>
                </a:lnTo>
                <a:lnTo>
                  <a:pt x="5259565" y="49238"/>
                </a:lnTo>
                <a:lnTo>
                  <a:pt x="5265915" y="80645"/>
                </a:lnTo>
                <a:lnTo>
                  <a:pt x="5265915" y="403225"/>
                </a:lnTo>
                <a:lnTo>
                  <a:pt x="5259565" y="434631"/>
                </a:lnTo>
                <a:lnTo>
                  <a:pt x="5242261" y="460263"/>
                </a:lnTo>
                <a:lnTo>
                  <a:pt x="5216623" y="477537"/>
                </a:lnTo>
                <a:lnTo>
                  <a:pt x="5185270" y="483870"/>
                </a:lnTo>
                <a:lnTo>
                  <a:pt x="80645" y="483870"/>
                </a:lnTo>
                <a:lnTo>
                  <a:pt x="49254" y="477537"/>
                </a:lnTo>
                <a:lnTo>
                  <a:pt x="23620" y="460263"/>
                </a:lnTo>
                <a:lnTo>
                  <a:pt x="6337" y="434631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1027"/>
            <a:ext cx="16497300" cy="1024255"/>
          </a:xfrm>
          <a:custGeom>
            <a:avLst/>
            <a:gdLst/>
            <a:ahLst/>
            <a:cxnLst/>
            <a:rect l="l" t="t" r="r" b="b"/>
            <a:pathLst>
              <a:path w="16497300" h="1024255">
                <a:moveTo>
                  <a:pt x="0" y="1024216"/>
                </a:moveTo>
                <a:lnTo>
                  <a:pt x="16497300" y="1024216"/>
                </a:lnTo>
                <a:lnTo>
                  <a:pt x="16497300" y="0"/>
                </a:lnTo>
                <a:lnTo>
                  <a:pt x="0" y="0"/>
                </a:lnTo>
                <a:lnTo>
                  <a:pt x="0" y="10242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819" y="882853"/>
            <a:ext cx="16850360" cy="42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819" y="882853"/>
            <a:ext cx="15609569" cy="422909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"/>
              <a:t>PACIENTES</a:t>
            </a:r>
            <a:r>
              <a:rPr dirty="0" spc="-45"/>
              <a:t> </a:t>
            </a:r>
            <a:r>
              <a:rPr dirty="0" spc="-20"/>
              <a:t>ONCO-HEMATOLÓGICOS</a:t>
            </a:r>
            <a:r>
              <a:rPr dirty="0" spc="-40"/>
              <a:t> </a:t>
            </a:r>
            <a:r>
              <a:rPr dirty="0" spc="-10"/>
              <a:t>COM</a:t>
            </a:r>
            <a:r>
              <a:rPr dirty="0"/>
              <a:t> </a:t>
            </a:r>
            <a:r>
              <a:rPr dirty="0" spc="-10"/>
              <a:t>INFECÇÃO</a:t>
            </a:r>
            <a:r>
              <a:rPr dirty="0" spc="-30"/>
              <a:t> </a:t>
            </a:r>
            <a:r>
              <a:rPr dirty="0"/>
              <a:t>POR</a:t>
            </a:r>
            <a:r>
              <a:rPr dirty="0" spc="-5"/>
              <a:t> </a:t>
            </a:r>
            <a:r>
              <a:rPr dirty="0" spc="-10"/>
              <a:t>COVID-19:</a:t>
            </a:r>
            <a:r>
              <a:rPr dirty="0" spc="-20"/>
              <a:t> </a:t>
            </a:r>
            <a:r>
              <a:rPr dirty="0" spc="-5"/>
              <a:t>PERFIL</a:t>
            </a:r>
            <a:r>
              <a:rPr dirty="0" spc="-30"/>
              <a:t> </a:t>
            </a:r>
            <a:r>
              <a:rPr dirty="0" spc="-5"/>
              <a:t>EPIDEMIOLÓGICO</a:t>
            </a:r>
            <a:r>
              <a:rPr dirty="0" spc="-30"/>
              <a:t> </a:t>
            </a:r>
            <a:r>
              <a:rPr dirty="0"/>
              <a:t>E</a:t>
            </a:r>
            <a:r>
              <a:rPr dirty="0" spc="-10"/>
              <a:t> </a:t>
            </a:r>
            <a:r>
              <a:rPr dirty="0" spc="-65"/>
              <a:t>FATORES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10"/>
              <a:t> </a:t>
            </a:r>
            <a:r>
              <a:rPr dirty="0" spc="-5"/>
              <a:t>RISCO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6497300" y="801027"/>
            <a:ext cx="1790700" cy="1024255"/>
            <a:chOff x="16497300" y="801027"/>
            <a:chExt cx="1790700" cy="1024255"/>
          </a:xfrm>
        </p:grpSpPr>
        <p:sp>
          <p:nvSpPr>
            <p:cNvPr id="4" name="object 4"/>
            <p:cNvSpPr/>
            <p:nvPr/>
          </p:nvSpPr>
          <p:spPr>
            <a:xfrm>
              <a:off x="16962119" y="801027"/>
              <a:ext cx="1325880" cy="1024255"/>
            </a:xfrm>
            <a:custGeom>
              <a:avLst/>
              <a:gdLst/>
              <a:ahLst/>
              <a:cxnLst/>
              <a:rect l="l" t="t" r="r" b="b"/>
              <a:pathLst>
                <a:path w="1325880" h="1024255">
                  <a:moveTo>
                    <a:pt x="1325880" y="0"/>
                  </a:moveTo>
                  <a:lnTo>
                    <a:pt x="0" y="0"/>
                  </a:lnTo>
                  <a:lnTo>
                    <a:pt x="0" y="1024216"/>
                  </a:lnTo>
                  <a:lnTo>
                    <a:pt x="1325880" y="10242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1027"/>
              <a:ext cx="464820" cy="1024255"/>
            </a:xfrm>
            <a:custGeom>
              <a:avLst/>
              <a:gdLst/>
              <a:ahLst/>
              <a:cxnLst/>
              <a:rect l="l" t="t" r="r" b="b"/>
              <a:pathLst>
                <a:path w="464819" h="1024255">
                  <a:moveTo>
                    <a:pt x="464819" y="0"/>
                  </a:moveTo>
                  <a:lnTo>
                    <a:pt x="0" y="0"/>
                  </a:lnTo>
                  <a:lnTo>
                    <a:pt x="0" y="1024216"/>
                  </a:lnTo>
                  <a:lnTo>
                    <a:pt x="464819" y="10242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718819" y="1380819"/>
            <a:ext cx="16053435" cy="11023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30">
                <a:latin typeface="Calibri"/>
                <a:cs typeface="Calibri"/>
              </a:rPr>
              <a:t>P.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L.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Filgueiras;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C.</a:t>
            </a:r>
            <a:r>
              <a:rPr dirty="0" sz="2000" spc="-5">
                <a:latin typeface="Calibri"/>
                <a:cs typeface="Calibri"/>
              </a:rPr>
              <a:t> L.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S.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Pires;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H.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L.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A.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Sales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Filho;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5">
                <a:latin typeface="Calibri"/>
                <a:cs typeface="Calibri"/>
              </a:rPr>
              <a:t>V.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A.</a:t>
            </a:r>
            <a:r>
              <a:rPr dirty="0" sz="2000" spc="-10">
                <a:latin typeface="Calibri"/>
                <a:cs typeface="Calibri"/>
              </a:rPr>
              <a:t> Bovolenta;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J.Sapelli;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A.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C. </a:t>
            </a:r>
            <a:r>
              <a:rPr dirty="0" sz="2000" spc="-15">
                <a:latin typeface="Calibri"/>
                <a:cs typeface="Calibri"/>
              </a:rPr>
              <a:t>Cordeiro;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J.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Schmidt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Filho;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M.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0">
                <a:latin typeface="Calibri"/>
                <a:cs typeface="Calibri"/>
              </a:rPr>
              <a:t>V.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Batista.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Calibri"/>
              <a:cs typeface="Calibri"/>
            </a:endParaRPr>
          </a:p>
          <a:p>
            <a:pPr marL="1765300">
              <a:lnSpc>
                <a:spcPct val="100000"/>
              </a:lnSpc>
              <a:tabLst>
                <a:tab pos="7827009" algn="l"/>
                <a:tab pos="12560935" algn="l"/>
              </a:tabLst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INTRODUÇÃO	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OBJETIVO	</a:t>
            </a: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8819" y="2622930"/>
            <a:ext cx="5280025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Em </a:t>
            </a:r>
            <a:r>
              <a:rPr dirty="0" sz="1600" spc="-10">
                <a:latin typeface="Calibri"/>
                <a:cs typeface="Calibri"/>
              </a:rPr>
              <a:t>março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2020,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5">
                <a:latin typeface="Calibri"/>
                <a:cs typeface="Calibri"/>
              </a:rPr>
              <a:t>Organização </a:t>
            </a:r>
            <a:r>
              <a:rPr dirty="0" sz="1600" spc="-10">
                <a:latin typeface="Calibri"/>
                <a:cs typeface="Calibri"/>
              </a:rPr>
              <a:t>Mundial </a:t>
            </a:r>
            <a:r>
              <a:rPr dirty="0" sz="1600" spc="-5">
                <a:latin typeface="Calibri"/>
                <a:cs typeface="Calibri"/>
              </a:rPr>
              <a:t>de Saúde </a:t>
            </a:r>
            <a:r>
              <a:rPr dirty="0" sz="1600" spc="-10">
                <a:latin typeface="Calibri"/>
                <a:cs typeface="Calibri"/>
              </a:rPr>
              <a:t>declarou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status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pandemia</a:t>
            </a:r>
            <a:r>
              <a:rPr dirty="0" sz="1600" spc="-5">
                <a:latin typeface="Calibri"/>
                <a:cs typeface="Calibri"/>
              </a:rPr>
              <a:t> à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doença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por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SARS-CoV-2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(COVID-</a:t>
            </a:r>
            <a:r>
              <a:rPr dirty="0" sz="1600" spc="-5">
                <a:latin typeface="Calibri"/>
                <a:cs typeface="Calibri"/>
              </a:rPr>
              <a:t> 19).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 com </a:t>
            </a:r>
            <a:r>
              <a:rPr dirty="0" sz="1600" spc="-5">
                <a:latin typeface="Calibri"/>
                <a:cs typeface="Calibri"/>
              </a:rPr>
              <a:t>neoplasias </a:t>
            </a:r>
            <a:r>
              <a:rPr dirty="0" sz="1600" spc="-10">
                <a:latin typeface="Calibri"/>
                <a:cs typeface="Calibri"/>
              </a:rPr>
              <a:t>hematológicas </a:t>
            </a:r>
            <a:r>
              <a:rPr dirty="0" sz="1600" spc="-5">
                <a:latin typeface="Calibri"/>
                <a:cs typeface="Calibri"/>
              </a:rPr>
              <a:t>são </a:t>
            </a:r>
            <a:r>
              <a:rPr dirty="0" sz="1600" spc="-10">
                <a:latin typeface="Calibri"/>
                <a:cs typeface="Calibri"/>
              </a:rPr>
              <a:t>considerados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alto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risco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17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infecções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ameaçadoras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à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vida</a:t>
            </a:r>
            <a:r>
              <a:rPr dirty="0" sz="1600" spc="1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devido</a:t>
            </a:r>
            <a:r>
              <a:rPr dirty="0" sz="1600" spc="1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à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8819" y="3598545"/>
            <a:ext cx="5280025" cy="2219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deficiência imunológica da </a:t>
            </a:r>
            <a:r>
              <a:rPr dirty="0" sz="1600" spc="-10">
                <a:latin typeface="Calibri"/>
                <a:cs typeface="Calibri"/>
              </a:rPr>
              <a:t>própria patologia </a:t>
            </a:r>
            <a:r>
              <a:rPr dirty="0" sz="1600" spc="-5">
                <a:latin typeface="Calibri"/>
                <a:cs typeface="Calibri"/>
              </a:rPr>
              <a:t>e aos </a:t>
            </a:r>
            <a:r>
              <a:rPr dirty="0" sz="1600" spc="-15">
                <a:latin typeface="Calibri"/>
                <a:cs typeface="Calibri"/>
              </a:rPr>
              <a:t>tratamentos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imunossupressores,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incluem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quimioterapia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sistêmica,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terapias com drogas-alvo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transplante </a:t>
            </a:r>
            <a:r>
              <a:rPr dirty="0" sz="1600" spc="-5">
                <a:latin typeface="Calibri"/>
                <a:cs typeface="Calibri"/>
              </a:rPr>
              <a:t>de medula óssea </a:t>
            </a:r>
            <a:r>
              <a:rPr dirty="0" sz="1600" spc="-10">
                <a:latin typeface="Calibri"/>
                <a:cs typeface="Calibri"/>
              </a:rPr>
              <a:t>(TMO).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</a:t>
            </a:r>
            <a:r>
              <a:rPr dirty="0" sz="1600" spc="7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infecções</a:t>
            </a:r>
            <a:r>
              <a:rPr dirty="0" sz="1600" spc="8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podem</a:t>
            </a:r>
            <a:r>
              <a:rPr dirty="0" sz="1600" spc="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determinar</a:t>
            </a:r>
            <a:r>
              <a:rPr dirty="0" sz="1600" spc="8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8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piora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um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desfecho</a:t>
            </a:r>
            <a:r>
              <a:rPr dirty="0" sz="1600" spc="8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clínico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encurtar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expectativa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vida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desses</a:t>
            </a:r>
            <a:r>
              <a:rPr dirty="0" sz="1600" spc="-5">
                <a:latin typeface="Calibri"/>
                <a:cs typeface="Calibri"/>
              </a:rPr>
              <a:t> pacientes.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Adquirir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conhecimento</a:t>
            </a:r>
            <a:r>
              <a:rPr dirty="0" sz="1600" spc="-5">
                <a:latin typeface="Calibri"/>
                <a:cs typeface="Calibri"/>
              </a:rPr>
              <a:t> sobre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comportamento</a:t>
            </a:r>
            <a:r>
              <a:rPr dirty="0" sz="1600" spc="-5">
                <a:latin typeface="Calibri"/>
                <a:cs typeface="Calibri"/>
              </a:rPr>
              <a:t> 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COVID-19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nessa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população </a:t>
            </a:r>
            <a:r>
              <a:rPr dirty="0" sz="1600" spc="-5">
                <a:latin typeface="Calibri"/>
                <a:cs typeface="Calibri"/>
              </a:rPr>
              <a:t>especial e </a:t>
            </a:r>
            <a:r>
              <a:rPr dirty="0" sz="1600" spc="-15">
                <a:latin typeface="Calibri"/>
                <a:cs typeface="Calibri"/>
              </a:rPr>
              <a:t>diversa </a:t>
            </a:r>
            <a:r>
              <a:rPr dirty="0" sz="1600" spc="-10">
                <a:latin typeface="Calibri"/>
                <a:cs typeface="Calibri"/>
              </a:rPr>
              <a:t>permitirá </a:t>
            </a:r>
            <a:r>
              <a:rPr dirty="0" sz="1600" spc="-5">
                <a:latin typeface="Calibri"/>
                <a:cs typeface="Calibri"/>
              </a:rPr>
              <a:t>selecionar as melhores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estratégias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enfrentamento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COVID-19</a:t>
            </a:r>
            <a:r>
              <a:rPr dirty="0" sz="1600" spc="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3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suas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variantes.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2108" y="2622930"/>
            <a:ext cx="5280025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Identificar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os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subgrupos</a:t>
            </a:r>
            <a:r>
              <a:rPr dirty="0" sz="1600" spc="17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maior</a:t>
            </a:r>
            <a:r>
              <a:rPr dirty="0" sz="1600" spc="1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risco</a:t>
            </a:r>
            <a:r>
              <a:rPr dirty="0" sz="1600" spc="16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COVID-19,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dentre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oncohematológicos,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determinar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fatores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5">
                <a:latin typeface="Calibri"/>
                <a:cs typeface="Calibri"/>
              </a:rPr>
              <a:t>de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risco</a:t>
            </a:r>
            <a:r>
              <a:rPr dirty="0" sz="1600" spc="-5">
                <a:latin typeface="Calibri"/>
                <a:cs typeface="Calibri"/>
              </a:rPr>
              <a:t> relacionados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maior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probabilidade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evolução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desfecho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desfavorável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98585" y="4135627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2108" y="4666615"/>
            <a:ext cx="5280025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Estudo </a:t>
            </a:r>
            <a:r>
              <a:rPr dirty="0" sz="1600" spc="-5">
                <a:latin typeface="Calibri"/>
                <a:cs typeface="Calibri"/>
              </a:rPr>
              <a:t>observacional </a:t>
            </a:r>
            <a:r>
              <a:rPr dirty="0" sz="1600" spc="-10">
                <a:latin typeface="Calibri"/>
                <a:cs typeface="Calibri"/>
              </a:rPr>
              <a:t>retrospectivo com </a:t>
            </a:r>
            <a:r>
              <a:rPr dirty="0" sz="1600" spc="-5">
                <a:latin typeface="Calibri"/>
                <a:cs typeface="Calibri"/>
              </a:rPr>
              <a:t>análise de </a:t>
            </a:r>
            <a:r>
              <a:rPr dirty="0" sz="1600" spc="-15">
                <a:latin typeface="Calibri"/>
                <a:cs typeface="Calibri"/>
              </a:rPr>
              <a:t>fatores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risco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desfechos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desfavoráveis:</a:t>
            </a:r>
            <a:r>
              <a:rPr dirty="0" sz="1600" spc="-10">
                <a:latin typeface="Calibri"/>
                <a:cs typeface="Calibri"/>
              </a:rPr>
              <a:t> óbito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comorbidades.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Foram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elencados</a:t>
            </a:r>
            <a:r>
              <a:rPr dirty="0" sz="1600">
                <a:latin typeface="Calibri"/>
                <a:cs typeface="Calibri"/>
              </a:rPr>
              <a:t> 95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adultos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portadores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neoplasia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hematológica,</a:t>
            </a:r>
            <a:r>
              <a:rPr dirty="0" sz="1600" spc="-5">
                <a:latin typeface="Calibri"/>
                <a:cs typeface="Calibri"/>
              </a:rPr>
              <a:t> inclusive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submetidos</a:t>
            </a:r>
            <a:r>
              <a:rPr dirty="0" sz="1600" spc="-5">
                <a:latin typeface="Calibri"/>
                <a:cs typeface="Calibri"/>
              </a:rPr>
              <a:t> 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TMO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autólogo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ou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alogênico, atendidos </a:t>
            </a:r>
            <a:r>
              <a:rPr dirty="0" sz="1600">
                <a:latin typeface="Calibri"/>
                <a:cs typeface="Calibri"/>
              </a:rPr>
              <a:t>no </a:t>
            </a:r>
            <a:r>
              <a:rPr dirty="0" sz="1600" spc="-5">
                <a:latin typeface="Calibri"/>
                <a:cs typeface="Calibri"/>
              </a:rPr>
              <a:t>período de </a:t>
            </a:r>
            <a:r>
              <a:rPr dirty="0" sz="1600" spc="-10">
                <a:latin typeface="Calibri"/>
                <a:cs typeface="Calibri"/>
              </a:rPr>
              <a:t>março </a:t>
            </a:r>
            <a:r>
              <a:rPr dirty="0" sz="1600">
                <a:latin typeface="Calibri"/>
                <a:cs typeface="Calibri"/>
              </a:rPr>
              <a:t>de </a:t>
            </a:r>
            <a:r>
              <a:rPr dirty="0" sz="1600" spc="-5">
                <a:latin typeface="Calibri"/>
                <a:cs typeface="Calibri"/>
              </a:rPr>
              <a:t>2020 a </a:t>
            </a:r>
            <a:r>
              <a:rPr dirty="0" sz="1600" spc="-10">
                <a:latin typeface="Calibri"/>
                <a:cs typeface="Calibri"/>
              </a:rPr>
              <a:t>novembro 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2022,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</a:t>
            </a:r>
            <a:r>
              <a:rPr dirty="0" sz="1600">
                <a:latin typeface="Calibri"/>
                <a:cs typeface="Calibri"/>
              </a:rPr>
              <a:t> A.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Camargo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Cancer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Center</a:t>
            </a:r>
            <a:r>
              <a:rPr dirty="0" sz="1600" spc="-5">
                <a:latin typeface="Calibri"/>
                <a:cs typeface="Calibri"/>
              </a:rPr>
              <a:t> com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COVID-19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confirmado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por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PCR-RT.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08840" y="2622930"/>
            <a:ext cx="5280660" cy="2708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Idade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média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diagnóstico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58,4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anos.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Quanto</a:t>
            </a:r>
            <a:r>
              <a:rPr dirty="0" sz="1600" spc="-5">
                <a:latin typeface="Calibri"/>
                <a:cs typeface="Calibri"/>
              </a:rPr>
              <a:t> ao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gênero,</a:t>
            </a:r>
            <a:r>
              <a:rPr dirty="0" sz="1600" spc="3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51,6% </a:t>
            </a:r>
            <a:r>
              <a:rPr dirty="0" sz="1600" spc="-5">
                <a:latin typeface="Calibri"/>
                <a:cs typeface="Calibri"/>
              </a:rPr>
              <a:t>(49) masculino e </a:t>
            </a:r>
            <a:r>
              <a:rPr dirty="0" sz="1600">
                <a:latin typeface="Calibri"/>
                <a:cs typeface="Calibri"/>
              </a:rPr>
              <a:t>48,4% </a:t>
            </a:r>
            <a:r>
              <a:rPr dirty="0" sz="1600" spc="-5">
                <a:latin typeface="Calibri"/>
                <a:cs typeface="Calibri"/>
              </a:rPr>
              <a:t>(46) </a:t>
            </a:r>
            <a:r>
              <a:rPr dirty="0" sz="1600">
                <a:latin typeface="Calibri"/>
                <a:cs typeface="Calibri"/>
              </a:rPr>
              <a:t>do </a:t>
            </a:r>
            <a:r>
              <a:rPr dirty="0" sz="1600" spc="-20">
                <a:latin typeface="Calibri"/>
                <a:cs typeface="Calibri"/>
              </a:rPr>
              <a:t>sexo</a:t>
            </a:r>
            <a:r>
              <a:rPr dirty="0" sz="1600" spc="3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feminino. </a:t>
            </a:r>
            <a:r>
              <a:rPr dirty="0" sz="1600" spc="-5">
                <a:latin typeface="Calibri"/>
                <a:cs typeface="Calibri"/>
              </a:rPr>
              <a:t> As comorbidades mais </a:t>
            </a:r>
            <a:r>
              <a:rPr dirty="0" sz="1600" spc="-10">
                <a:latin typeface="Calibri"/>
                <a:cs typeface="Calibri"/>
              </a:rPr>
              <a:t>prevalentes </a:t>
            </a:r>
            <a:r>
              <a:rPr dirty="0" sz="1600" spc="-20">
                <a:latin typeface="Calibri"/>
                <a:cs typeface="Calibri"/>
              </a:rPr>
              <a:t>foram </a:t>
            </a:r>
            <a:r>
              <a:rPr dirty="0" sz="1600" spc="-5">
                <a:latin typeface="Calibri"/>
                <a:cs typeface="Calibri"/>
              </a:rPr>
              <a:t>Hipertensão (37,9%),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Diabetes Mellitus (21%) e </a:t>
            </a:r>
            <a:r>
              <a:rPr dirty="0" sz="1600" spc="-10">
                <a:latin typeface="Calibri"/>
                <a:cs typeface="Calibri"/>
              </a:rPr>
              <a:t>Dislipidemia </a:t>
            </a:r>
            <a:r>
              <a:rPr dirty="0" sz="1600" spc="-5">
                <a:latin typeface="Calibri"/>
                <a:cs typeface="Calibri"/>
              </a:rPr>
              <a:t>(13,7%). A média de IMC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26,7 </a:t>
            </a:r>
            <a:r>
              <a:rPr dirty="0" sz="1600" spc="5">
                <a:latin typeface="Calibri"/>
                <a:cs typeface="Calibri"/>
              </a:rPr>
              <a:t>mg/m². </a:t>
            </a:r>
            <a:r>
              <a:rPr dirty="0" sz="1600" spc="-15">
                <a:latin typeface="Calibri"/>
                <a:cs typeface="Calibri"/>
              </a:rPr>
              <a:t>Quanto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ao </a:t>
            </a:r>
            <a:r>
              <a:rPr dirty="0" sz="1600" spc="-10">
                <a:latin typeface="Calibri"/>
                <a:cs typeface="Calibri"/>
              </a:rPr>
              <a:t>tabagismo:</a:t>
            </a:r>
            <a:r>
              <a:rPr dirty="0" sz="1600" spc="-5">
                <a:latin typeface="Calibri"/>
                <a:cs typeface="Calibri"/>
              </a:rPr>
              <a:t> 74,7% (71) </a:t>
            </a:r>
            <a:r>
              <a:rPr dirty="0" sz="1600" spc="-10">
                <a:latin typeface="Calibri"/>
                <a:cs typeface="Calibri"/>
              </a:rPr>
              <a:t>nunca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fumaram, </a:t>
            </a:r>
            <a:r>
              <a:rPr dirty="0" sz="1600" spc="-5">
                <a:latin typeface="Calibri"/>
                <a:cs typeface="Calibri"/>
              </a:rPr>
              <a:t>14,7% (14) </a:t>
            </a:r>
            <a:r>
              <a:rPr dirty="0" sz="1600" spc="-15">
                <a:latin typeface="Calibri"/>
                <a:cs typeface="Calibri"/>
              </a:rPr>
              <a:t>eram ex-tabagistas </a:t>
            </a:r>
            <a:r>
              <a:rPr dirty="0" sz="1600" spc="-5">
                <a:latin typeface="Calibri"/>
                <a:cs typeface="Calibri"/>
              </a:rPr>
              <a:t>e 3,2% (3) </a:t>
            </a:r>
            <a:r>
              <a:rPr dirty="0" sz="1600" spc="-10">
                <a:latin typeface="Calibri"/>
                <a:cs typeface="Calibri"/>
              </a:rPr>
              <a:t>tabagistas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ativos. Dos </a:t>
            </a:r>
            <a:r>
              <a:rPr dirty="0" sz="1600" spc="-5">
                <a:latin typeface="Calibri"/>
                <a:cs typeface="Calibri"/>
              </a:rPr>
              <a:t>que </a:t>
            </a:r>
            <a:r>
              <a:rPr dirty="0" sz="1600" spc="-10">
                <a:latin typeface="Calibri"/>
                <a:cs typeface="Calibri"/>
              </a:rPr>
              <a:t>fumaram, </a:t>
            </a:r>
            <a:r>
              <a:rPr dirty="0" sz="1600" spc="-5">
                <a:latin typeface="Calibri"/>
                <a:cs typeface="Calibri"/>
              </a:rPr>
              <a:t>a média </a:t>
            </a:r>
            <a:r>
              <a:rPr dirty="0" sz="1600" spc="-15">
                <a:latin typeface="Calibri"/>
                <a:cs typeface="Calibri"/>
              </a:rPr>
              <a:t>foi </a:t>
            </a:r>
            <a:r>
              <a:rPr dirty="0" sz="1600" spc="-5">
                <a:latin typeface="Calibri"/>
                <a:cs typeface="Calibri"/>
              </a:rPr>
              <a:t>de 27 maços-anos. As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neoplasias </a:t>
            </a:r>
            <a:r>
              <a:rPr dirty="0" sz="1600" spc="-10">
                <a:latin typeface="Calibri"/>
                <a:cs typeface="Calibri"/>
              </a:rPr>
              <a:t>oncohematológicas mais comuns </a:t>
            </a:r>
            <a:r>
              <a:rPr dirty="0" sz="1600" spc="-20">
                <a:latin typeface="Calibri"/>
                <a:cs typeface="Calibri"/>
              </a:rPr>
              <a:t>foram </a:t>
            </a:r>
            <a:r>
              <a:rPr dirty="0" sz="1600" spc="-5">
                <a:latin typeface="Calibri"/>
                <a:cs typeface="Calibri"/>
              </a:rPr>
              <a:t>os </a:t>
            </a:r>
            <a:r>
              <a:rPr dirty="0" sz="1600" spc="-15">
                <a:latin typeface="Calibri"/>
                <a:cs typeface="Calibri"/>
              </a:rPr>
              <a:t>Linfomas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 spc="28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Hodgkin</a:t>
            </a:r>
            <a:r>
              <a:rPr dirty="0" sz="1600" spc="29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41,1%</a:t>
            </a:r>
            <a:r>
              <a:rPr dirty="0" sz="1600" spc="2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(39),</a:t>
            </a:r>
            <a:r>
              <a:rPr dirty="0" sz="1600" spc="28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seguido</a:t>
            </a:r>
            <a:r>
              <a:rPr dirty="0" sz="1600" spc="29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por</a:t>
            </a:r>
            <a:r>
              <a:rPr dirty="0" sz="1600" spc="28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Mieloma</a:t>
            </a:r>
            <a:r>
              <a:rPr dirty="0" sz="1600" spc="29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Múltiplo</a:t>
            </a:r>
            <a:r>
              <a:rPr dirty="0" sz="1600" spc="29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20%</a:t>
            </a:r>
            <a:endParaRPr sz="1600">
              <a:latin typeface="Calibri"/>
              <a:cs typeface="Calibri"/>
            </a:endParaRPr>
          </a:p>
          <a:p>
            <a:pPr algn="just" marL="12700" marR="5715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(19).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pacientes,</a:t>
            </a:r>
            <a:r>
              <a:rPr dirty="0" sz="1600" spc="-5">
                <a:latin typeface="Calibri"/>
                <a:cs typeface="Calibri"/>
              </a:rPr>
              <a:t> 25,3%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(24)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realizaram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TMO,</a:t>
            </a:r>
            <a:r>
              <a:rPr dirty="0" sz="1600" spc="-10">
                <a:latin typeface="Calibri"/>
                <a:cs typeface="Calibri"/>
              </a:rPr>
              <a:t> sendo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17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autológos,</a:t>
            </a:r>
            <a:r>
              <a:rPr dirty="0" sz="1600" spc="440">
                <a:latin typeface="Calibri"/>
                <a:cs typeface="Calibri"/>
              </a:rPr>
              <a:t> </a:t>
            </a:r>
            <a:r>
              <a:rPr dirty="0" sz="1600" spc="4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6</a:t>
            </a:r>
            <a:r>
              <a:rPr dirty="0" sz="1600" spc="434">
                <a:latin typeface="Calibri"/>
                <a:cs typeface="Calibri"/>
              </a:rPr>
              <a:t> </a:t>
            </a:r>
            <a:r>
              <a:rPr dirty="0" sz="1600" spc="4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alogênicos</a:t>
            </a:r>
            <a:r>
              <a:rPr dirty="0" sz="1600" spc="440">
                <a:latin typeface="Calibri"/>
                <a:cs typeface="Calibri"/>
              </a:rPr>
              <a:t> </a:t>
            </a:r>
            <a:r>
              <a:rPr dirty="0" sz="1600" spc="4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haploidênticos</a:t>
            </a:r>
            <a:r>
              <a:rPr dirty="0" sz="1600" spc="445">
                <a:latin typeface="Calibri"/>
                <a:cs typeface="Calibri"/>
              </a:rPr>
              <a:t> </a:t>
            </a:r>
            <a:r>
              <a:rPr dirty="0" sz="1600" spc="4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440">
                <a:latin typeface="Calibri"/>
                <a:cs typeface="Calibri"/>
              </a:rPr>
              <a:t> </a:t>
            </a:r>
            <a:r>
              <a:rPr dirty="0" sz="1600" spc="4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434">
                <a:latin typeface="Calibri"/>
                <a:cs typeface="Calibri"/>
              </a:rPr>
              <a:t> </a:t>
            </a:r>
            <a:r>
              <a:rPr dirty="0" sz="1600" spc="4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alogênico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308840" y="5305805"/>
            <a:ext cx="5280025" cy="2707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aparentado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idêntico.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Destes,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23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foram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condicionamento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mieloablativo</a:t>
            </a:r>
            <a:r>
              <a:rPr dirty="0" sz="1600" spc="-5">
                <a:latin typeface="Calibri"/>
                <a:cs typeface="Calibri"/>
              </a:rPr>
              <a:t> ou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intensidade</a:t>
            </a:r>
            <a:r>
              <a:rPr dirty="0" sz="1600" spc="-5">
                <a:latin typeface="Calibri"/>
                <a:cs typeface="Calibri"/>
              </a:rPr>
              <a:t> reduzida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3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3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não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mieloablativo.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Suplementação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Oxigênio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</a:t>
            </a:r>
            <a:r>
              <a:rPr dirty="0" sz="1600" spc="3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necessária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5">
                <a:latin typeface="Calibri"/>
                <a:cs typeface="Calibri"/>
              </a:rPr>
              <a:t>41% (39) </a:t>
            </a:r>
            <a:r>
              <a:rPr dirty="0" sz="1600">
                <a:latin typeface="Calibri"/>
                <a:cs typeface="Calibri"/>
              </a:rPr>
              <a:t>dos </a:t>
            </a:r>
            <a:r>
              <a:rPr dirty="0" sz="1600" spc="-10">
                <a:latin typeface="Calibri"/>
                <a:cs typeface="Calibri"/>
              </a:rPr>
              <a:t>pacientes, destes </a:t>
            </a:r>
            <a:r>
              <a:rPr dirty="0" sz="1600" spc="-5">
                <a:latin typeface="Calibri"/>
                <a:cs typeface="Calibri"/>
              </a:rPr>
              <a:t>46% </a:t>
            </a:r>
            <a:r>
              <a:rPr dirty="0" sz="1600">
                <a:latin typeface="Calibri"/>
                <a:cs typeface="Calibri"/>
              </a:rPr>
              <a:t>(18) </a:t>
            </a:r>
            <a:r>
              <a:rPr dirty="0" sz="1600" spc="-10">
                <a:latin typeface="Calibri"/>
                <a:cs typeface="Calibri"/>
              </a:rPr>
              <a:t>precisaram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ventilação</a:t>
            </a:r>
            <a:r>
              <a:rPr dirty="0" sz="1600" spc="19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mecânica.</a:t>
            </a:r>
            <a:r>
              <a:rPr dirty="0" sz="1600" spc="1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Na</a:t>
            </a:r>
            <a:r>
              <a:rPr dirty="0" sz="1600" spc="19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nossa</a:t>
            </a:r>
            <a:r>
              <a:rPr dirty="0" sz="1600" spc="19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população,</a:t>
            </a:r>
            <a:r>
              <a:rPr dirty="0" sz="1600" spc="1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1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admissão</a:t>
            </a:r>
            <a:r>
              <a:rPr dirty="0" sz="1600" spc="204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em</a:t>
            </a:r>
            <a:r>
              <a:rPr dirty="0" sz="1600" spc="2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UTI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26,3%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(25)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mortalidade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27,4%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(26).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Informações</a:t>
            </a:r>
            <a:r>
              <a:rPr dirty="0" sz="1600" spc="-5">
                <a:latin typeface="Calibri"/>
                <a:cs typeface="Calibri"/>
              </a:rPr>
              <a:t> adicionais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serão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necessárias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3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análise</a:t>
            </a:r>
            <a:r>
              <a:rPr dirty="0" sz="1600" spc="3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fatores </a:t>
            </a:r>
            <a:r>
              <a:rPr dirty="0" sz="1600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risco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proteção </a:t>
            </a:r>
            <a:r>
              <a:rPr dirty="0" sz="1600" spc="-5">
                <a:latin typeface="Calibri"/>
                <a:cs typeface="Calibri"/>
              </a:rPr>
              <a:t>associados a esse vírus. A </a:t>
            </a:r>
            <a:r>
              <a:rPr dirty="0" sz="1600" spc="-10">
                <a:latin typeface="Calibri"/>
                <a:cs typeface="Calibri"/>
              </a:rPr>
              <a:t>análise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dessas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informações</a:t>
            </a:r>
            <a:r>
              <a:rPr dirty="0" sz="1600" spc="-5">
                <a:latin typeface="Calibri"/>
                <a:cs typeface="Calibri"/>
              </a:rPr>
              <a:t> clínicas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auxiliará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adoção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medidas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preventivas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terapêuticas</a:t>
            </a:r>
            <a:r>
              <a:rPr dirty="0" sz="1600" spc="-5">
                <a:latin typeface="Calibri"/>
                <a:cs typeface="Calibri"/>
              </a:rPr>
              <a:t> disponíveis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conforme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individualidades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desse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grupo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heterogêneo.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381230" y="8355710"/>
            <a:ext cx="5284470" cy="1662430"/>
          </a:xfrm>
          <a:custGeom>
            <a:avLst/>
            <a:gdLst/>
            <a:ahLst/>
            <a:cxnLst/>
            <a:rect l="l" t="t" r="r" b="b"/>
            <a:pathLst>
              <a:path w="5284469" h="1662429">
                <a:moveTo>
                  <a:pt x="0" y="276987"/>
                </a:moveTo>
                <a:lnTo>
                  <a:pt x="4460" y="227216"/>
                </a:lnTo>
                <a:lnTo>
                  <a:pt x="17322" y="180364"/>
                </a:lnTo>
                <a:lnTo>
                  <a:pt x="37803" y="137216"/>
                </a:lnTo>
                <a:lnTo>
                  <a:pt x="65124" y="98555"/>
                </a:lnTo>
                <a:lnTo>
                  <a:pt x="98503" y="65166"/>
                </a:lnTo>
                <a:lnTo>
                  <a:pt x="137159" y="37831"/>
                </a:lnTo>
                <a:lnTo>
                  <a:pt x="180313" y="17336"/>
                </a:lnTo>
                <a:lnTo>
                  <a:pt x="227182" y="4464"/>
                </a:lnTo>
                <a:lnTo>
                  <a:pt x="276987" y="0"/>
                </a:lnTo>
                <a:lnTo>
                  <a:pt x="5006975" y="0"/>
                </a:lnTo>
                <a:lnTo>
                  <a:pt x="5056779" y="4464"/>
                </a:lnTo>
                <a:lnTo>
                  <a:pt x="5103648" y="17336"/>
                </a:lnTo>
                <a:lnTo>
                  <a:pt x="5146802" y="37831"/>
                </a:lnTo>
                <a:lnTo>
                  <a:pt x="5185458" y="65166"/>
                </a:lnTo>
                <a:lnTo>
                  <a:pt x="5218837" y="98555"/>
                </a:lnTo>
                <a:lnTo>
                  <a:pt x="5246158" y="137216"/>
                </a:lnTo>
                <a:lnTo>
                  <a:pt x="5266639" y="180364"/>
                </a:lnTo>
                <a:lnTo>
                  <a:pt x="5279501" y="227216"/>
                </a:lnTo>
                <a:lnTo>
                  <a:pt x="5283962" y="276987"/>
                </a:lnTo>
                <a:lnTo>
                  <a:pt x="5283962" y="1385100"/>
                </a:lnTo>
                <a:lnTo>
                  <a:pt x="5279501" y="1434895"/>
                </a:lnTo>
                <a:lnTo>
                  <a:pt x="5266639" y="1481763"/>
                </a:lnTo>
                <a:lnTo>
                  <a:pt x="5246158" y="1524920"/>
                </a:lnTo>
                <a:lnTo>
                  <a:pt x="5218837" y="1563583"/>
                </a:lnTo>
                <a:lnTo>
                  <a:pt x="5185458" y="1596972"/>
                </a:lnTo>
                <a:lnTo>
                  <a:pt x="5146802" y="1624303"/>
                </a:lnTo>
                <a:lnTo>
                  <a:pt x="5103648" y="1644793"/>
                </a:lnTo>
                <a:lnTo>
                  <a:pt x="5056779" y="1657661"/>
                </a:lnTo>
                <a:lnTo>
                  <a:pt x="5006975" y="1662125"/>
                </a:lnTo>
                <a:lnTo>
                  <a:pt x="276987" y="1662125"/>
                </a:lnTo>
                <a:lnTo>
                  <a:pt x="227182" y="1657661"/>
                </a:lnTo>
                <a:lnTo>
                  <a:pt x="180313" y="1644793"/>
                </a:lnTo>
                <a:lnTo>
                  <a:pt x="137160" y="1624303"/>
                </a:lnTo>
                <a:lnTo>
                  <a:pt x="98503" y="1596972"/>
                </a:lnTo>
                <a:lnTo>
                  <a:pt x="65124" y="1563583"/>
                </a:lnTo>
                <a:lnTo>
                  <a:pt x="37803" y="1524920"/>
                </a:lnTo>
                <a:lnTo>
                  <a:pt x="17322" y="1481763"/>
                </a:lnTo>
                <a:lnTo>
                  <a:pt x="4460" y="1434895"/>
                </a:lnTo>
                <a:lnTo>
                  <a:pt x="0" y="1385100"/>
                </a:lnTo>
                <a:lnTo>
                  <a:pt x="0" y="276987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39218" y="8514715"/>
            <a:ext cx="4890135" cy="130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Referências:</a:t>
            </a:r>
            <a:endParaRPr sz="1200">
              <a:latin typeface="Calibri"/>
              <a:cs typeface="Calibri"/>
            </a:endParaRPr>
          </a:p>
          <a:p>
            <a:pPr marL="12700" marR="406400">
              <a:lnSpc>
                <a:spcPct val="100000"/>
              </a:lnSpc>
              <a:buAutoNum type="arabicParenR"/>
              <a:tabLst>
                <a:tab pos="171450" algn="l"/>
              </a:tabLst>
            </a:pPr>
            <a:r>
              <a:rPr dirty="0" sz="1200" spc="-10">
                <a:latin typeface="Calibri"/>
                <a:cs typeface="Calibri"/>
              </a:rPr>
              <a:t>World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Health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Organization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WHO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(2020).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announces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COVID-19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outbreak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pandemic.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(Accessed: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May </a:t>
            </a:r>
            <a:r>
              <a:rPr dirty="0" sz="1200">
                <a:latin typeface="Calibri"/>
                <a:cs typeface="Calibri"/>
              </a:rPr>
              <a:t>30, 2022)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AutoNum type="arabicParenR"/>
              <a:tabLst>
                <a:tab pos="171450" algn="l"/>
              </a:tabLst>
            </a:pPr>
            <a:r>
              <a:rPr dirty="0" sz="1200" spc="-10">
                <a:latin typeface="Calibri"/>
                <a:cs typeface="Calibri"/>
              </a:rPr>
              <a:t>Pagano </a:t>
            </a:r>
            <a:r>
              <a:rPr dirty="0" sz="1200">
                <a:latin typeface="Calibri"/>
                <a:cs typeface="Calibri"/>
              </a:rPr>
              <a:t>L, </a:t>
            </a:r>
            <a:r>
              <a:rPr dirty="0" sz="1200" spc="-5">
                <a:latin typeface="Calibri"/>
                <a:cs typeface="Calibri"/>
              </a:rPr>
              <a:t>Salmanton-García </a:t>
            </a:r>
            <a:r>
              <a:rPr dirty="0" sz="1200" spc="-10">
                <a:latin typeface="Calibri"/>
                <a:cs typeface="Calibri"/>
              </a:rPr>
              <a:t>J, </a:t>
            </a:r>
            <a:r>
              <a:rPr dirty="0" sz="1200" spc="-5">
                <a:latin typeface="Calibri"/>
                <a:cs typeface="Calibri"/>
              </a:rPr>
              <a:t>Marchesi </a:t>
            </a:r>
            <a:r>
              <a:rPr dirty="0" sz="1200" spc="-65">
                <a:latin typeface="Calibri"/>
                <a:cs typeface="Calibri"/>
              </a:rPr>
              <a:t>F,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et </a:t>
            </a:r>
            <a:r>
              <a:rPr dirty="0" sz="1200">
                <a:latin typeface="Calibri"/>
                <a:cs typeface="Calibri"/>
              </a:rPr>
              <a:t>al. </a:t>
            </a:r>
            <a:r>
              <a:rPr dirty="0" sz="1200" spc="-5">
                <a:latin typeface="Calibri"/>
                <a:cs typeface="Calibri"/>
              </a:rPr>
              <a:t>COVID-19 infection </a:t>
            </a:r>
            <a:r>
              <a:rPr dirty="0" sz="1200">
                <a:latin typeface="Calibri"/>
                <a:cs typeface="Calibri"/>
              </a:rPr>
              <a:t>in adult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patients with hematological </a:t>
            </a:r>
            <a:r>
              <a:rPr dirty="0" sz="1200">
                <a:latin typeface="Calibri"/>
                <a:cs typeface="Calibri"/>
              </a:rPr>
              <a:t>malignancies: a </a:t>
            </a:r>
            <a:r>
              <a:rPr dirty="0" sz="1200" spc="-5">
                <a:latin typeface="Calibri"/>
                <a:cs typeface="Calibri"/>
              </a:rPr>
              <a:t>European Hematology Association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Survey (EPICOVIDEHA). </a:t>
            </a:r>
            <a:r>
              <a:rPr dirty="0" sz="1200" i="1">
                <a:latin typeface="Calibri"/>
                <a:cs typeface="Calibri"/>
              </a:rPr>
              <a:t>J </a:t>
            </a:r>
            <a:r>
              <a:rPr dirty="0" sz="1200" spc="-5" i="1">
                <a:latin typeface="Calibri"/>
                <a:cs typeface="Calibri"/>
              </a:rPr>
              <a:t>Hematol Oncol</a:t>
            </a:r>
            <a:r>
              <a:rPr dirty="0" sz="1200" spc="-5">
                <a:latin typeface="Calibri"/>
                <a:cs typeface="Calibri"/>
              </a:rPr>
              <a:t>. </a:t>
            </a:r>
            <a:r>
              <a:rPr dirty="0" sz="1200">
                <a:latin typeface="Calibri"/>
                <a:cs typeface="Calibri"/>
              </a:rPr>
              <a:t>2021;14(1):168. Published 2021 </a:t>
            </a:r>
            <a:r>
              <a:rPr dirty="0" sz="1200" spc="-5">
                <a:latin typeface="Calibri"/>
                <a:cs typeface="Calibri"/>
              </a:rPr>
              <a:t>Oct </a:t>
            </a:r>
            <a:r>
              <a:rPr dirty="0" sz="1200">
                <a:latin typeface="Calibri"/>
                <a:cs typeface="Calibri"/>
              </a:rPr>
              <a:t> 14.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doi:10.1186/s13045-021-01177-0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5204947" y="88391"/>
            <a:ext cx="3083560" cy="742315"/>
            <a:chOff x="15204947" y="88391"/>
            <a:chExt cx="3083560" cy="742315"/>
          </a:xfrm>
        </p:grpSpPr>
        <p:sp>
          <p:nvSpPr>
            <p:cNvPr id="17" name="object 17"/>
            <p:cNvSpPr/>
            <p:nvPr/>
          </p:nvSpPr>
          <p:spPr>
            <a:xfrm>
              <a:off x="15227426" y="112534"/>
              <a:ext cx="3004820" cy="615950"/>
            </a:xfrm>
            <a:custGeom>
              <a:avLst/>
              <a:gdLst/>
              <a:ahLst/>
              <a:cxnLst/>
              <a:rect l="l" t="t" r="r" b="b"/>
              <a:pathLst>
                <a:path w="3004819" h="615950">
                  <a:moveTo>
                    <a:pt x="3004565" y="0"/>
                  </a:moveTo>
                  <a:lnTo>
                    <a:pt x="0" y="0"/>
                  </a:lnTo>
                  <a:lnTo>
                    <a:pt x="0" y="615556"/>
                  </a:lnTo>
                  <a:lnTo>
                    <a:pt x="3004565" y="615556"/>
                  </a:lnTo>
                  <a:lnTo>
                    <a:pt x="3004565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91"/>
              <a:ext cx="3083052" cy="48310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71"/>
              <a:ext cx="728471" cy="483107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15227427" y="131825"/>
            <a:ext cx="300482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82700" marR="102870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5170" y="177820"/>
            <a:ext cx="4472022" cy="47690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2769" y="5975366"/>
            <a:ext cx="5551859" cy="4211111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6598411" y="9736022"/>
            <a:ext cx="453707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Gráfico 1 </a:t>
            </a:r>
            <a:r>
              <a:rPr dirty="0" sz="1100">
                <a:latin typeface="Calibri"/>
                <a:cs typeface="Calibri"/>
              </a:rPr>
              <a:t>– Frequência </a:t>
            </a:r>
            <a:r>
              <a:rPr dirty="0" sz="1100" spc="-5">
                <a:latin typeface="Calibri"/>
                <a:cs typeface="Calibri"/>
              </a:rPr>
              <a:t>do subtipo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Neoplasia </a:t>
            </a:r>
            <a:r>
              <a:rPr dirty="0" sz="1100" spc="-5">
                <a:latin typeface="Calibri"/>
                <a:cs typeface="Calibri"/>
              </a:rPr>
              <a:t>Hematológicas na amostra, </a:t>
            </a:r>
            <a:r>
              <a:rPr dirty="0" sz="1100">
                <a:latin typeface="Calibri"/>
                <a:cs typeface="Calibri"/>
              </a:rPr>
              <a:t>nas </a:t>
            </a:r>
            <a:r>
              <a:rPr dirty="0" sz="1100" spc="-2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admissões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em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UTI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óbitos.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269480" y="7142988"/>
            <a:ext cx="4331335" cy="1811020"/>
            <a:chOff x="7269480" y="7142988"/>
            <a:chExt cx="4331335" cy="1811020"/>
          </a:xfrm>
        </p:grpSpPr>
        <p:sp>
          <p:nvSpPr>
            <p:cNvPr id="25" name="object 25"/>
            <p:cNvSpPr/>
            <p:nvPr/>
          </p:nvSpPr>
          <p:spPr>
            <a:xfrm>
              <a:off x="7272528" y="8188452"/>
              <a:ext cx="280670" cy="129539"/>
            </a:xfrm>
            <a:custGeom>
              <a:avLst/>
              <a:gdLst/>
              <a:ahLst/>
              <a:cxnLst/>
              <a:rect l="l" t="t" r="r" b="b"/>
              <a:pathLst>
                <a:path w="280670" h="129540">
                  <a:moveTo>
                    <a:pt x="0" y="129540"/>
                  </a:moveTo>
                  <a:lnTo>
                    <a:pt x="120396" y="129540"/>
                  </a:lnTo>
                </a:path>
                <a:path w="280670" h="129540">
                  <a:moveTo>
                    <a:pt x="0" y="0"/>
                  </a:moveTo>
                  <a:lnTo>
                    <a:pt x="280416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7392924" y="8229600"/>
              <a:ext cx="160020" cy="219710"/>
            </a:xfrm>
            <a:custGeom>
              <a:avLst/>
              <a:gdLst/>
              <a:ahLst/>
              <a:cxnLst/>
              <a:rect l="l" t="t" r="r" b="b"/>
              <a:pathLst>
                <a:path w="160020" h="219709">
                  <a:moveTo>
                    <a:pt x="160020" y="0"/>
                  </a:moveTo>
                  <a:lnTo>
                    <a:pt x="0" y="0"/>
                  </a:lnTo>
                  <a:lnTo>
                    <a:pt x="0" y="219456"/>
                  </a:lnTo>
                  <a:lnTo>
                    <a:pt x="160020" y="219456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7272528" y="8057388"/>
              <a:ext cx="1161415" cy="260985"/>
            </a:xfrm>
            <a:custGeom>
              <a:avLst/>
              <a:gdLst/>
              <a:ahLst/>
              <a:cxnLst/>
              <a:rect l="l" t="t" r="r" b="b"/>
              <a:pathLst>
                <a:path w="1161415" h="260984">
                  <a:moveTo>
                    <a:pt x="600455" y="260604"/>
                  </a:moveTo>
                  <a:lnTo>
                    <a:pt x="841248" y="260604"/>
                  </a:lnTo>
                </a:path>
                <a:path w="1161415" h="260984">
                  <a:moveTo>
                    <a:pt x="600455" y="131064"/>
                  </a:moveTo>
                  <a:lnTo>
                    <a:pt x="841248" y="131064"/>
                  </a:lnTo>
                </a:path>
                <a:path w="1161415" h="260984">
                  <a:moveTo>
                    <a:pt x="0" y="0"/>
                  </a:moveTo>
                  <a:lnTo>
                    <a:pt x="841248" y="0"/>
                  </a:lnTo>
                </a:path>
                <a:path w="1161415" h="260984">
                  <a:moveTo>
                    <a:pt x="1001268" y="0"/>
                  </a:moveTo>
                  <a:lnTo>
                    <a:pt x="1161288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8113776" y="8036052"/>
              <a:ext cx="160020" cy="413384"/>
            </a:xfrm>
            <a:custGeom>
              <a:avLst/>
              <a:gdLst/>
              <a:ahLst/>
              <a:cxnLst/>
              <a:rect l="l" t="t" r="r" b="b"/>
              <a:pathLst>
                <a:path w="160020" h="413384">
                  <a:moveTo>
                    <a:pt x="160020" y="0"/>
                  </a:moveTo>
                  <a:lnTo>
                    <a:pt x="0" y="0"/>
                  </a:lnTo>
                  <a:lnTo>
                    <a:pt x="0" y="413004"/>
                  </a:lnTo>
                  <a:lnTo>
                    <a:pt x="160020" y="413004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8593836" y="8317991"/>
              <a:ext cx="962025" cy="0"/>
            </a:xfrm>
            <a:custGeom>
              <a:avLst/>
              <a:gdLst/>
              <a:ahLst/>
              <a:cxnLst/>
              <a:rect l="l" t="t" r="r" b="b"/>
              <a:pathLst>
                <a:path w="962025" h="0">
                  <a:moveTo>
                    <a:pt x="0" y="0"/>
                  </a:moveTo>
                  <a:lnTo>
                    <a:pt x="240792" y="0"/>
                  </a:lnTo>
                </a:path>
                <a:path w="962025" h="0">
                  <a:moveTo>
                    <a:pt x="400812" y="0"/>
                  </a:moveTo>
                  <a:lnTo>
                    <a:pt x="961644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8834628" y="8255508"/>
              <a:ext cx="160020" cy="193675"/>
            </a:xfrm>
            <a:custGeom>
              <a:avLst/>
              <a:gdLst/>
              <a:ahLst/>
              <a:cxnLst/>
              <a:rect l="l" t="t" r="r" b="b"/>
              <a:pathLst>
                <a:path w="160020" h="193675">
                  <a:moveTo>
                    <a:pt x="160020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160020" y="193548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7272528" y="7406640"/>
              <a:ext cx="2283460" cy="782320"/>
            </a:xfrm>
            <a:custGeom>
              <a:avLst/>
              <a:gdLst/>
              <a:ahLst/>
              <a:cxnLst/>
              <a:rect l="l" t="t" r="r" b="b"/>
              <a:pathLst>
                <a:path w="2283459" h="782320">
                  <a:moveTo>
                    <a:pt x="1321307" y="781811"/>
                  </a:moveTo>
                  <a:lnTo>
                    <a:pt x="2282952" y="781811"/>
                  </a:lnTo>
                </a:path>
                <a:path w="2283459" h="782320">
                  <a:moveTo>
                    <a:pt x="1321307" y="650747"/>
                  </a:moveTo>
                  <a:lnTo>
                    <a:pt x="2282952" y="650747"/>
                  </a:lnTo>
                </a:path>
                <a:path w="2283459" h="782320">
                  <a:moveTo>
                    <a:pt x="0" y="521207"/>
                  </a:moveTo>
                  <a:lnTo>
                    <a:pt x="2282952" y="521207"/>
                  </a:lnTo>
                </a:path>
                <a:path w="2283459" h="782320">
                  <a:moveTo>
                    <a:pt x="0" y="390143"/>
                  </a:moveTo>
                  <a:lnTo>
                    <a:pt x="2282952" y="390143"/>
                  </a:lnTo>
                </a:path>
                <a:path w="2283459" h="782320">
                  <a:moveTo>
                    <a:pt x="0" y="260603"/>
                  </a:moveTo>
                  <a:lnTo>
                    <a:pt x="2282952" y="260603"/>
                  </a:lnTo>
                </a:path>
                <a:path w="2283459" h="782320">
                  <a:moveTo>
                    <a:pt x="0" y="129539"/>
                  </a:moveTo>
                  <a:lnTo>
                    <a:pt x="2282952" y="129539"/>
                  </a:lnTo>
                </a:path>
                <a:path w="2283459" h="782320">
                  <a:moveTo>
                    <a:pt x="0" y="0"/>
                  </a:moveTo>
                  <a:lnTo>
                    <a:pt x="2282952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9555480" y="7377684"/>
              <a:ext cx="160020" cy="1071880"/>
            </a:xfrm>
            <a:custGeom>
              <a:avLst/>
              <a:gdLst/>
              <a:ahLst/>
              <a:cxnLst/>
              <a:rect l="l" t="t" r="r" b="b"/>
              <a:pathLst>
                <a:path w="160020" h="1071879">
                  <a:moveTo>
                    <a:pt x="160020" y="0"/>
                  </a:moveTo>
                  <a:lnTo>
                    <a:pt x="0" y="0"/>
                  </a:lnTo>
                  <a:lnTo>
                    <a:pt x="0" y="1071372"/>
                  </a:lnTo>
                  <a:lnTo>
                    <a:pt x="160020" y="1071372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7552944" y="8135111"/>
              <a:ext cx="881380" cy="314325"/>
            </a:xfrm>
            <a:custGeom>
              <a:avLst/>
              <a:gdLst/>
              <a:ahLst/>
              <a:cxnLst/>
              <a:rect l="l" t="t" r="r" b="b"/>
              <a:pathLst>
                <a:path w="881379" h="314325">
                  <a:moveTo>
                    <a:pt x="160020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160020" y="313944"/>
                  </a:lnTo>
                  <a:lnTo>
                    <a:pt x="160020" y="0"/>
                  </a:lnTo>
                  <a:close/>
                </a:path>
                <a:path w="881379" h="314325">
                  <a:moveTo>
                    <a:pt x="880872" y="0"/>
                  </a:moveTo>
                  <a:lnTo>
                    <a:pt x="720852" y="0"/>
                  </a:lnTo>
                  <a:lnTo>
                    <a:pt x="720852" y="313944"/>
                  </a:lnTo>
                  <a:lnTo>
                    <a:pt x="880872" y="313944"/>
                  </a:lnTo>
                  <a:lnTo>
                    <a:pt x="880872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7272528" y="7275576"/>
              <a:ext cx="2603500" cy="0"/>
            </a:xfrm>
            <a:custGeom>
              <a:avLst/>
              <a:gdLst/>
              <a:ahLst/>
              <a:cxnLst/>
              <a:rect l="l" t="t" r="r" b="b"/>
              <a:pathLst>
                <a:path w="2603500" h="0">
                  <a:moveTo>
                    <a:pt x="0" y="0"/>
                  </a:moveTo>
                  <a:lnTo>
                    <a:pt x="2602992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9715500" y="7301484"/>
              <a:ext cx="160020" cy="1148080"/>
            </a:xfrm>
            <a:custGeom>
              <a:avLst/>
              <a:gdLst/>
              <a:ahLst/>
              <a:cxnLst/>
              <a:rect l="l" t="t" r="r" b="b"/>
              <a:pathLst>
                <a:path w="160020" h="1148079">
                  <a:moveTo>
                    <a:pt x="160020" y="0"/>
                  </a:moveTo>
                  <a:lnTo>
                    <a:pt x="0" y="0"/>
                  </a:lnTo>
                  <a:lnTo>
                    <a:pt x="0" y="1147572"/>
                  </a:lnTo>
                  <a:lnTo>
                    <a:pt x="160020" y="1147572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7712964" y="8046719"/>
              <a:ext cx="881380" cy="402590"/>
            </a:xfrm>
            <a:custGeom>
              <a:avLst/>
              <a:gdLst/>
              <a:ahLst/>
              <a:cxnLst/>
              <a:rect l="l" t="t" r="r" b="b"/>
              <a:pathLst>
                <a:path w="881379" h="402590">
                  <a:moveTo>
                    <a:pt x="160020" y="102108"/>
                  </a:moveTo>
                  <a:lnTo>
                    <a:pt x="0" y="102108"/>
                  </a:lnTo>
                  <a:lnTo>
                    <a:pt x="0" y="402336"/>
                  </a:lnTo>
                  <a:lnTo>
                    <a:pt x="160020" y="402336"/>
                  </a:lnTo>
                  <a:lnTo>
                    <a:pt x="160020" y="102108"/>
                  </a:lnTo>
                  <a:close/>
                </a:path>
                <a:path w="881379" h="402590">
                  <a:moveTo>
                    <a:pt x="880872" y="0"/>
                  </a:moveTo>
                  <a:lnTo>
                    <a:pt x="720852" y="0"/>
                  </a:lnTo>
                  <a:lnTo>
                    <a:pt x="720852" y="402336"/>
                  </a:lnTo>
                  <a:lnTo>
                    <a:pt x="880872" y="402336"/>
                  </a:lnTo>
                  <a:lnTo>
                    <a:pt x="880872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0035540" y="8057388"/>
              <a:ext cx="241300" cy="260985"/>
            </a:xfrm>
            <a:custGeom>
              <a:avLst/>
              <a:gdLst/>
              <a:ahLst/>
              <a:cxnLst/>
              <a:rect l="l" t="t" r="r" b="b"/>
              <a:pathLst>
                <a:path w="241300" h="260984">
                  <a:moveTo>
                    <a:pt x="0" y="260604"/>
                  </a:moveTo>
                  <a:lnTo>
                    <a:pt x="240791" y="260604"/>
                  </a:lnTo>
                </a:path>
                <a:path w="241300" h="260984">
                  <a:moveTo>
                    <a:pt x="0" y="131064"/>
                  </a:moveTo>
                  <a:lnTo>
                    <a:pt x="240791" y="131064"/>
                  </a:lnTo>
                </a:path>
                <a:path w="241300" h="260984">
                  <a:moveTo>
                    <a:pt x="0" y="0"/>
                  </a:moveTo>
                  <a:lnTo>
                    <a:pt x="240791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0035540" y="7926324"/>
              <a:ext cx="401320" cy="3175"/>
            </a:xfrm>
            <a:custGeom>
              <a:avLst/>
              <a:gdLst/>
              <a:ahLst/>
              <a:cxnLst/>
              <a:rect l="l" t="t" r="r" b="b"/>
              <a:pathLst>
                <a:path w="401320" h="3175">
                  <a:moveTo>
                    <a:pt x="0" y="3048"/>
                  </a:moveTo>
                  <a:lnTo>
                    <a:pt x="400811" y="3048"/>
                  </a:lnTo>
                </a:path>
                <a:path w="401320" h="3175">
                  <a:moveTo>
                    <a:pt x="0" y="0"/>
                  </a:moveTo>
                  <a:lnTo>
                    <a:pt x="400811" y="0"/>
                  </a:lnTo>
                </a:path>
              </a:pathLst>
            </a:custGeom>
            <a:ln w="3175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0276332" y="7927848"/>
              <a:ext cx="160020" cy="521334"/>
            </a:xfrm>
            <a:custGeom>
              <a:avLst/>
              <a:gdLst/>
              <a:ahLst/>
              <a:cxnLst/>
              <a:rect l="l" t="t" r="r" b="b"/>
              <a:pathLst>
                <a:path w="160020" h="521334">
                  <a:moveTo>
                    <a:pt x="160020" y="0"/>
                  </a:moveTo>
                  <a:lnTo>
                    <a:pt x="0" y="0"/>
                  </a:lnTo>
                  <a:lnTo>
                    <a:pt x="0" y="521207"/>
                  </a:lnTo>
                  <a:lnTo>
                    <a:pt x="160020" y="521207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0035540" y="7667244"/>
              <a:ext cx="1562100" cy="129539"/>
            </a:xfrm>
            <a:custGeom>
              <a:avLst/>
              <a:gdLst/>
              <a:ahLst/>
              <a:cxnLst/>
              <a:rect l="l" t="t" r="r" b="b"/>
              <a:pathLst>
                <a:path w="1562100" h="129540">
                  <a:moveTo>
                    <a:pt x="0" y="129539"/>
                  </a:moveTo>
                  <a:lnTo>
                    <a:pt x="400811" y="129539"/>
                  </a:lnTo>
                </a:path>
                <a:path w="1562100" h="129540">
                  <a:moveTo>
                    <a:pt x="0" y="0"/>
                  </a:moveTo>
                  <a:lnTo>
                    <a:pt x="400811" y="0"/>
                  </a:lnTo>
                </a:path>
                <a:path w="1562100" h="129540">
                  <a:moveTo>
                    <a:pt x="560831" y="0"/>
                  </a:moveTo>
                  <a:lnTo>
                    <a:pt x="1562100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0436352" y="7613904"/>
              <a:ext cx="160020" cy="835660"/>
            </a:xfrm>
            <a:custGeom>
              <a:avLst/>
              <a:gdLst/>
              <a:ahLst/>
              <a:cxnLst/>
              <a:rect l="l" t="t" r="r" b="b"/>
              <a:pathLst>
                <a:path w="160020" h="835659">
                  <a:moveTo>
                    <a:pt x="160020" y="0"/>
                  </a:moveTo>
                  <a:lnTo>
                    <a:pt x="0" y="0"/>
                  </a:lnTo>
                  <a:lnTo>
                    <a:pt x="0" y="835152"/>
                  </a:lnTo>
                  <a:lnTo>
                    <a:pt x="160020" y="835152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0035540" y="7275576"/>
              <a:ext cx="1562100" cy="260985"/>
            </a:xfrm>
            <a:custGeom>
              <a:avLst/>
              <a:gdLst/>
              <a:ahLst/>
              <a:cxnLst/>
              <a:rect l="l" t="t" r="r" b="b"/>
              <a:pathLst>
                <a:path w="1562100" h="260984">
                  <a:moveTo>
                    <a:pt x="0" y="260604"/>
                  </a:moveTo>
                  <a:lnTo>
                    <a:pt x="1562100" y="260604"/>
                  </a:lnTo>
                </a:path>
                <a:path w="1562100" h="260984">
                  <a:moveTo>
                    <a:pt x="0" y="131064"/>
                  </a:moveTo>
                  <a:lnTo>
                    <a:pt x="1562100" y="131064"/>
                  </a:lnTo>
                </a:path>
                <a:path w="1562100" h="260984">
                  <a:moveTo>
                    <a:pt x="0" y="0"/>
                  </a:moveTo>
                  <a:lnTo>
                    <a:pt x="1562100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9875520" y="7245096"/>
              <a:ext cx="160020" cy="1203960"/>
            </a:xfrm>
            <a:custGeom>
              <a:avLst/>
              <a:gdLst/>
              <a:ahLst/>
              <a:cxnLst/>
              <a:rect l="l" t="t" r="r" b="b"/>
              <a:pathLst>
                <a:path w="160020" h="1203959">
                  <a:moveTo>
                    <a:pt x="160020" y="0"/>
                  </a:moveTo>
                  <a:lnTo>
                    <a:pt x="0" y="0"/>
                  </a:lnTo>
                  <a:lnTo>
                    <a:pt x="0" y="1203959"/>
                  </a:lnTo>
                  <a:lnTo>
                    <a:pt x="160020" y="1203959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0756392" y="8317991"/>
              <a:ext cx="841375" cy="0"/>
            </a:xfrm>
            <a:custGeom>
              <a:avLst/>
              <a:gdLst/>
              <a:ahLst/>
              <a:cxnLst/>
              <a:rect l="l" t="t" r="r" b="b"/>
              <a:pathLst>
                <a:path w="841375" h="0">
                  <a:moveTo>
                    <a:pt x="0" y="0"/>
                  </a:moveTo>
                  <a:lnTo>
                    <a:pt x="240791" y="0"/>
                  </a:lnTo>
                </a:path>
                <a:path w="841375" h="0">
                  <a:moveTo>
                    <a:pt x="400811" y="0"/>
                  </a:moveTo>
                  <a:lnTo>
                    <a:pt x="841248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0997184" y="8255508"/>
              <a:ext cx="160020" cy="193675"/>
            </a:xfrm>
            <a:custGeom>
              <a:avLst/>
              <a:gdLst/>
              <a:ahLst/>
              <a:cxnLst/>
              <a:rect l="l" t="t" r="r" b="b"/>
              <a:pathLst>
                <a:path w="160020" h="193675">
                  <a:moveTo>
                    <a:pt x="160020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160020" y="193548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0756392" y="8057388"/>
              <a:ext cx="841375" cy="131445"/>
            </a:xfrm>
            <a:custGeom>
              <a:avLst/>
              <a:gdLst/>
              <a:ahLst/>
              <a:cxnLst/>
              <a:rect l="l" t="t" r="r" b="b"/>
              <a:pathLst>
                <a:path w="841375" h="131445">
                  <a:moveTo>
                    <a:pt x="0" y="131064"/>
                  </a:moveTo>
                  <a:lnTo>
                    <a:pt x="841248" y="131064"/>
                  </a:lnTo>
                </a:path>
                <a:path w="841375" h="131445">
                  <a:moveTo>
                    <a:pt x="0" y="0"/>
                  </a:moveTo>
                  <a:lnTo>
                    <a:pt x="841248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0756392" y="7926324"/>
              <a:ext cx="841375" cy="3175"/>
            </a:xfrm>
            <a:custGeom>
              <a:avLst/>
              <a:gdLst/>
              <a:ahLst/>
              <a:cxnLst/>
              <a:rect l="l" t="t" r="r" b="b"/>
              <a:pathLst>
                <a:path w="841375" h="3175">
                  <a:moveTo>
                    <a:pt x="0" y="3048"/>
                  </a:moveTo>
                  <a:lnTo>
                    <a:pt x="841248" y="3048"/>
                  </a:lnTo>
                </a:path>
                <a:path w="841375" h="3175">
                  <a:moveTo>
                    <a:pt x="0" y="0"/>
                  </a:moveTo>
                  <a:lnTo>
                    <a:pt x="841248" y="0"/>
                  </a:lnTo>
                </a:path>
              </a:pathLst>
            </a:custGeom>
            <a:ln w="3175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0756392" y="7796784"/>
              <a:ext cx="841375" cy="0"/>
            </a:xfrm>
            <a:custGeom>
              <a:avLst/>
              <a:gdLst/>
              <a:ahLst/>
              <a:cxnLst/>
              <a:rect l="l" t="t" r="r" b="b"/>
              <a:pathLst>
                <a:path w="841375" h="0">
                  <a:moveTo>
                    <a:pt x="0" y="0"/>
                  </a:moveTo>
                  <a:lnTo>
                    <a:pt x="841248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0596372" y="7748016"/>
              <a:ext cx="160020" cy="701040"/>
            </a:xfrm>
            <a:custGeom>
              <a:avLst/>
              <a:gdLst/>
              <a:ahLst/>
              <a:cxnLst/>
              <a:rect l="l" t="t" r="r" b="b"/>
              <a:pathLst>
                <a:path w="160020" h="701040">
                  <a:moveTo>
                    <a:pt x="160020" y="0"/>
                  </a:moveTo>
                  <a:lnTo>
                    <a:pt x="0" y="0"/>
                  </a:lnTo>
                  <a:lnTo>
                    <a:pt x="0" y="701039"/>
                  </a:lnTo>
                  <a:lnTo>
                    <a:pt x="160020" y="701039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7272528" y="7146036"/>
              <a:ext cx="4325620" cy="1807845"/>
            </a:xfrm>
            <a:custGeom>
              <a:avLst/>
              <a:gdLst/>
              <a:ahLst/>
              <a:cxnLst/>
              <a:rect l="l" t="t" r="r" b="b"/>
              <a:pathLst>
                <a:path w="4325620" h="1807845">
                  <a:moveTo>
                    <a:pt x="0" y="0"/>
                  </a:moveTo>
                  <a:lnTo>
                    <a:pt x="4325112" y="0"/>
                  </a:lnTo>
                </a:path>
                <a:path w="4325620" h="1807845">
                  <a:moveTo>
                    <a:pt x="0" y="1303020"/>
                  </a:moveTo>
                  <a:lnTo>
                    <a:pt x="0" y="0"/>
                  </a:lnTo>
                </a:path>
                <a:path w="4325620" h="1807845">
                  <a:moveTo>
                    <a:pt x="0" y="1303020"/>
                  </a:moveTo>
                  <a:lnTo>
                    <a:pt x="4325112" y="1303020"/>
                  </a:lnTo>
                </a:path>
                <a:path w="4325620" h="1807845">
                  <a:moveTo>
                    <a:pt x="0" y="1303020"/>
                  </a:moveTo>
                  <a:lnTo>
                    <a:pt x="4325112" y="1303020"/>
                  </a:lnTo>
                </a:path>
                <a:path w="4325620" h="1807845">
                  <a:moveTo>
                    <a:pt x="0" y="1303020"/>
                  </a:moveTo>
                  <a:lnTo>
                    <a:pt x="0" y="1807464"/>
                  </a:lnTo>
                </a:path>
                <a:path w="4325620" h="1807845">
                  <a:moveTo>
                    <a:pt x="720851" y="1303020"/>
                  </a:moveTo>
                  <a:lnTo>
                    <a:pt x="720851" y="1807464"/>
                  </a:lnTo>
                </a:path>
                <a:path w="4325620" h="1807845">
                  <a:moveTo>
                    <a:pt x="1441703" y="1303020"/>
                  </a:moveTo>
                  <a:lnTo>
                    <a:pt x="1441703" y="1807464"/>
                  </a:lnTo>
                </a:path>
                <a:path w="4325620" h="1807845">
                  <a:moveTo>
                    <a:pt x="2162555" y="1303020"/>
                  </a:moveTo>
                  <a:lnTo>
                    <a:pt x="2162555" y="1807464"/>
                  </a:lnTo>
                </a:path>
                <a:path w="4325620" h="1807845">
                  <a:moveTo>
                    <a:pt x="2883407" y="1303020"/>
                  </a:moveTo>
                  <a:lnTo>
                    <a:pt x="2883407" y="1807464"/>
                  </a:lnTo>
                </a:path>
                <a:path w="4325620" h="1807845">
                  <a:moveTo>
                    <a:pt x="3604260" y="1303020"/>
                  </a:moveTo>
                  <a:lnTo>
                    <a:pt x="3604260" y="1807464"/>
                  </a:lnTo>
                </a:path>
                <a:path w="4325620" h="1807845">
                  <a:moveTo>
                    <a:pt x="4325112" y="1303020"/>
                  </a:moveTo>
                  <a:lnTo>
                    <a:pt x="4325112" y="1807464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/>
          <p:cNvSpPr txBox="1"/>
          <p:nvPr/>
        </p:nvSpPr>
        <p:spPr>
          <a:xfrm>
            <a:off x="7350379" y="8444230"/>
            <a:ext cx="567055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73660" marR="5080" indent="-60960">
              <a:lnSpc>
                <a:spcPct val="102000"/>
              </a:lnSpc>
              <a:spcBef>
                <a:spcPts val="70"/>
              </a:spcBef>
            </a:pPr>
            <a:r>
              <a:rPr dirty="0" sz="1000" spc="-10">
                <a:latin typeface="Calibri"/>
                <a:cs typeface="Calibri"/>
              </a:rPr>
              <a:t>L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u</a:t>
            </a:r>
            <a:r>
              <a:rPr dirty="0" sz="1000" spc="5">
                <a:latin typeface="Calibri"/>
                <a:cs typeface="Calibri"/>
              </a:rPr>
              <a:t>c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ias  </a:t>
            </a:r>
            <a:r>
              <a:rPr dirty="0" sz="1000" spc="-5">
                <a:latin typeface="Calibri"/>
                <a:cs typeface="Calibri"/>
              </a:rPr>
              <a:t>Aguda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095615" y="8444230"/>
            <a:ext cx="517525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64135" marR="5080" indent="-52069">
              <a:lnSpc>
                <a:spcPct val="102000"/>
              </a:lnSpc>
              <a:spcBef>
                <a:spcPts val="70"/>
              </a:spcBef>
            </a:pPr>
            <a:r>
              <a:rPr dirty="0" sz="1000" spc="-10">
                <a:latin typeface="Calibri"/>
                <a:cs typeface="Calibri"/>
              </a:rPr>
              <a:t>L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u</a:t>
            </a:r>
            <a:r>
              <a:rPr dirty="0" sz="1000" spc="5">
                <a:latin typeface="Calibri"/>
                <a:cs typeface="Calibri"/>
              </a:rPr>
              <a:t>c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ia  </a:t>
            </a:r>
            <a:r>
              <a:rPr dirty="0" sz="1000" spc="-5">
                <a:latin typeface="Calibri"/>
                <a:cs typeface="Calibri"/>
              </a:rPr>
              <a:t>Crônica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774938" y="8521700"/>
            <a:ext cx="6000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Li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o</a:t>
            </a:r>
            <a:r>
              <a:rPr dirty="0" sz="1000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550400" y="8444230"/>
            <a:ext cx="492125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9539" marR="5080" indent="-117475">
              <a:lnSpc>
                <a:spcPct val="102000"/>
              </a:lnSpc>
              <a:spcBef>
                <a:spcPts val="70"/>
              </a:spcBef>
            </a:pPr>
            <a:r>
              <a:rPr dirty="0" sz="1000" spc="-10">
                <a:latin typeface="Calibri"/>
                <a:cs typeface="Calibri"/>
              </a:rPr>
              <a:t>Li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o</a:t>
            </a:r>
            <a:r>
              <a:rPr dirty="0" sz="1000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as  </a:t>
            </a:r>
            <a:r>
              <a:rPr dirty="0" sz="1000" spc="-5">
                <a:latin typeface="Calibri"/>
                <a:cs typeface="Calibri"/>
              </a:rPr>
              <a:t>não-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275189" y="8521700"/>
            <a:ext cx="4851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Mieloma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048492" y="8599169"/>
            <a:ext cx="3797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O</a:t>
            </a:r>
            <a:r>
              <a:rPr dirty="0" sz="1000" spc="-5">
                <a:latin typeface="Calibri"/>
                <a:cs typeface="Calibri"/>
              </a:rPr>
              <a:t>utr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-5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755892" y="8953500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40">
                <a:moveTo>
                  <a:pt x="0" y="0"/>
                </a:moveTo>
                <a:lnTo>
                  <a:pt x="0" y="198120"/>
                </a:lnTo>
              </a:path>
              <a:path w="0" h="396240">
                <a:moveTo>
                  <a:pt x="0" y="198120"/>
                </a:moveTo>
                <a:lnTo>
                  <a:pt x="0" y="3962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272528" y="8953500"/>
            <a:ext cx="0" cy="594360"/>
          </a:xfrm>
          <a:custGeom>
            <a:avLst/>
            <a:gdLst/>
            <a:ahLst/>
            <a:cxnLst/>
            <a:rect l="l" t="t" r="r" b="b"/>
            <a:pathLst>
              <a:path w="0" h="594359">
                <a:moveTo>
                  <a:pt x="0" y="0"/>
                </a:moveTo>
                <a:lnTo>
                  <a:pt x="0" y="198120"/>
                </a:lnTo>
              </a:path>
              <a:path w="0" h="594359">
                <a:moveTo>
                  <a:pt x="0" y="198120"/>
                </a:moveTo>
                <a:lnTo>
                  <a:pt x="0" y="396240"/>
                </a:lnTo>
              </a:path>
              <a:path w="0" h="594359">
                <a:moveTo>
                  <a:pt x="0" y="396240"/>
                </a:moveTo>
                <a:lnTo>
                  <a:pt x="0" y="5943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993380" y="8953500"/>
            <a:ext cx="0" cy="594360"/>
          </a:xfrm>
          <a:custGeom>
            <a:avLst/>
            <a:gdLst/>
            <a:ahLst/>
            <a:cxnLst/>
            <a:rect l="l" t="t" r="r" b="b"/>
            <a:pathLst>
              <a:path w="0" h="594359">
                <a:moveTo>
                  <a:pt x="0" y="0"/>
                </a:moveTo>
                <a:lnTo>
                  <a:pt x="0" y="198120"/>
                </a:lnTo>
              </a:path>
              <a:path w="0" h="594359">
                <a:moveTo>
                  <a:pt x="0" y="198120"/>
                </a:moveTo>
                <a:lnTo>
                  <a:pt x="0" y="396240"/>
                </a:lnTo>
              </a:path>
              <a:path w="0" h="594359">
                <a:moveTo>
                  <a:pt x="0" y="396240"/>
                </a:moveTo>
                <a:lnTo>
                  <a:pt x="0" y="5943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714231" y="8953500"/>
            <a:ext cx="0" cy="594360"/>
          </a:xfrm>
          <a:custGeom>
            <a:avLst/>
            <a:gdLst/>
            <a:ahLst/>
            <a:cxnLst/>
            <a:rect l="l" t="t" r="r" b="b"/>
            <a:pathLst>
              <a:path w="0" h="594359">
                <a:moveTo>
                  <a:pt x="0" y="0"/>
                </a:moveTo>
                <a:lnTo>
                  <a:pt x="0" y="198120"/>
                </a:lnTo>
              </a:path>
              <a:path w="0" h="594359">
                <a:moveTo>
                  <a:pt x="0" y="198120"/>
                </a:moveTo>
                <a:lnTo>
                  <a:pt x="0" y="396240"/>
                </a:lnTo>
              </a:path>
              <a:path w="0" h="594359">
                <a:moveTo>
                  <a:pt x="0" y="396240"/>
                </a:moveTo>
                <a:lnTo>
                  <a:pt x="0" y="5943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435083" y="8953500"/>
            <a:ext cx="0" cy="594360"/>
          </a:xfrm>
          <a:custGeom>
            <a:avLst/>
            <a:gdLst/>
            <a:ahLst/>
            <a:cxnLst/>
            <a:rect l="l" t="t" r="r" b="b"/>
            <a:pathLst>
              <a:path w="0" h="594359">
                <a:moveTo>
                  <a:pt x="0" y="0"/>
                </a:moveTo>
                <a:lnTo>
                  <a:pt x="0" y="198120"/>
                </a:lnTo>
              </a:path>
              <a:path w="0" h="594359">
                <a:moveTo>
                  <a:pt x="0" y="198120"/>
                </a:moveTo>
                <a:lnTo>
                  <a:pt x="0" y="396240"/>
                </a:lnTo>
              </a:path>
              <a:path w="0" h="594359">
                <a:moveTo>
                  <a:pt x="0" y="396240"/>
                </a:moveTo>
                <a:lnTo>
                  <a:pt x="0" y="5943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155935" y="8953500"/>
            <a:ext cx="0" cy="594360"/>
          </a:xfrm>
          <a:custGeom>
            <a:avLst/>
            <a:gdLst/>
            <a:ahLst/>
            <a:cxnLst/>
            <a:rect l="l" t="t" r="r" b="b"/>
            <a:pathLst>
              <a:path w="0" h="594359">
                <a:moveTo>
                  <a:pt x="0" y="0"/>
                </a:moveTo>
                <a:lnTo>
                  <a:pt x="0" y="198120"/>
                </a:lnTo>
              </a:path>
              <a:path w="0" h="594359">
                <a:moveTo>
                  <a:pt x="0" y="198120"/>
                </a:moveTo>
                <a:lnTo>
                  <a:pt x="0" y="396240"/>
                </a:lnTo>
              </a:path>
              <a:path w="0" h="594359">
                <a:moveTo>
                  <a:pt x="0" y="396240"/>
                </a:moveTo>
                <a:lnTo>
                  <a:pt x="0" y="5943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876788" y="8953500"/>
            <a:ext cx="0" cy="594360"/>
          </a:xfrm>
          <a:custGeom>
            <a:avLst/>
            <a:gdLst/>
            <a:ahLst/>
            <a:cxnLst/>
            <a:rect l="l" t="t" r="r" b="b"/>
            <a:pathLst>
              <a:path w="0" h="594359">
                <a:moveTo>
                  <a:pt x="0" y="0"/>
                </a:moveTo>
                <a:lnTo>
                  <a:pt x="0" y="198120"/>
                </a:lnTo>
              </a:path>
              <a:path w="0" h="594359">
                <a:moveTo>
                  <a:pt x="0" y="198120"/>
                </a:moveTo>
                <a:lnTo>
                  <a:pt x="0" y="396240"/>
                </a:lnTo>
              </a:path>
              <a:path w="0" h="594359">
                <a:moveTo>
                  <a:pt x="0" y="396240"/>
                </a:moveTo>
                <a:lnTo>
                  <a:pt x="0" y="5943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1597640" y="8953500"/>
            <a:ext cx="0" cy="594360"/>
          </a:xfrm>
          <a:custGeom>
            <a:avLst/>
            <a:gdLst/>
            <a:ahLst/>
            <a:cxnLst/>
            <a:rect l="l" t="t" r="r" b="b"/>
            <a:pathLst>
              <a:path w="0" h="594359">
                <a:moveTo>
                  <a:pt x="0" y="0"/>
                </a:moveTo>
                <a:lnTo>
                  <a:pt x="0" y="198120"/>
                </a:lnTo>
              </a:path>
              <a:path w="0" h="594359">
                <a:moveTo>
                  <a:pt x="0" y="198120"/>
                </a:moveTo>
                <a:lnTo>
                  <a:pt x="0" y="396240"/>
                </a:lnTo>
              </a:path>
              <a:path w="0" h="594359">
                <a:moveTo>
                  <a:pt x="0" y="396240"/>
                </a:moveTo>
                <a:lnTo>
                  <a:pt x="0" y="5943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6888226" y="8947810"/>
            <a:ext cx="2863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ot</a:t>
            </a:r>
            <a:r>
              <a:rPr dirty="0" sz="1000" spc="-1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888226" y="9145625"/>
            <a:ext cx="2006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U</a:t>
            </a:r>
            <a:r>
              <a:rPr dirty="0" sz="1000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888226" y="9343440"/>
            <a:ext cx="3644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Ó</a:t>
            </a:r>
            <a:r>
              <a:rPr dirty="0" sz="1000" spc="-5">
                <a:latin typeface="Calibri"/>
                <a:cs typeface="Calibri"/>
              </a:rPr>
              <a:t>bitos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68" name="object 68"/>
          <p:cNvGraphicFramePr>
            <a:graphicFrameLocks noGrp="1"/>
          </p:cNvGraphicFramePr>
          <p:nvPr/>
        </p:nvGraphicFramePr>
        <p:xfrm>
          <a:off x="6755892" y="8752458"/>
          <a:ext cx="4841875" cy="802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890"/>
                <a:gridCol w="721360"/>
                <a:gridCol w="721360"/>
                <a:gridCol w="721360"/>
                <a:gridCol w="721360"/>
                <a:gridCol w="721360"/>
                <a:gridCol w="721360"/>
              </a:tblGrid>
              <a:tr h="20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SMD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(LMC,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LLC)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70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Hodgkin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Hodgkin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70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Múltiplo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</a:tr>
              <a:tr h="38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</a:tr>
              <a:tr h="573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02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8,4%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15,8%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5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7,4%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41,1%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20,0%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6695">
                        <a:lnSpc>
                          <a:spcPts val="5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7,4%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</a:tr>
              <a:tr h="383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</a:tr>
              <a:tr h="576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02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12,0%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12,0%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0,0%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44,0%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32,0%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669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0,0%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</a:tr>
              <a:tr h="380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888888"/>
                      </a:solidFill>
                      <a:prstDash val="solid"/>
                    </a:lnT>
                  </a:tcPr>
                </a:tc>
              </a:tr>
              <a:tr h="579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02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11,5%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15,4%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0,0%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46,2%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26,9%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6060">
                        <a:lnSpc>
                          <a:spcPts val="51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0,0%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88888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9" name="object 69"/>
          <p:cNvSpPr txBox="1"/>
          <p:nvPr/>
        </p:nvSpPr>
        <p:spPr>
          <a:xfrm>
            <a:off x="6827266" y="7173594"/>
            <a:ext cx="341630" cy="1350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1115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45,0%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ts val="1025"/>
              </a:lnSpc>
            </a:pPr>
            <a:r>
              <a:rPr dirty="0" sz="1000" spc="-5">
                <a:latin typeface="Calibri"/>
                <a:cs typeface="Calibri"/>
              </a:rPr>
              <a:t>40,0%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ts val="1025"/>
              </a:lnSpc>
            </a:pPr>
            <a:r>
              <a:rPr dirty="0" sz="1000" spc="-5">
                <a:latin typeface="Calibri"/>
                <a:cs typeface="Calibri"/>
              </a:rPr>
              <a:t>35,0%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ts val="1025"/>
              </a:lnSpc>
            </a:pPr>
            <a:r>
              <a:rPr dirty="0" sz="1000" spc="-5">
                <a:latin typeface="Calibri"/>
                <a:cs typeface="Calibri"/>
              </a:rPr>
              <a:t>30,0%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ts val="1025"/>
              </a:lnSpc>
            </a:pPr>
            <a:r>
              <a:rPr dirty="0" sz="1000" spc="-5">
                <a:latin typeface="Calibri"/>
                <a:cs typeface="Calibri"/>
              </a:rPr>
              <a:t>25,0%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ts val="1025"/>
              </a:lnSpc>
            </a:pPr>
            <a:r>
              <a:rPr dirty="0" sz="1000" spc="-5">
                <a:latin typeface="Calibri"/>
                <a:cs typeface="Calibri"/>
              </a:rPr>
              <a:t>20,0%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ts val="1025"/>
              </a:lnSpc>
            </a:pPr>
            <a:r>
              <a:rPr dirty="0" sz="1000" spc="-5">
                <a:latin typeface="Calibri"/>
                <a:cs typeface="Calibri"/>
              </a:rPr>
              <a:t>15,0%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ts val="1025"/>
              </a:lnSpc>
            </a:pPr>
            <a:r>
              <a:rPr dirty="0" sz="1000" spc="-5">
                <a:latin typeface="Calibri"/>
                <a:cs typeface="Calibri"/>
              </a:rPr>
              <a:t>10,0%</a:t>
            </a:r>
            <a:endParaRPr sz="1000">
              <a:latin typeface="Calibri"/>
              <a:cs typeface="Calibri"/>
            </a:endParaRPr>
          </a:p>
          <a:p>
            <a:pPr algn="r" marR="5715">
              <a:lnSpc>
                <a:spcPts val="1025"/>
              </a:lnSpc>
            </a:pPr>
            <a:r>
              <a:rPr dirty="0" sz="1000" spc="-5">
                <a:latin typeface="Calibri"/>
                <a:cs typeface="Calibri"/>
              </a:rPr>
              <a:t>5,0%</a:t>
            </a:r>
            <a:endParaRPr sz="1000">
              <a:latin typeface="Calibri"/>
              <a:cs typeface="Calibri"/>
            </a:endParaRPr>
          </a:p>
          <a:p>
            <a:pPr algn="r" marR="5715">
              <a:lnSpc>
                <a:spcPts val="1115"/>
              </a:lnSpc>
            </a:pPr>
            <a:r>
              <a:rPr dirty="0" sz="1000" spc="-5">
                <a:latin typeface="Calibri"/>
                <a:cs typeface="Calibri"/>
              </a:rPr>
              <a:t>0,0%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827266" y="7043166"/>
            <a:ext cx="3416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5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15">
                <a:latin typeface="Calibri"/>
                <a:cs typeface="Calibri"/>
              </a:rPr>
              <a:t>,</a:t>
            </a:r>
            <a:r>
              <a:rPr dirty="0" sz="1000" spc="5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659626" y="7223397"/>
            <a:ext cx="152400" cy="11518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" b="1">
                <a:latin typeface="Calibri"/>
                <a:cs typeface="Calibri"/>
              </a:rPr>
              <a:t>Número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pacientes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411973" y="6684009"/>
            <a:ext cx="34016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Subtipo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Neoplasia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Hematológica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2023-01-18T15:14:54Z</dcterms:created>
  <dcterms:modified xsi:type="dcterms:W3CDTF">2023-01-18T15:14:54Z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2023-01-18T00:00:00Z</vt:filetime>
  </property>
</Properties>
</file>