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p:restoredTop sz="95994"/>
  </p:normalViewPr>
  <p:slideViewPr>
    <p:cSldViewPr snapToGrid="0" snapToObjects="1">
      <p:cViewPr varScale="1">
        <p:scale>
          <a:sx n="39" d="100"/>
          <a:sy n="39" d="100"/>
        </p:scale>
        <p:origin x="896" y="4"/>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14/01/2023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14/01/2023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‹nº›</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D7410CA3-6DD5-3A44-9A27-89A5D91BB08F}"/>
              </a:ext>
            </a:extLst>
          </p:cNvPr>
          <p:cNvSpPr/>
          <p:nvPr/>
        </p:nvSpPr>
        <p:spPr>
          <a:xfrm>
            <a:off x="12303173" y="4147455"/>
            <a:ext cx="5421916" cy="2252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Rounded Rectangle 27">
            <a:extLst>
              <a:ext uri="{FF2B5EF4-FFF2-40B4-BE49-F238E27FC236}">
                <a16:creationId xmlns:a16="http://schemas.microsoft.com/office/drawing/2014/main" id="{5F2BD0F1-005A-0044-A8AB-560F9375413B}"/>
              </a:ext>
            </a:extLst>
          </p:cNvPr>
          <p:cNvSpPr/>
          <p:nvPr/>
        </p:nvSpPr>
        <p:spPr>
          <a:xfrm>
            <a:off x="6471626" y="3601619"/>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ounded Rectangle 33">
            <a:extLst>
              <a:ext uri="{FF2B5EF4-FFF2-40B4-BE49-F238E27FC236}">
                <a16:creationId xmlns:a16="http://schemas.microsoft.com/office/drawing/2014/main" id="{A5E64E54-F3DF-614D-AB54-FE5A3AEF7AA0}"/>
              </a:ext>
            </a:extLst>
          </p:cNvPr>
          <p:cNvSpPr/>
          <p:nvPr/>
        </p:nvSpPr>
        <p:spPr>
          <a:xfrm>
            <a:off x="6507369" y="7689700"/>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Rounded Rectangle 26">
            <a:extLst>
              <a:ext uri="{FF2B5EF4-FFF2-40B4-BE49-F238E27FC236}">
                <a16:creationId xmlns:a16="http://schemas.microsoft.com/office/drawing/2014/main" id="{A4D1C169-D6E1-FD4B-A45E-96E67FB1FAC8}"/>
              </a:ext>
            </a:extLst>
          </p:cNvPr>
          <p:cNvSpPr/>
          <p:nvPr/>
        </p:nvSpPr>
        <p:spPr>
          <a:xfrm>
            <a:off x="6471626"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Rounded Rectangle 25">
            <a:extLst>
              <a:ext uri="{FF2B5EF4-FFF2-40B4-BE49-F238E27FC236}">
                <a16:creationId xmlns:a16="http://schemas.microsoft.com/office/drawing/2014/main" id="{001D1AA0-407E-424D-91CD-EDDDAC304852}"/>
              </a:ext>
            </a:extLst>
          </p:cNvPr>
          <p:cNvSpPr/>
          <p:nvPr/>
        </p:nvSpPr>
        <p:spPr>
          <a:xfrm>
            <a:off x="689500" y="205626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Rectangle 28">
            <a:extLst>
              <a:ext uri="{FF2B5EF4-FFF2-40B4-BE49-F238E27FC236}">
                <a16:creationId xmlns:a16="http://schemas.microsoft.com/office/drawing/2014/main" id="{AC7E963C-F39C-9142-BF7D-B9F3E604B6E7}"/>
              </a:ext>
            </a:extLst>
          </p:cNvPr>
          <p:cNvSpPr/>
          <p:nvPr/>
        </p:nvSpPr>
        <p:spPr>
          <a:xfrm>
            <a:off x="16329" y="800991"/>
            <a:ext cx="18288000" cy="10049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11">
            <a:extLst>
              <a:ext uri="{FF2B5EF4-FFF2-40B4-BE49-F238E27FC236}">
                <a16:creationId xmlns:a16="http://schemas.microsoft.com/office/drawing/2014/main" id="{36FBF4F5-4DA9-A54C-8992-944303BBFA52}"/>
              </a:ext>
            </a:extLst>
          </p:cNvPr>
          <p:cNvSpPr txBox="1"/>
          <p:nvPr/>
        </p:nvSpPr>
        <p:spPr>
          <a:xfrm>
            <a:off x="130627" y="871102"/>
            <a:ext cx="16619220" cy="830997"/>
          </a:xfrm>
          <a:prstGeom prst="rect">
            <a:avLst/>
          </a:prstGeom>
          <a:noFill/>
        </p:spPr>
        <p:txBody>
          <a:bodyPr wrap="square" rtlCol="0">
            <a:spAutoFit/>
          </a:bodyPr>
          <a:lstStyle/>
          <a:p>
            <a:r>
              <a:rPr lang="en-US" sz="2400" b="1" dirty="0" err="1">
                <a:solidFill>
                  <a:schemeClr val="bg1"/>
                </a:solidFill>
                <a:latin typeface="Calibri" charset="0"/>
                <a:ea typeface="Calibri" charset="0"/>
                <a:cs typeface="Calibri" charset="0"/>
              </a:rPr>
              <a:t>Características</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em</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adolescentes</a:t>
            </a:r>
            <a:r>
              <a:rPr lang="en-US" sz="2400" b="1" dirty="0">
                <a:solidFill>
                  <a:schemeClr val="bg1"/>
                </a:solidFill>
                <a:latin typeface="Calibri" charset="0"/>
                <a:ea typeface="Calibri" charset="0"/>
                <a:cs typeface="Calibri" charset="0"/>
              </a:rPr>
              <a:t> e </a:t>
            </a:r>
            <a:r>
              <a:rPr lang="en-US" sz="2400" b="1" dirty="0" err="1">
                <a:solidFill>
                  <a:schemeClr val="bg1"/>
                </a:solidFill>
                <a:latin typeface="Calibri" charset="0"/>
                <a:ea typeface="Calibri" charset="0"/>
                <a:cs typeface="Calibri" charset="0"/>
              </a:rPr>
              <a:t>adultos</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jovens</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portadores</a:t>
            </a:r>
            <a:r>
              <a:rPr lang="en-US" sz="2400" b="1" dirty="0">
                <a:solidFill>
                  <a:schemeClr val="bg1"/>
                </a:solidFill>
                <a:latin typeface="Calibri" charset="0"/>
                <a:ea typeface="Calibri" charset="0"/>
                <a:cs typeface="Calibri" charset="0"/>
              </a:rPr>
              <a:t> de sarcomas </a:t>
            </a:r>
            <a:r>
              <a:rPr lang="en-US" sz="2400" b="1" dirty="0" err="1">
                <a:solidFill>
                  <a:schemeClr val="bg1"/>
                </a:solidFill>
                <a:latin typeface="Calibri" charset="0"/>
                <a:ea typeface="Calibri" charset="0"/>
                <a:cs typeface="Calibri" charset="0"/>
              </a:rPr>
              <a:t>ósseos</a:t>
            </a:r>
            <a:r>
              <a:rPr lang="en-US" sz="2400" b="1" dirty="0">
                <a:solidFill>
                  <a:schemeClr val="bg1"/>
                </a:solidFill>
                <a:latin typeface="Calibri" charset="0"/>
                <a:ea typeface="Calibri" charset="0"/>
                <a:cs typeface="Calibri" charset="0"/>
              </a:rPr>
              <a:t>  e de </a:t>
            </a:r>
            <a:r>
              <a:rPr lang="en-US" sz="2400" b="1" dirty="0" err="1">
                <a:solidFill>
                  <a:schemeClr val="bg1"/>
                </a:solidFill>
                <a:latin typeface="Calibri" charset="0"/>
                <a:ea typeface="Calibri" charset="0"/>
                <a:cs typeface="Calibri" charset="0"/>
              </a:rPr>
              <a:t>partes</a:t>
            </a:r>
            <a:r>
              <a:rPr lang="en-US" sz="2400" b="1" dirty="0">
                <a:solidFill>
                  <a:schemeClr val="bg1"/>
                </a:solidFill>
                <a:latin typeface="Calibri" charset="0"/>
                <a:ea typeface="Calibri" charset="0"/>
                <a:cs typeface="Calibri" charset="0"/>
              </a:rPr>
              <a:t> moles </a:t>
            </a:r>
            <a:r>
              <a:rPr lang="en-US" sz="2400" b="1" dirty="0" err="1">
                <a:solidFill>
                  <a:schemeClr val="bg1"/>
                </a:solidFill>
                <a:latin typeface="Calibri" charset="0"/>
                <a:ea typeface="Calibri" charset="0"/>
                <a:cs typeface="Calibri" charset="0"/>
              </a:rPr>
              <a:t>nos</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últimos</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dez</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anos</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em</a:t>
            </a:r>
            <a:r>
              <a:rPr lang="en-US" sz="2400" b="1" dirty="0">
                <a:solidFill>
                  <a:schemeClr val="bg1"/>
                </a:solidFill>
                <a:latin typeface="Calibri" charset="0"/>
                <a:ea typeface="Calibri" charset="0"/>
                <a:cs typeface="Calibri" charset="0"/>
              </a:rPr>
              <a:t> um </a:t>
            </a:r>
            <a:r>
              <a:rPr lang="en-US" sz="2400" b="1" dirty="0" err="1">
                <a:solidFill>
                  <a:schemeClr val="bg1"/>
                </a:solidFill>
                <a:latin typeface="Calibri" charset="0"/>
                <a:ea typeface="Calibri" charset="0"/>
                <a:cs typeface="Calibri" charset="0"/>
              </a:rPr>
              <a:t>centro</a:t>
            </a:r>
            <a:r>
              <a:rPr lang="en-US" sz="2400" b="1" dirty="0">
                <a:solidFill>
                  <a:schemeClr val="bg1"/>
                </a:solidFill>
                <a:latin typeface="Calibri" charset="0"/>
                <a:ea typeface="Calibri" charset="0"/>
                <a:cs typeface="Calibri" charset="0"/>
              </a:rPr>
              <a:t> </a:t>
            </a:r>
            <a:r>
              <a:rPr lang="en-US" sz="2400" b="1" dirty="0" err="1">
                <a:solidFill>
                  <a:schemeClr val="bg1"/>
                </a:solidFill>
                <a:latin typeface="Calibri" charset="0"/>
                <a:ea typeface="Calibri" charset="0"/>
                <a:cs typeface="Calibri" charset="0"/>
              </a:rPr>
              <a:t>oncológico</a:t>
            </a:r>
            <a:r>
              <a:rPr lang="en-US" sz="2000" b="1" dirty="0">
                <a:solidFill>
                  <a:schemeClr val="bg1"/>
                </a:solidFill>
                <a:latin typeface="Calibri" charset="0"/>
                <a:ea typeface="Calibri" charset="0"/>
                <a:cs typeface="Calibri" charset="0"/>
              </a:rPr>
              <a:t>.</a:t>
            </a:r>
            <a:endParaRPr lang="pt-BR" sz="2000" b="1" dirty="0">
              <a:solidFill>
                <a:schemeClr val="bg1"/>
              </a:solidFill>
              <a:latin typeface="Calibri" charset="0"/>
              <a:ea typeface="Calibri" charset="0"/>
              <a:cs typeface="Calibri" charset="0"/>
            </a:endParaRPr>
          </a:p>
        </p:txBody>
      </p:sp>
      <p:sp>
        <p:nvSpPr>
          <p:cNvPr id="13" name="TextBox 12">
            <a:extLst>
              <a:ext uri="{FF2B5EF4-FFF2-40B4-BE49-F238E27FC236}">
                <a16:creationId xmlns:a16="http://schemas.microsoft.com/office/drawing/2014/main" id="{AA1A24BD-BD89-144A-A301-A8058FB68A3A}"/>
              </a:ext>
            </a:extLst>
          </p:cNvPr>
          <p:cNvSpPr txBox="1"/>
          <p:nvPr/>
        </p:nvSpPr>
        <p:spPr>
          <a:xfrm>
            <a:off x="2708031" y="1355324"/>
            <a:ext cx="3744615" cy="338554"/>
          </a:xfrm>
          <a:prstGeom prst="rect">
            <a:avLst/>
          </a:prstGeom>
          <a:noFill/>
        </p:spPr>
        <p:txBody>
          <a:bodyPr wrap="none" rtlCol="0">
            <a:spAutoFit/>
          </a:bodyPr>
          <a:lstStyle/>
          <a:p>
            <a:r>
              <a:rPr lang="en-US" sz="1600" dirty="0">
                <a:latin typeface="Calibri" charset="0"/>
                <a:ea typeface="Calibri" charset="0"/>
                <a:cs typeface="Calibri" charset="0"/>
              </a:rPr>
              <a:t>- P.S. Rocha, C.M.L. Costa, C.E.R. Fernandes</a:t>
            </a:r>
            <a:endParaRPr lang="pt-BR" sz="1600" dirty="0">
              <a:latin typeface="Calibri" charset="0"/>
              <a:ea typeface="Calibri" charset="0"/>
              <a:cs typeface="Calibri" charset="0"/>
            </a:endParaRPr>
          </a:p>
        </p:txBody>
      </p:sp>
      <p:sp>
        <p:nvSpPr>
          <p:cNvPr id="30" name="Rectangle 29">
            <a:extLst>
              <a:ext uri="{FF2B5EF4-FFF2-40B4-BE49-F238E27FC236}">
                <a16:creationId xmlns:a16="http://schemas.microsoft.com/office/drawing/2014/main" id="{110A48B5-F328-D645-96C3-2D4ECF5001AD}"/>
              </a:ext>
            </a:extLst>
          </p:cNvPr>
          <p:cNvSpPr/>
          <p:nvPr/>
        </p:nvSpPr>
        <p:spPr>
          <a:xfrm>
            <a:off x="16962120" y="800991"/>
            <a:ext cx="1325880" cy="100494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Rectangle 30">
            <a:extLst>
              <a:ext uri="{FF2B5EF4-FFF2-40B4-BE49-F238E27FC236}">
                <a16:creationId xmlns:a16="http://schemas.microsoft.com/office/drawing/2014/main" id="{3A9E31E6-DEFD-F244-8DCD-75F5CF51EA30}"/>
              </a:ext>
            </a:extLst>
          </p:cNvPr>
          <p:cNvSpPr/>
          <p:nvPr/>
        </p:nvSpPr>
        <p:spPr>
          <a:xfrm>
            <a:off x="16497300" y="800991"/>
            <a:ext cx="464820" cy="10049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13">
            <a:extLst>
              <a:ext uri="{FF2B5EF4-FFF2-40B4-BE49-F238E27FC236}">
                <a16:creationId xmlns:a16="http://schemas.microsoft.com/office/drawing/2014/main" id="{60499DB6-57F6-FA4E-AD8C-82777B9EFB6F}"/>
              </a:ext>
            </a:extLst>
          </p:cNvPr>
          <p:cNvSpPr txBox="1"/>
          <p:nvPr/>
        </p:nvSpPr>
        <p:spPr>
          <a:xfrm>
            <a:off x="640080"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INTRODUÇ</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15" name="TextBox 14">
            <a:extLst>
              <a:ext uri="{FF2B5EF4-FFF2-40B4-BE49-F238E27FC236}">
                <a16:creationId xmlns:a16="http://schemas.microsoft.com/office/drawing/2014/main" id="{A47B7308-5D9B-974F-AB82-CF827144DE32}"/>
              </a:ext>
            </a:extLst>
          </p:cNvPr>
          <p:cNvSpPr txBox="1"/>
          <p:nvPr/>
        </p:nvSpPr>
        <p:spPr>
          <a:xfrm>
            <a:off x="640080" y="2601689"/>
            <a:ext cx="5436187" cy="7622600"/>
          </a:xfrm>
          <a:prstGeom prst="rect">
            <a:avLst/>
          </a:prstGeom>
          <a:noFill/>
        </p:spPr>
        <p:txBody>
          <a:bodyPr wrap="square" rtlCol="0">
            <a:spAutoFit/>
          </a:bodyPr>
          <a:lstStyle/>
          <a:p>
            <a:pPr indent="221615" algn="just">
              <a:spcAft>
                <a:spcPts val="1000"/>
              </a:spcAft>
            </a:pPr>
            <a:r>
              <a:rPr lang="pt-BR" sz="1500" dirty="0">
                <a:solidFill>
                  <a:srgbClr val="000000"/>
                </a:solidFill>
                <a:effectLst/>
                <a:ea typeface="Calibri" panose="020F0502020204030204" pitchFamily="34" charset="0"/>
                <a:cs typeface="Times New Roman" panose="02020603050405020304" pitchFamily="18" charset="0"/>
              </a:rPr>
              <a:t>Os sarcomas constituem um grupo de tumores histologicamente heterogêneo e raro.  Existem diferenças significativas relacionadas à idade nos pacientes com sarcoma, não apenas relacionadas à variação nos tipos de tumores. Essas particularidades fornecem fundamentação para a adoção de uma abordagem específica para cada idade e para o manejo desses pacientes, a fim de melhorar a experiência geral do paciente como um todo. Os desafios enfrentados pelos pacientes adolescentes e adultos jovens incluem também educação, finanças, emprego e obstáculos à adesão ao tratamento (Gibson, 2013). </a:t>
            </a:r>
            <a:endParaRPr lang="pt-BR" sz="1500" dirty="0">
              <a:effectLst/>
              <a:ea typeface="Calibri" panose="020F0502020204030204" pitchFamily="34" charset="0"/>
              <a:cs typeface="Times New Roman" panose="02020603050405020304" pitchFamily="18" charset="0"/>
            </a:endParaRPr>
          </a:p>
          <a:p>
            <a:pPr algn="just"/>
            <a:r>
              <a:rPr lang="pt-BR" sz="1500" dirty="0">
                <a:solidFill>
                  <a:srgbClr val="000000"/>
                </a:solidFill>
                <a:effectLst/>
                <a:ea typeface="Calibri" panose="020F0502020204030204" pitchFamily="34" charset="0"/>
              </a:rPr>
              <a:t>Uma visão mais aprofundada sobre o tumor e a biologia hospedeira entre estes pacientes também é uma necessidade importante. Em comparação com pacientes mais jovens, os adolescentes e adultos jovens desenvolvem tumores geneticamente distintos e são mais propensos a sofrer toxicidades relacionadas à terapia</a:t>
            </a:r>
            <a:r>
              <a:rPr lang="en-US" sz="1500" dirty="0">
                <a:ea typeface="Calibri" charset="0"/>
                <a:cs typeface="Calibri" charset="0"/>
              </a:rPr>
              <a:t>.</a:t>
            </a:r>
          </a:p>
          <a:p>
            <a:pPr indent="359410" algn="just" fontAlgn="base"/>
            <a:r>
              <a:rPr lang="pt-BR" sz="1500" dirty="0">
                <a:solidFill>
                  <a:srgbClr val="000000"/>
                </a:solidFill>
                <a:effectLst/>
                <a:ea typeface="Times New Roman" panose="02020603050405020304" pitchFamily="18" charset="0"/>
              </a:rPr>
              <a:t>A maioria dos estudos oncológicos incluem pacientes adultos ou pediátricos, mas possuem dados limitados quando se diz respeito da população de adolescentes e adultos jovens. A falta de participação em ensaios clínicos entre os adultos jovens desacelerou o estabelecimento de protocolos de tratamento otimizados específicos para essa idade e dificultou a coleta de material biológico para investigação científica. </a:t>
            </a:r>
            <a:endParaRPr lang="pt-BR" sz="1500" dirty="0">
              <a:effectLst/>
              <a:ea typeface="Times New Roman" panose="02020603050405020304" pitchFamily="18" charset="0"/>
            </a:endParaRPr>
          </a:p>
          <a:p>
            <a:pPr algn="just"/>
            <a:r>
              <a:rPr lang="pt-BR" sz="1500" dirty="0">
                <a:effectLst/>
                <a:ea typeface="Calibri" panose="020F0502020204030204" pitchFamily="34" charset="0"/>
              </a:rPr>
              <a:t>Infelizmente, vários estudos têm demonstrado que adolescentes e adultos jovens, beneficiam-se menos do progresso médico quando comparados à população pediátrica e adulta com a mesma doença. São tratados em unidades de oncologia pediátrica ou adulta, e raramente em um modelo de cuidado colaborativo pediátrico-adulto misto.</a:t>
            </a:r>
            <a:endParaRPr lang="en-US" sz="1500" dirty="0">
              <a:effectLst/>
              <a:ea typeface="Calibri" panose="020F0502020204030204" pitchFamily="34" charset="0"/>
              <a:cs typeface="Calibri" charset="0"/>
            </a:endParaRPr>
          </a:p>
          <a:p>
            <a:pPr algn="just"/>
            <a:r>
              <a:rPr lang="pt-BR" sz="1500" dirty="0">
                <a:solidFill>
                  <a:srgbClr val="000000"/>
                </a:solidFill>
                <a:effectLst/>
                <a:ea typeface="Times New Roman" panose="02020603050405020304" pitchFamily="18" charset="0"/>
              </a:rPr>
              <a:t>A menor sobrevida dos pacientes que não estão em um protocolo padrão destaca a importância de garantir que todos os pacientes recebam um atendimento ideal.</a:t>
            </a:r>
            <a:endParaRPr lang="pt-BR" sz="1500" dirty="0">
              <a:effectLst/>
              <a:ea typeface="Times New Roman" panose="02020603050405020304" pitchFamily="18" charset="0"/>
            </a:endParaRPr>
          </a:p>
          <a:p>
            <a:endParaRPr lang="pt-BR" sz="1600" dirty="0">
              <a:ea typeface="Calibri" charset="0"/>
              <a:cs typeface="Calibri" charset="0"/>
            </a:endParaRPr>
          </a:p>
        </p:txBody>
      </p:sp>
      <p:sp>
        <p:nvSpPr>
          <p:cNvPr id="18" name="TextBox 17">
            <a:extLst>
              <a:ext uri="{FF2B5EF4-FFF2-40B4-BE49-F238E27FC236}">
                <a16:creationId xmlns:a16="http://schemas.microsoft.com/office/drawing/2014/main" id="{B6CA608A-2DC5-9041-9E97-EBBF8BECB85E}"/>
              </a:ext>
            </a:extLst>
          </p:cNvPr>
          <p:cNvSpPr txBox="1"/>
          <p:nvPr/>
        </p:nvSpPr>
        <p:spPr>
          <a:xfrm>
            <a:off x="6446916" y="2078469"/>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OBJETIVO</a:t>
            </a:r>
          </a:p>
        </p:txBody>
      </p:sp>
      <p:sp>
        <p:nvSpPr>
          <p:cNvPr id="19" name="TextBox 18">
            <a:extLst>
              <a:ext uri="{FF2B5EF4-FFF2-40B4-BE49-F238E27FC236}">
                <a16:creationId xmlns:a16="http://schemas.microsoft.com/office/drawing/2014/main" id="{414ECDDF-475F-AA4A-87B3-CF665B158A65}"/>
              </a:ext>
            </a:extLst>
          </p:cNvPr>
          <p:cNvSpPr txBox="1"/>
          <p:nvPr/>
        </p:nvSpPr>
        <p:spPr>
          <a:xfrm>
            <a:off x="6446916" y="2082457"/>
            <a:ext cx="5436187" cy="1490152"/>
          </a:xfrm>
          <a:prstGeom prst="rect">
            <a:avLst/>
          </a:prstGeom>
          <a:noFill/>
        </p:spPr>
        <p:txBody>
          <a:bodyPr wrap="square" rtlCol="0">
            <a:spAutoFit/>
          </a:bodyPr>
          <a:lstStyle/>
          <a:p>
            <a:pPr marL="457200" algn="just">
              <a:lnSpc>
                <a:spcPct val="150000"/>
              </a:lnSpc>
              <a:spcAft>
                <a:spcPts val="1000"/>
              </a:spcAft>
            </a:pPr>
            <a:r>
              <a:rPr lang="pt-BR" sz="1500" b="1" dirty="0">
                <a:effectLst/>
                <a:ea typeface="Calibri" panose="020F0502020204030204" pitchFamily="34" charset="0"/>
                <a:cs typeface="Times New Roman" panose="02020603050405020304" pitchFamily="18" charset="0"/>
              </a:rPr>
              <a:t> </a:t>
            </a:r>
            <a:endParaRPr lang="pt-BR" sz="1500" dirty="0">
              <a:effectLst/>
              <a:ea typeface="Calibri" panose="020F0502020204030204" pitchFamily="34" charset="0"/>
              <a:cs typeface="Times New Roman" panose="02020603050405020304" pitchFamily="18" charset="0"/>
            </a:endParaRPr>
          </a:p>
          <a:p>
            <a:pPr algn="just">
              <a:spcAft>
                <a:spcPts val="1000"/>
              </a:spcAft>
            </a:pPr>
            <a:r>
              <a:rPr lang="pt-BR" sz="1500" dirty="0">
                <a:effectLst/>
                <a:ea typeface="Calibri" panose="020F0502020204030204" pitchFamily="34" charset="0"/>
                <a:cs typeface="Times New Roman" panose="02020603050405020304" pitchFamily="18" charset="0"/>
              </a:rPr>
              <a:t>Identificar o perfil epidemiológico dos pacientes diagnosticados com sarcoma com idade entre 14 e 29 anos, que realizaram tratamento no </a:t>
            </a:r>
            <a:r>
              <a:rPr lang="pt-BR" sz="1500" dirty="0" err="1">
                <a:solidFill>
                  <a:srgbClr val="000000"/>
                </a:solidFill>
                <a:effectLst/>
                <a:ea typeface="Calibri" panose="020F0502020204030204" pitchFamily="34" charset="0"/>
                <a:cs typeface="Times New Roman" panose="02020603050405020304" pitchFamily="18" charset="0"/>
              </a:rPr>
              <a:t>A.C.Camargo</a:t>
            </a:r>
            <a:r>
              <a:rPr lang="pt-BR" sz="1500" dirty="0">
                <a:solidFill>
                  <a:srgbClr val="000000"/>
                </a:solidFill>
                <a:effectLst/>
                <a:ea typeface="Calibri" panose="020F0502020204030204" pitchFamily="34" charset="0"/>
                <a:cs typeface="Times New Roman" panose="02020603050405020304" pitchFamily="18" charset="0"/>
              </a:rPr>
              <a:t> </a:t>
            </a:r>
            <a:r>
              <a:rPr lang="pt-BR" sz="1500" dirty="0" err="1">
                <a:solidFill>
                  <a:srgbClr val="000000"/>
                </a:solidFill>
                <a:effectLst/>
                <a:ea typeface="Calibri" panose="020F0502020204030204" pitchFamily="34" charset="0"/>
                <a:cs typeface="Times New Roman" panose="02020603050405020304" pitchFamily="18" charset="0"/>
              </a:rPr>
              <a:t>Cancer</a:t>
            </a:r>
            <a:r>
              <a:rPr lang="pt-BR" sz="1500" dirty="0">
                <a:solidFill>
                  <a:srgbClr val="000000"/>
                </a:solidFill>
                <a:effectLst/>
                <a:ea typeface="Calibri" panose="020F0502020204030204" pitchFamily="34" charset="0"/>
                <a:cs typeface="Times New Roman" panose="02020603050405020304" pitchFamily="18" charset="0"/>
              </a:rPr>
              <a:t> Center no período de janeiro de 2012 à dezembro de 2021; </a:t>
            </a:r>
            <a:endParaRPr lang="pt-BR" sz="1500" dirty="0">
              <a:effectLst/>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989EB4AE-6623-BC4D-8A59-FAB159F3CD26}"/>
              </a:ext>
            </a:extLst>
          </p:cNvPr>
          <p:cNvSpPr txBox="1"/>
          <p:nvPr/>
        </p:nvSpPr>
        <p:spPr>
          <a:xfrm>
            <a:off x="6372786" y="3610531"/>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MÉTODOS</a:t>
            </a:r>
          </a:p>
        </p:txBody>
      </p:sp>
      <p:sp>
        <p:nvSpPr>
          <p:cNvPr id="21" name="TextBox 20">
            <a:extLst>
              <a:ext uri="{FF2B5EF4-FFF2-40B4-BE49-F238E27FC236}">
                <a16:creationId xmlns:a16="http://schemas.microsoft.com/office/drawing/2014/main" id="{ED535ABC-B6F0-914E-A2CD-EEC99805C25A}"/>
              </a:ext>
            </a:extLst>
          </p:cNvPr>
          <p:cNvSpPr txBox="1"/>
          <p:nvPr/>
        </p:nvSpPr>
        <p:spPr>
          <a:xfrm>
            <a:off x="6422207" y="4158212"/>
            <a:ext cx="5436187" cy="3831818"/>
          </a:xfrm>
          <a:prstGeom prst="rect">
            <a:avLst/>
          </a:prstGeom>
          <a:noFill/>
        </p:spPr>
        <p:txBody>
          <a:bodyPr wrap="square" rtlCol="0">
            <a:spAutoFit/>
          </a:bodyPr>
          <a:lstStyle/>
          <a:p>
            <a:pPr algn="just"/>
            <a:r>
              <a:rPr lang="pt-BR" sz="1500" dirty="0">
                <a:solidFill>
                  <a:srgbClr val="000000"/>
                </a:solidFill>
                <a:effectLst/>
                <a:ea typeface="Times New Roman" panose="02020603050405020304" pitchFamily="18" charset="0"/>
              </a:rPr>
              <a:t>Estudo de coorte retrospectivo descritivo, realizado por meio da coleta de dados do prontuário eletrônico de pacientes que foram submetidos ao tratamento oncológico no </a:t>
            </a:r>
            <a:r>
              <a:rPr lang="pt-BR" sz="1500" dirty="0" err="1">
                <a:solidFill>
                  <a:srgbClr val="000000"/>
                </a:solidFill>
                <a:effectLst/>
                <a:ea typeface="Times New Roman" panose="02020603050405020304" pitchFamily="18" charset="0"/>
              </a:rPr>
              <a:t>A.C.Camargo</a:t>
            </a:r>
            <a:r>
              <a:rPr lang="pt-BR" sz="1500" dirty="0">
                <a:solidFill>
                  <a:srgbClr val="000000"/>
                </a:solidFill>
                <a:effectLst/>
                <a:ea typeface="Times New Roman" panose="02020603050405020304" pitchFamily="18" charset="0"/>
              </a:rPr>
              <a:t> </a:t>
            </a:r>
            <a:r>
              <a:rPr lang="pt-BR" sz="1500" dirty="0" err="1">
                <a:solidFill>
                  <a:srgbClr val="000000"/>
                </a:solidFill>
                <a:effectLst/>
                <a:ea typeface="Times New Roman" panose="02020603050405020304" pitchFamily="18" charset="0"/>
              </a:rPr>
              <a:t>Cancer</a:t>
            </a:r>
            <a:r>
              <a:rPr lang="pt-BR" sz="1500" dirty="0">
                <a:solidFill>
                  <a:srgbClr val="000000"/>
                </a:solidFill>
                <a:effectLst/>
                <a:ea typeface="Times New Roman" panose="02020603050405020304" pitchFamily="18" charset="0"/>
              </a:rPr>
              <a:t> Center, São Paulo, SP – Brasil. Foram incluídos os pacientes com diagnóstico de Sarcomas que realizaram o tratamento nesta instituição no período de janeiro de 2012 a dezembro de 2021 e excluídos aqueles que não realizaram o tratamento na instituição após o diagnóstico, aqueles com idade inferior a 14 anos ou superior a 29 anos, casos de sarcoma de </a:t>
            </a:r>
            <a:r>
              <a:rPr lang="pt-BR" sz="1500" dirty="0" err="1">
                <a:solidFill>
                  <a:srgbClr val="000000"/>
                </a:solidFill>
                <a:effectLst/>
                <a:ea typeface="Times New Roman" panose="02020603050405020304" pitchFamily="18" charset="0"/>
              </a:rPr>
              <a:t>Kaposi</a:t>
            </a:r>
            <a:r>
              <a:rPr lang="pt-BR" sz="1500" dirty="0">
                <a:solidFill>
                  <a:srgbClr val="000000"/>
                </a:solidFill>
                <a:effectLst/>
                <a:ea typeface="Times New Roman" panose="02020603050405020304" pitchFamily="18" charset="0"/>
              </a:rPr>
              <a:t> e os prontuários com dados insuficientes para análise estatística. Os dados foram inseridos na Plataforma </a:t>
            </a:r>
            <a:r>
              <a:rPr lang="pt-BR" sz="1500" dirty="0" err="1">
                <a:solidFill>
                  <a:srgbClr val="000000"/>
                </a:solidFill>
                <a:effectLst/>
                <a:ea typeface="Times New Roman" panose="02020603050405020304" pitchFamily="18" charset="0"/>
              </a:rPr>
              <a:t>REDcap</a:t>
            </a:r>
            <a:r>
              <a:rPr lang="pt-BR" sz="1500" dirty="0">
                <a:solidFill>
                  <a:srgbClr val="000000"/>
                </a:solidFill>
                <a:effectLst/>
                <a:ea typeface="Times New Roman" panose="02020603050405020304" pitchFamily="18" charset="0"/>
              </a:rPr>
              <a:t> e analisados por meio dos testes: </a:t>
            </a:r>
            <a:r>
              <a:rPr lang="pt-BR" sz="1500" i="1" dirty="0">
                <a:solidFill>
                  <a:srgbClr val="000000"/>
                </a:solidFill>
                <a:effectLst/>
                <a:ea typeface="Times New Roman" panose="02020603050405020304" pitchFamily="18" charset="0"/>
              </a:rPr>
              <a:t>t</a:t>
            </a:r>
            <a:r>
              <a:rPr lang="pt-BR" sz="1500" dirty="0">
                <a:solidFill>
                  <a:srgbClr val="000000"/>
                </a:solidFill>
                <a:effectLst/>
                <a:ea typeface="Times New Roman" panose="02020603050405020304" pitchFamily="18" charset="0"/>
              </a:rPr>
              <a:t> de </a:t>
            </a:r>
            <a:r>
              <a:rPr lang="pt-BR" sz="1500" i="1" dirty="0" err="1">
                <a:solidFill>
                  <a:srgbClr val="000000"/>
                </a:solidFill>
                <a:effectLst/>
                <a:ea typeface="Times New Roman" panose="02020603050405020304" pitchFamily="18" charset="0"/>
              </a:rPr>
              <a:t>Student</a:t>
            </a:r>
            <a:r>
              <a:rPr lang="pt-BR" sz="1500" dirty="0">
                <a:solidFill>
                  <a:srgbClr val="000000"/>
                </a:solidFill>
                <a:effectLst/>
                <a:ea typeface="Times New Roman" panose="02020603050405020304" pitchFamily="18" charset="0"/>
              </a:rPr>
              <a:t>, </a:t>
            </a:r>
            <a:r>
              <a:rPr lang="pt-BR" sz="1500" dirty="0" err="1">
                <a:solidFill>
                  <a:srgbClr val="000000"/>
                </a:solidFill>
                <a:effectLst/>
                <a:ea typeface="Times New Roman" panose="02020603050405020304" pitchFamily="18" charset="0"/>
              </a:rPr>
              <a:t>qui</a:t>
            </a:r>
            <a:r>
              <a:rPr lang="pt-BR" sz="1500" dirty="0">
                <a:solidFill>
                  <a:srgbClr val="000000"/>
                </a:solidFill>
                <a:effectLst/>
                <a:ea typeface="Times New Roman" panose="02020603050405020304" pitchFamily="18" charset="0"/>
              </a:rPr>
              <a:t>-quadrado, simples e múltipla para análise das chances de o paciente evoluir a óbito e a curva de Kaplan-Meyer para a análise da sobrevida. Coleta e análise realizados após a aprovação do Comitê de Ética institucional</a:t>
            </a:r>
            <a:r>
              <a:rPr lang="pt-BR" sz="1600" dirty="0">
                <a:solidFill>
                  <a:srgbClr val="000000"/>
                </a:solidFill>
                <a:effectLst/>
                <a:ea typeface="Times New Roman" panose="02020603050405020304" pitchFamily="18" charset="0"/>
              </a:rPr>
              <a:t>.</a:t>
            </a:r>
            <a:endParaRPr lang="pt-BR" sz="1600" dirty="0">
              <a:effectLst/>
              <a:ea typeface="Times New Roman" panose="02020603050405020304" pitchFamily="18" charset="0"/>
            </a:endParaRPr>
          </a:p>
          <a:p>
            <a:pPr algn="just"/>
            <a:endParaRPr lang="pt-BR" sz="1700" dirty="0">
              <a:latin typeface="Calibri" charset="0"/>
              <a:ea typeface="Calibri" charset="0"/>
              <a:cs typeface="Calibri" charset="0"/>
            </a:endParaRPr>
          </a:p>
        </p:txBody>
      </p:sp>
      <p:sp>
        <p:nvSpPr>
          <p:cNvPr id="32" name="TextBox 31">
            <a:extLst>
              <a:ext uri="{FF2B5EF4-FFF2-40B4-BE49-F238E27FC236}">
                <a16:creationId xmlns:a16="http://schemas.microsoft.com/office/drawing/2014/main" id="{80911BC6-C929-C743-8A55-B63E6304E3CF}"/>
              </a:ext>
            </a:extLst>
          </p:cNvPr>
          <p:cNvSpPr txBox="1"/>
          <p:nvPr/>
        </p:nvSpPr>
        <p:spPr>
          <a:xfrm>
            <a:off x="6358670" y="7759197"/>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RESULTADOS E CONCLUS</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33" name="TextBox 32">
            <a:extLst>
              <a:ext uri="{FF2B5EF4-FFF2-40B4-BE49-F238E27FC236}">
                <a16:creationId xmlns:a16="http://schemas.microsoft.com/office/drawing/2014/main" id="{B14C257E-FAC8-9842-9590-26985410A87C}"/>
              </a:ext>
            </a:extLst>
          </p:cNvPr>
          <p:cNvSpPr txBox="1"/>
          <p:nvPr/>
        </p:nvSpPr>
        <p:spPr>
          <a:xfrm>
            <a:off x="12198164" y="1882171"/>
            <a:ext cx="5436187" cy="7868821"/>
          </a:xfrm>
          <a:prstGeom prst="rect">
            <a:avLst/>
          </a:prstGeom>
          <a:noFill/>
        </p:spPr>
        <p:txBody>
          <a:bodyPr wrap="square" rtlCol="0">
            <a:spAutoFit/>
          </a:bodyPr>
          <a:lstStyle/>
          <a:p>
            <a:pPr indent="449580" algn="just">
              <a:spcAft>
                <a:spcPts val="1000"/>
              </a:spcAft>
            </a:pPr>
            <a:r>
              <a:rPr lang="pt-BR" sz="1500" dirty="0">
                <a:solidFill>
                  <a:srgbClr val="000000"/>
                </a:solidFill>
                <a:effectLst/>
                <a:ea typeface="Times New Roman" panose="02020603050405020304" pitchFamily="18" charset="0"/>
                <a:cs typeface="Times New Roman" panose="02020603050405020304" pitchFamily="18" charset="0"/>
              </a:rPr>
              <a:t>Dentre os principais sintomas, o mais frequente foi dor, 56 (84%), seguido por tumoração local, 35 (52%), sendo que outros sintomas variados também estiveram presentes em 11 (16%) casos, como hematoma, dificuldade para deambular, irritabilidade, febre, hemorragia, parestesia, dificuldade para urinar, hematúria, perda de peso, mal estar e </a:t>
            </a:r>
            <a:r>
              <a:rPr lang="pt-BR" sz="1500" dirty="0" err="1">
                <a:solidFill>
                  <a:srgbClr val="000000"/>
                </a:solidFill>
                <a:effectLst/>
                <a:ea typeface="Times New Roman" panose="02020603050405020304" pitchFamily="18" charset="0"/>
                <a:cs typeface="Times New Roman" panose="02020603050405020304" pitchFamily="18" charset="0"/>
              </a:rPr>
              <a:t>dispnéia</a:t>
            </a:r>
            <a:r>
              <a:rPr lang="pt-BR" sz="1500" dirty="0">
                <a:solidFill>
                  <a:srgbClr val="000000"/>
                </a:solidFill>
                <a:effectLst/>
                <a:ea typeface="Times New Roman" panose="02020603050405020304" pitchFamily="18" charset="0"/>
                <a:cs typeface="Times New Roman" panose="02020603050405020304" pitchFamily="18" charset="0"/>
              </a:rPr>
              <a:t>. Quanto à histologia, os casos foram divididos em Osteossarcoma, 13 (19%), </a:t>
            </a:r>
            <a:r>
              <a:rPr lang="pt-BR" sz="1500" dirty="0" err="1">
                <a:solidFill>
                  <a:srgbClr val="000000"/>
                </a:solidFill>
                <a:effectLst/>
                <a:ea typeface="Times New Roman" panose="02020603050405020304" pitchFamily="18" charset="0"/>
                <a:cs typeface="Times New Roman" panose="02020603050405020304" pitchFamily="18" charset="0"/>
              </a:rPr>
              <a:t>Rabdomiossarcoma</a:t>
            </a:r>
            <a:r>
              <a:rPr lang="pt-BR" sz="1500" dirty="0">
                <a:solidFill>
                  <a:srgbClr val="000000"/>
                </a:solidFill>
                <a:effectLst/>
                <a:ea typeface="Times New Roman" panose="02020603050405020304" pitchFamily="18" charset="0"/>
                <a:cs typeface="Times New Roman" panose="02020603050405020304" pitchFamily="18" charset="0"/>
              </a:rPr>
              <a:t>, 9 (13%), Ewing, 10 (15%) e Sarcomas Não-</a:t>
            </a:r>
            <a:r>
              <a:rPr lang="pt-BR" sz="1500" dirty="0" err="1">
                <a:solidFill>
                  <a:srgbClr val="000000"/>
                </a:solidFill>
                <a:effectLst/>
                <a:ea typeface="Times New Roman" panose="02020603050405020304" pitchFamily="18" charset="0"/>
                <a:cs typeface="Times New Roman" panose="02020603050405020304" pitchFamily="18" charset="0"/>
              </a:rPr>
              <a:t>Rabdomiossarcoma</a:t>
            </a:r>
            <a:r>
              <a:rPr lang="pt-BR" sz="1500" dirty="0">
                <a:solidFill>
                  <a:srgbClr val="000000"/>
                </a:solidFill>
                <a:effectLst/>
                <a:ea typeface="Times New Roman" panose="02020603050405020304" pitchFamily="18" charset="0"/>
                <a:cs typeface="Times New Roman" panose="02020603050405020304" pitchFamily="18" charset="0"/>
              </a:rPr>
              <a:t>, 35 (53%).  Quando relacionados à faixa etária, notou-se que em ambos os grupos por idade houve predomínio de Sarcomas Não-</a:t>
            </a:r>
            <a:r>
              <a:rPr lang="pt-BR" sz="1500" dirty="0" err="1">
                <a:solidFill>
                  <a:srgbClr val="000000"/>
                </a:solidFill>
                <a:effectLst/>
                <a:ea typeface="Times New Roman" panose="02020603050405020304" pitchFamily="18" charset="0"/>
                <a:cs typeface="Times New Roman" panose="02020603050405020304" pitchFamily="18" charset="0"/>
              </a:rPr>
              <a:t>Rabdomiossarcomas</a:t>
            </a:r>
            <a:r>
              <a:rPr lang="pt-BR" sz="1500" dirty="0">
                <a:solidFill>
                  <a:srgbClr val="000000"/>
                </a:solidFill>
                <a:effectLst/>
                <a:ea typeface="Times New Roman" panose="02020603050405020304" pitchFamily="18" charset="0"/>
                <a:cs typeface="Times New Roman" panose="02020603050405020304" pitchFamily="18" charset="0"/>
              </a:rPr>
              <a:t>, com 8 (32%) casos no grupo de 14-18 anos, e 27 (65%) casos no grupo de 19-29 anos. Identificou-se que 6 (9%) pacientes apresentavam metástase no momento do diagnóstico inicial e 15 (22%) pacientes tiveram recaída durante o seguimento. </a:t>
            </a:r>
            <a:r>
              <a:rPr lang="pt-BR" sz="1500" dirty="0">
                <a:effectLst/>
                <a:ea typeface="Calibri" panose="020F0502020204030204" pitchFamily="34" charset="0"/>
                <a:cs typeface="Times New Roman" panose="02020603050405020304" pitchFamily="18" charset="0"/>
              </a:rPr>
              <a:t>Dos pacientes metastáticos ao diagnostico, 6 (9%), a grande maioria, 5 (83%), pertencia ao grupo dos tumores de partes moles. A recaída também foi mais frequente neste grupo. </a:t>
            </a:r>
            <a:r>
              <a:rPr lang="pt-BR" sz="1500" dirty="0">
                <a:solidFill>
                  <a:srgbClr val="000000"/>
                </a:solidFill>
                <a:effectLst/>
                <a:ea typeface="Times New Roman" panose="02020603050405020304" pitchFamily="18" charset="0"/>
                <a:cs typeface="Times New Roman" panose="02020603050405020304" pitchFamily="18" charset="0"/>
              </a:rPr>
              <a:t>Dentre todos os pacientes analisados neste estudo, 20 (30%) evoluíram a óbito até a presente data. </a:t>
            </a:r>
            <a:r>
              <a:rPr lang="pt-BR" sz="1500" dirty="0">
                <a:solidFill>
                  <a:srgbClr val="000000"/>
                </a:solidFill>
                <a:ea typeface="Calibri" panose="020F0502020204030204" pitchFamily="34" charset="0"/>
                <a:cs typeface="Times New Roman" panose="02020603050405020304" pitchFamily="18" charset="0"/>
              </a:rPr>
              <a:t>A</a:t>
            </a:r>
            <a:r>
              <a:rPr lang="pt-BR" sz="1500" dirty="0">
                <a:solidFill>
                  <a:srgbClr val="000000"/>
                </a:solidFill>
                <a:effectLst/>
                <a:ea typeface="Calibri" panose="020F0502020204030204" pitchFamily="34" charset="0"/>
                <a:cs typeface="Times New Roman" panose="02020603050405020304" pitchFamily="18" charset="0"/>
              </a:rPr>
              <a:t> maior parte dos óbitos neste estudo ocorreu em pacientes com tumores de partes moles. Quando comparada por idade, essa taxa foi maior no grupo de faixa etária mais elevada, assim como já demonstrado em outros estudos da literatura. Um dos motivos para este achado se deve à menor tolerância ao tratamento, com maior taxa de toxicidade e maior incidência de complicações que limitam o uso dos recursos terapêuticos quando se compara o risco e benefício nestes pacientes. A indicação terapêutica demanda ponderação entre o controle da doença, e sequelas a longo prazo, o que limita as opções terapêuticas factíveis para alguns pacientes. A melhoria da participação em ensaios clínicos é um passo fundamental para superar os desafios enfrentados por este grupo.</a:t>
            </a:r>
            <a:endParaRPr lang="pt-BR" sz="1500" dirty="0">
              <a:effectLst/>
              <a:ea typeface="Calibri" panose="020F0502020204030204" pitchFamily="34" charset="0"/>
              <a:cs typeface="Times New Roman" panose="02020603050405020304" pitchFamily="18" charset="0"/>
            </a:endParaRPr>
          </a:p>
          <a:p>
            <a:pPr algn="just"/>
            <a:endParaRPr lang="pt-BR" sz="1700" dirty="0">
              <a:latin typeface="Calibri" charset="0"/>
              <a:ea typeface="Calibri" charset="0"/>
              <a:cs typeface="Calibri" charset="0"/>
            </a:endParaRPr>
          </a:p>
        </p:txBody>
      </p:sp>
      <p:sp>
        <p:nvSpPr>
          <p:cNvPr id="44" name="Rounded Rectangle 43">
            <a:extLst>
              <a:ext uri="{FF2B5EF4-FFF2-40B4-BE49-F238E27FC236}">
                <a16:creationId xmlns:a16="http://schemas.microsoft.com/office/drawing/2014/main" id="{811B4335-7FB6-0649-84FD-BD02F8A00755}"/>
              </a:ext>
            </a:extLst>
          </p:cNvPr>
          <p:cNvSpPr/>
          <p:nvPr/>
        </p:nvSpPr>
        <p:spPr>
          <a:xfrm>
            <a:off x="12268734" y="9043190"/>
            <a:ext cx="5265862" cy="1190746"/>
          </a:xfrm>
          <a:prstGeom prst="round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TextBox 44">
            <a:extLst>
              <a:ext uri="{FF2B5EF4-FFF2-40B4-BE49-F238E27FC236}">
                <a16:creationId xmlns:a16="http://schemas.microsoft.com/office/drawing/2014/main" id="{0D6EBE1A-8008-FA46-896B-260C146290A8}"/>
              </a:ext>
            </a:extLst>
          </p:cNvPr>
          <p:cNvSpPr txBox="1"/>
          <p:nvPr/>
        </p:nvSpPr>
        <p:spPr>
          <a:xfrm>
            <a:off x="12428551" y="9104661"/>
            <a:ext cx="4975412" cy="1372171"/>
          </a:xfrm>
          <a:prstGeom prst="rect">
            <a:avLst/>
          </a:prstGeom>
          <a:noFill/>
        </p:spPr>
        <p:txBody>
          <a:bodyPr wrap="square" rtlCol="0">
            <a:spAutoFit/>
          </a:bodyPr>
          <a:lstStyle/>
          <a:p>
            <a:r>
              <a:rPr lang="en-US" sz="1000" b="1" dirty="0" err="1">
                <a:latin typeface="Calibri" charset="0"/>
                <a:ea typeface="Calibri" charset="0"/>
                <a:cs typeface="Calibri" charset="0"/>
              </a:rPr>
              <a:t>Referências</a:t>
            </a:r>
            <a:endParaRPr lang="en-US" sz="1000" b="1" dirty="0">
              <a:latin typeface="Calibri" charset="0"/>
              <a:ea typeface="Calibri" charset="0"/>
              <a:cs typeface="Calibri" charset="0"/>
            </a:endParaRPr>
          </a:p>
          <a:p>
            <a:pPr algn="just">
              <a:lnSpc>
                <a:spcPct val="150000"/>
              </a:lnSpc>
              <a:spcAft>
                <a:spcPts val="800"/>
              </a:spcAft>
            </a:pPr>
            <a:r>
              <a:rPr lang="en-US" sz="500" dirty="0">
                <a:effectLst/>
                <a:latin typeface="Times New Roman" panose="02020603050405020304" pitchFamily="18" charset="0"/>
                <a:ea typeface="Times New Roman" panose="02020603050405020304" pitchFamily="18" charset="0"/>
              </a:rPr>
              <a:t>Gibson TN, Hanchard B, Waugh N, McNaughton D. Cancer in adolescents and young adults, Kingston and St Andrew, Jamaica, 1988-2007. West Indian med. j.  [</a:t>
            </a:r>
            <a:r>
              <a:rPr lang="en-US" sz="500" dirty="0" err="1">
                <a:effectLst/>
                <a:latin typeface="Times New Roman" panose="02020603050405020304" pitchFamily="18" charset="0"/>
                <a:ea typeface="Times New Roman" panose="02020603050405020304" pitchFamily="18" charset="0"/>
              </a:rPr>
              <a:t>periódico</a:t>
            </a:r>
            <a:r>
              <a:rPr lang="en-US" sz="500" dirty="0">
                <a:effectLst/>
                <a:latin typeface="Times New Roman" panose="02020603050405020304" pitchFamily="18" charset="0"/>
                <a:ea typeface="Times New Roman" panose="02020603050405020304" pitchFamily="18" charset="0"/>
              </a:rPr>
              <a:t> online] 2013; 62 (1): 21-27 </a:t>
            </a:r>
            <a:r>
              <a:rPr lang="en-US" sz="500" dirty="0">
                <a:effectLst/>
                <a:latin typeface="Times New Roman" panose="02020603050405020304" pitchFamily="18" charset="0"/>
                <a:ea typeface="Calibri" panose="020F0502020204030204" pitchFamily="34" charset="0"/>
              </a:rPr>
              <a:t>[2022 15 Jul].</a:t>
            </a:r>
            <a:r>
              <a:rPr lang="pt-BR" sz="500" dirty="0">
                <a:latin typeface="Calibri" panose="020F0502020204030204" pitchFamily="34" charset="0"/>
                <a:ea typeface="Calibri" panose="020F0502020204030204" pitchFamily="34" charset="0"/>
              </a:rPr>
              <a:t> ; </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enjamin RS, Patel SR.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Pediatric</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and</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adult</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osteosarcoma: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comparisons</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and</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contrasts</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in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presentation</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and</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therapy</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Cancer</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Treat</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Res. [periódico online] 2009; 152: 355-63</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 [2022 05 </a:t>
            </a:r>
            <a:r>
              <a:rPr lang="pt-BR" sz="500" dirty="0" err="1">
                <a:effectLst/>
                <a:latin typeface="Times New Roman" panose="02020603050405020304" pitchFamily="18" charset="0"/>
                <a:ea typeface="Calibri" panose="020F0502020204030204" pitchFamily="34" charset="0"/>
                <a:cs typeface="Times New Roman" panose="02020603050405020304" pitchFamily="18" charset="0"/>
              </a:rPr>
              <a:t>Nov</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 ; </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Stiller CA, Trama A,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Serraino</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D, Rossi S, Navarro C,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Chirlaque</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MD, Casali PG; RARECARE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Working</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Group</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Descriptive</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epidemiology</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of</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sarcomas in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Europe</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report</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from</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RARECARE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project</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Eur</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J </a:t>
            </a:r>
            <a:r>
              <a:rPr lang="pt-BR" sz="500" dirty="0" err="1">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Cancer</a:t>
            </a:r>
            <a:r>
              <a:rPr lang="pt-BR" sz="500" dirty="0">
                <a:solidFill>
                  <a:srgbClr val="212121"/>
                </a:solidFill>
                <a:effectLst/>
                <a:latin typeface="Times New Roman" panose="02020603050405020304" pitchFamily="18" charset="0"/>
                <a:ea typeface="Calibri" panose="020F0502020204030204" pitchFamily="34" charset="0"/>
                <a:cs typeface="Times New Roman" panose="02020603050405020304" pitchFamily="18" charset="0"/>
              </a:rPr>
              <a:t> [periódico online] 2013; 49 (3): 684-95 </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[2022 05 </a:t>
            </a:r>
            <a:r>
              <a:rPr lang="pt-BR" sz="500" dirty="0" err="1">
                <a:effectLst/>
                <a:latin typeface="Times New Roman" panose="02020603050405020304" pitchFamily="18" charset="0"/>
                <a:ea typeface="Calibri" panose="020F0502020204030204" pitchFamily="34" charset="0"/>
                <a:cs typeface="Times New Roman" panose="02020603050405020304" pitchFamily="18" charset="0"/>
              </a:rPr>
              <a:t>Nov</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 ; </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Stark DP,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Vassal</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eds</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Tumors</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Adolescents</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and</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Young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Adults</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Prog</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Tumor Res. Basel, </a:t>
            </a:r>
            <a:r>
              <a:rPr lang="pt-BR" sz="5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Karger</a:t>
            </a:r>
            <a:r>
              <a:rPr lang="pt-BR" sz="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[periódico online] 2016; 43: 128-141. </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[2022 05 </a:t>
            </a:r>
            <a:r>
              <a:rPr lang="pt-BR" sz="500" dirty="0" err="1">
                <a:effectLst/>
                <a:latin typeface="Times New Roman" panose="02020603050405020304" pitchFamily="18" charset="0"/>
                <a:ea typeface="Calibri" panose="020F0502020204030204" pitchFamily="34" charset="0"/>
                <a:cs typeface="Times New Roman" panose="02020603050405020304" pitchFamily="18" charset="0"/>
              </a:rPr>
              <a:t>Nov</a:t>
            </a:r>
            <a:r>
              <a:rPr lang="pt-BR" sz="5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500" dirty="0">
                <a:solidFill>
                  <a:srgbClr val="212121"/>
                </a:solidFill>
                <a:effectLst/>
                <a:latin typeface="Times New Roman" panose="02020603050405020304" pitchFamily="18" charset="0"/>
                <a:ea typeface="Calibri" panose="020F0502020204030204" pitchFamily="34" charset="0"/>
              </a:rPr>
              <a:t>Sultan I, </a:t>
            </a:r>
            <a:r>
              <a:rPr lang="en-US" sz="500" dirty="0" err="1">
                <a:solidFill>
                  <a:srgbClr val="212121"/>
                </a:solidFill>
                <a:effectLst/>
                <a:latin typeface="Times New Roman" panose="02020603050405020304" pitchFamily="18" charset="0"/>
                <a:ea typeface="Calibri" panose="020F0502020204030204" pitchFamily="34" charset="0"/>
              </a:rPr>
              <a:t>Qaddoumi</a:t>
            </a:r>
            <a:r>
              <a:rPr lang="en-US" sz="500" dirty="0">
                <a:solidFill>
                  <a:srgbClr val="212121"/>
                </a:solidFill>
                <a:effectLst/>
                <a:latin typeface="Times New Roman" panose="02020603050405020304" pitchFamily="18" charset="0"/>
                <a:ea typeface="Calibri" panose="020F0502020204030204" pitchFamily="34" charset="0"/>
              </a:rPr>
              <a:t> I, </a:t>
            </a:r>
            <a:r>
              <a:rPr lang="en-US" sz="500" dirty="0" err="1">
                <a:solidFill>
                  <a:srgbClr val="212121"/>
                </a:solidFill>
                <a:effectLst/>
                <a:latin typeface="Times New Roman" panose="02020603050405020304" pitchFamily="18" charset="0"/>
                <a:ea typeface="Calibri" panose="020F0502020204030204" pitchFamily="34" charset="0"/>
              </a:rPr>
              <a:t>Yaser</a:t>
            </a:r>
            <a:r>
              <a:rPr lang="en-US" sz="500" dirty="0">
                <a:solidFill>
                  <a:srgbClr val="212121"/>
                </a:solidFill>
                <a:effectLst/>
                <a:latin typeface="Times New Roman" panose="02020603050405020304" pitchFamily="18" charset="0"/>
                <a:ea typeface="Calibri" panose="020F0502020204030204" pitchFamily="34" charset="0"/>
              </a:rPr>
              <a:t> S, Rodriguez-Galindo C, Ferrari A. Comparing adult and pediatric rhabdomyosarcoma in the surveillance, epidemiology and end results program, 1973 to 2005: an analysis of 2,600 patients. J Clin Oncol [</a:t>
            </a:r>
            <a:r>
              <a:rPr lang="en-US" sz="500" dirty="0" err="1">
                <a:solidFill>
                  <a:srgbClr val="212121"/>
                </a:solidFill>
                <a:effectLst/>
                <a:latin typeface="Times New Roman" panose="02020603050405020304" pitchFamily="18" charset="0"/>
                <a:ea typeface="Calibri" panose="020F0502020204030204" pitchFamily="34" charset="0"/>
              </a:rPr>
              <a:t>periódico</a:t>
            </a:r>
            <a:r>
              <a:rPr lang="en-US" sz="500" dirty="0">
                <a:solidFill>
                  <a:srgbClr val="212121"/>
                </a:solidFill>
                <a:effectLst/>
                <a:latin typeface="Times New Roman" panose="02020603050405020304" pitchFamily="18" charset="0"/>
                <a:ea typeface="Calibri" panose="020F0502020204030204" pitchFamily="34" charset="0"/>
              </a:rPr>
              <a:t> online] 2009; 27 (20): 3391-7 </a:t>
            </a:r>
            <a:r>
              <a:rPr lang="en-US" sz="500" dirty="0">
                <a:effectLst/>
                <a:latin typeface="Times New Roman" panose="02020603050405020304" pitchFamily="18" charset="0"/>
                <a:ea typeface="Calibri" panose="020F0502020204030204" pitchFamily="34" charset="0"/>
              </a:rPr>
              <a:t>[2022 15 Jul].</a:t>
            </a:r>
            <a:endParaRPr lang="pt-BR" sz="500" dirty="0">
              <a:effectLst/>
              <a:latin typeface="Calibri" panose="020F0502020204030204" pitchFamily="34" charset="0"/>
              <a:ea typeface="Calibri" panose="020F0502020204030204" pitchFamily="34" charset="0"/>
            </a:endParaRPr>
          </a:p>
          <a:p>
            <a:endParaRPr lang="pt-BR" sz="1400" dirty="0">
              <a:latin typeface="Calibri" charset="0"/>
              <a:ea typeface="Calibri" charset="0"/>
              <a:cs typeface="Calibri" charset="0"/>
            </a:endParaRPr>
          </a:p>
        </p:txBody>
      </p:sp>
      <p:sp>
        <p:nvSpPr>
          <p:cNvPr id="49" name="Retângulo 48"/>
          <p:cNvSpPr/>
          <p:nvPr/>
        </p:nvSpPr>
        <p:spPr>
          <a:xfrm>
            <a:off x="15227439" y="112498"/>
            <a:ext cx="3004541" cy="615553"/>
          </a:xfrm>
          <a:prstGeom prst="rect">
            <a:avLst/>
          </a:prstGeom>
          <a:solidFill>
            <a:srgbClr val="00B050"/>
          </a:solidFill>
        </p:spPr>
        <p:txBody>
          <a:bodyPr wrap="square">
            <a:spAutoFit/>
          </a:bodyPr>
          <a:lstStyle/>
          <a:p>
            <a:pPr algn="ctr"/>
            <a:r>
              <a:rPr lang="pt-BR" sz="1700" b="1" dirty="0">
                <a:solidFill>
                  <a:schemeClr val="bg1"/>
                </a:solidFill>
                <a:effectLst>
                  <a:outerShdw blurRad="38100" dist="38100" dir="2700000" algn="tl">
                    <a:srgbClr val="000000">
                      <a:alpha val="43137"/>
                    </a:srgbClr>
                  </a:outerShdw>
                </a:effectLst>
              </a:rPr>
              <a:t>Encontro de Ciência e Inovação 2023</a:t>
            </a:r>
          </a:p>
        </p:txBody>
      </p:sp>
      <p:pic>
        <p:nvPicPr>
          <p:cNvPr id="37" name="Imagem 36" descr="C:\Users\25496\Downloads\ACC - Assinaturas versão horizontal_RGB (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2311"/>
            <a:ext cx="5416062" cy="641567"/>
          </a:xfrm>
          <a:prstGeom prst="rect">
            <a:avLst/>
          </a:prstGeom>
          <a:noFill/>
          <a:ln>
            <a:noFill/>
          </a:ln>
        </p:spPr>
      </p:pic>
      <p:sp>
        <p:nvSpPr>
          <p:cNvPr id="2" name="TextBox 18">
            <a:extLst>
              <a:ext uri="{FF2B5EF4-FFF2-40B4-BE49-F238E27FC236}">
                <a16:creationId xmlns:a16="http://schemas.microsoft.com/office/drawing/2014/main" id="{E49C9ED4-6147-AC6E-3BC9-E580EF7AFF8A}"/>
              </a:ext>
            </a:extLst>
          </p:cNvPr>
          <p:cNvSpPr txBox="1"/>
          <p:nvPr/>
        </p:nvSpPr>
        <p:spPr>
          <a:xfrm>
            <a:off x="6236084" y="8263200"/>
            <a:ext cx="5436187" cy="1708160"/>
          </a:xfrm>
          <a:prstGeom prst="rect">
            <a:avLst/>
          </a:prstGeom>
          <a:noFill/>
        </p:spPr>
        <p:txBody>
          <a:bodyPr wrap="square" rtlCol="0">
            <a:spAutoFit/>
          </a:bodyPr>
          <a:lstStyle/>
          <a:p>
            <a:pPr indent="221615" algn="just">
              <a:spcAft>
                <a:spcPts val="1000"/>
              </a:spcAft>
            </a:pPr>
            <a:r>
              <a:rPr lang="pt-BR" sz="1500" dirty="0">
                <a:effectLst/>
                <a:ea typeface="Calibri" panose="020F0502020204030204" pitchFamily="34" charset="0"/>
                <a:cs typeface="Times New Roman" panose="02020603050405020304" pitchFamily="18" charset="0"/>
              </a:rPr>
              <a:t>Foram incluídos 67 pacientes na pesquisa. </a:t>
            </a:r>
            <a:r>
              <a:rPr lang="pt-BR" sz="1500" dirty="0">
                <a:solidFill>
                  <a:srgbClr val="000000"/>
                </a:solidFill>
                <a:effectLst/>
                <a:ea typeface="Calibri" panose="020F0502020204030204" pitchFamily="34" charset="0"/>
                <a:cs typeface="Times New Roman" panose="02020603050405020304" pitchFamily="18" charset="0"/>
              </a:rPr>
              <a:t>De acordo com a classificação de idade, o número de pacientes com idade entre 14- 18 anos (1º grupo),  foi de 25 (37%) e entre 19- 29 anos (2º grupo), 42 (63%). </a:t>
            </a:r>
            <a:r>
              <a:rPr lang="pt-BR" sz="1500" dirty="0">
                <a:solidFill>
                  <a:srgbClr val="000000"/>
                </a:solidFill>
                <a:ea typeface="Calibri" panose="020F0502020204030204" pitchFamily="34" charset="0"/>
                <a:cs typeface="Times New Roman" panose="02020603050405020304" pitchFamily="18" charset="0"/>
              </a:rPr>
              <a:t>E</a:t>
            </a:r>
            <a:r>
              <a:rPr lang="pt-BR" sz="1500" dirty="0">
                <a:solidFill>
                  <a:srgbClr val="000000"/>
                </a:solidFill>
                <a:effectLst/>
                <a:ea typeface="Calibri" panose="020F0502020204030204" pitchFamily="34" charset="0"/>
                <a:cs typeface="Times New Roman" panose="02020603050405020304" pitchFamily="18" charset="0"/>
              </a:rPr>
              <a:t>m relação à equipe assistente, no subgrupo de maior faixa etária houve predomínio de pacientes tratados por equipe de oncologia clínica adulto, 36 (86%). Já para os pacientes mais novos, foi mais frequente a assistência por equipe pediátrica, 19 (76%). </a:t>
            </a:r>
            <a:endParaRPr lang="pt-BR" sz="1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200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TotalTime>
  <Words>1243</Words>
  <Application>Microsoft Office PowerPoint</Application>
  <PresentationFormat>Personalizar</PresentationFormat>
  <Paragraphs>19</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Poline Spitti Rocha</cp:lastModifiedBy>
  <cp:revision>58</cp:revision>
  <dcterms:created xsi:type="dcterms:W3CDTF">2018-02-05T15:36:18Z</dcterms:created>
  <dcterms:modified xsi:type="dcterms:W3CDTF">2023-01-15T03:41:54Z</dcterms:modified>
</cp:coreProperties>
</file>