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944"/>
  </p:normalViewPr>
  <p:slideViewPr>
    <p:cSldViewPr snapToGrid="0" snapToObjects="1">
      <p:cViewPr>
        <p:scale>
          <a:sx n="91" d="100"/>
          <a:sy n="91" d="100"/>
        </p:scale>
        <p:origin x="144" y="144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F2BD0F1-005A-0044-A8AB-560F9375413B}"/>
              </a:ext>
            </a:extLst>
          </p:cNvPr>
          <p:cNvSpPr/>
          <p:nvPr/>
        </p:nvSpPr>
        <p:spPr>
          <a:xfrm>
            <a:off x="6457948" y="2044857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A5E64E54-F3DF-614D-AB54-FE5A3AEF7AA0}"/>
              </a:ext>
            </a:extLst>
          </p:cNvPr>
          <p:cNvSpPr/>
          <p:nvPr/>
        </p:nvSpPr>
        <p:spPr>
          <a:xfrm>
            <a:off x="6490553" y="8065991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6FBF4F5-4DA9-A54C-8992-944303BBFA52}"/>
              </a:ext>
            </a:extLst>
          </p:cNvPr>
          <p:cNvSpPr txBox="1"/>
          <p:nvPr/>
        </p:nvSpPr>
        <p:spPr>
          <a:xfrm>
            <a:off x="640080" y="871102"/>
            <a:ext cx="142756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IMPLEMENTAÇÃO DO STANDARD SET ICHOM EM CÂNCER </a:t>
            </a:r>
            <a:r>
              <a:rPr lang="pt-BR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PRÓSTATA LOCALIZADO: PROGRAMA DE QUALIDADE DE VIDA AC CAMARGO.</a:t>
            </a:r>
            <a:endParaRPr lang="pt-BR" sz="1600" b="1" dirty="0">
              <a:solidFill>
                <a:schemeClr val="bg1"/>
              </a:solidFill>
              <a:latin typeface="Arial" panose="020B0604020202020204" pitchFamily="34" charset="0"/>
              <a:ea typeface="Calibri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1A24BD-BD89-144A-A301-A8058FB68A3A}"/>
              </a:ext>
            </a:extLst>
          </p:cNvPr>
          <p:cNvSpPr txBox="1"/>
          <p:nvPr/>
        </p:nvSpPr>
        <p:spPr>
          <a:xfrm>
            <a:off x="689500" y="1429203"/>
            <a:ext cx="37840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ea typeface="Calibri" charset="0"/>
                <a:cs typeface="Arial" panose="020B0604020202020204" pitchFamily="34" charset="0"/>
              </a:rPr>
              <a:t>PINTO NETO, P.R.; ZANOTTI, R.R.; ZEQUI, S.C.</a:t>
            </a:r>
            <a:endParaRPr lang="pt-BR" sz="1200" dirty="0">
              <a:latin typeface="Arial" panose="020B0604020202020204" pitchFamily="34" charset="0"/>
              <a:ea typeface="Calibri" charset="0"/>
              <a:cs typeface="Arial" panose="020B0604020202020204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</a:t>
            </a:r>
            <a:r>
              <a:rPr lang="pt-BR" sz="1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 câncer de próstata é a neoplasia de maior frequência no homem, excetuando-se os tumores de pele não-melanoma. Vinculado ao diagnóstico tem-se o tratamento cirúrgico desta patologia que, quando indicado, apresenta benefícios do ponto de vista oncológico, porém podendo proporcionar sequelas funcionais como disfunção erétil e incontinência urinaria. 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Nas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últimas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duas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décadas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, há um movimento crescente por parte dos profissionais da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área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da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saúde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, financiadores de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saúde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e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organizações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de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saúde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voltado a entregar e oferecer resultados mais centrados no paciente.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O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International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Consortium for Health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Outcomes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Measurement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(ICHOM) é uma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organização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fundada em 2012 sem fins lucrativos que busca promover uma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transição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para o modelo de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saúde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baseada em valor, que se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propõem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a prestar cuidados de alta qualidade e obter resultados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ótimos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para o paciente.</a:t>
            </a:r>
          </a:p>
          <a:p>
            <a:pPr algn="just" rtl="0">
              <a:spcBef>
                <a:spcPts val="0"/>
              </a:spcBef>
              <a:spcAft>
                <a:spcPts val="0"/>
              </a:spcAft>
            </a:pP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Neste estudo, descreveremos a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implementação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de um Standard Set ICHOM em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câncer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de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próstata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localizado em um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cenário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real de medicina suplementar,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através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do Programa de Qualidade de Vida do AC Camargo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Câncer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Center.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4ECDDF-475F-AA4A-87B3-CF665B158A65}"/>
              </a:ext>
            </a:extLst>
          </p:cNvPr>
          <p:cNvSpPr txBox="1"/>
          <p:nvPr/>
        </p:nvSpPr>
        <p:spPr>
          <a:xfrm>
            <a:off x="669954" y="8090313"/>
            <a:ext cx="54361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Descrever a implementação e resultados iniciais de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captação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e casos do Programa de Qualidade de Vida no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Câncer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de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Próstata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localizado, realizado no AC Camargo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Câncer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Center.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9EB4AE-6623-BC4D-8A59-FAB159F3CD26}"/>
              </a:ext>
            </a:extLst>
          </p:cNvPr>
          <p:cNvSpPr txBox="1"/>
          <p:nvPr/>
        </p:nvSpPr>
        <p:spPr>
          <a:xfrm>
            <a:off x="6359722" y="2069333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535ABC-B6F0-914E-A2CD-EEC99805C25A}"/>
              </a:ext>
            </a:extLst>
          </p:cNvPr>
          <p:cNvSpPr txBox="1"/>
          <p:nvPr/>
        </p:nvSpPr>
        <p:spPr>
          <a:xfrm>
            <a:off x="6359722" y="2611493"/>
            <a:ext cx="54361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Foram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incluídos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pacientes com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câncer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de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próstata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localizado que aceitaram participar do Programa de Qualidade de Vida do AC Camargo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Câncer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Center, o recrutamento ocorreu entre primeiro de agosto de 2022 e 31 de outubro de 2022. Os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critérios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de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inclusão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foram: pacientes portadores de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câncer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de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próstata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não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metastático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que foram submetidos à tratamento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cirúrgico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ou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vigilância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ativa. Foi implementado um protocolo no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padrão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ICHOM para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câncer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de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próstata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com o objetivo de mensurar dados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demográficos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,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variáveis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clínicas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e qualidade de vida, antes e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após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o tratamento.</a:t>
            </a: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id="{811B4335-7FB6-0649-84FD-BD02F8A00755}"/>
              </a:ext>
            </a:extLst>
          </p:cNvPr>
          <p:cNvSpPr/>
          <p:nvPr/>
        </p:nvSpPr>
        <p:spPr>
          <a:xfrm>
            <a:off x="12381200" y="8307926"/>
            <a:ext cx="5265862" cy="1800698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6EBE1A-8008-FA46-896B-260C146290A8}"/>
              </a:ext>
            </a:extLst>
          </p:cNvPr>
          <p:cNvSpPr txBox="1"/>
          <p:nvPr/>
        </p:nvSpPr>
        <p:spPr>
          <a:xfrm>
            <a:off x="12566269" y="8380727"/>
            <a:ext cx="4975412" cy="1795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>
              <a:spcBef>
                <a:spcPts val="0"/>
              </a:spcBef>
              <a:spcAft>
                <a:spcPts val="800"/>
              </a:spcAft>
            </a:pPr>
            <a:r>
              <a:rPr lang="en-US" sz="1400" b="1" dirty="0" err="1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400" b="1" dirty="0">
                <a:latin typeface="Calibri" charset="0"/>
                <a:ea typeface="Calibri" charset="0"/>
                <a:cs typeface="Calibri" charset="0"/>
              </a:rPr>
              <a:t>:</a:t>
            </a:r>
          </a:p>
          <a:p>
            <a:pPr algn="l" rtl="0" fontAlgn="base"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PORTER, M. E.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Value-based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health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care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delivery</a:t>
            </a: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Annals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Surgery</a:t>
            </a: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out. 2008. </a:t>
            </a:r>
          </a:p>
          <a:p>
            <a:pPr algn="l" rtl="0" fontAlgn="base">
              <a:spcBef>
                <a:spcPts val="0"/>
              </a:spcBef>
              <a:spcAft>
                <a:spcPts val="800"/>
              </a:spcAft>
              <a:buFont typeface="+mj-lt"/>
              <a:buAutoNum type="arabicPeriod" startAt="2"/>
            </a:pP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PORTER, M. E.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Health Care?</a:t>
            </a: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pt-BR" sz="1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s.l</a:t>
            </a: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s.n.]. </a:t>
            </a:r>
          </a:p>
          <a:p>
            <a:pPr algn="l" rtl="0" fontAlgn="base">
              <a:spcBef>
                <a:spcPts val="0"/>
              </a:spcBef>
              <a:spcAft>
                <a:spcPts val="800"/>
              </a:spcAft>
              <a:buFont typeface="+mj-lt"/>
              <a:buAutoNum type="arabicPeriod" startAt="3"/>
            </a:pPr>
            <a:r>
              <a:rPr lang="pt-BR" sz="1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PORTER, M. E.; LEE, T. H. 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HBR.ORG OCTOBER 2013 REPRINT R1310B The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Will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Fix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Health Care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Providers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must lead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way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making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overarching</a:t>
            </a:r>
            <a:r>
              <a:rPr lang="pt-BR" sz="1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0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[</a:t>
            </a:r>
            <a:r>
              <a:rPr lang="pt-BR" sz="10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s.l</a:t>
            </a:r>
            <a:r>
              <a:rPr lang="pt-BR" sz="1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s.n.]. </a:t>
            </a:r>
          </a:p>
          <a:p>
            <a:endParaRPr lang="pt-BR" sz="1000" dirty="0">
              <a:latin typeface="Arial" panose="020B0604020202020204" pitchFamily="34" charset="0"/>
              <a:ea typeface="Calibri" charset="0"/>
              <a:cs typeface="Arial" panose="020B0604020202020204" pitchFamily="34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7ADBD294-A29B-CC1B-57B0-B584E0B6A04D}"/>
              </a:ext>
            </a:extLst>
          </p:cNvPr>
          <p:cNvSpPr txBox="1"/>
          <p:nvPr/>
        </p:nvSpPr>
        <p:spPr>
          <a:xfrm>
            <a:off x="6504230" y="8635295"/>
            <a:ext cx="52521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Durante os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três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meses iniciais do Programa de Qualidade de Vida, foram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incluídos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48 pacientes de um total de 125 pacientes. Dos pacientes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incluídos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, quatro foram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excluídos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devido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mudança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de conduta ou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preferência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de tratar em outro hospital.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CFFBF5-98AE-B823-526D-7629427BB7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0553" y="5269423"/>
            <a:ext cx="5265862" cy="2533372"/>
          </a:xfrm>
          <a:prstGeom prst="rect">
            <a:avLst/>
          </a:prstGeom>
          <a:ln w="12700">
            <a:solidFill>
              <a:schemeClr val="tx1"/>
            </a:solidFill>
          </a:ln>
          <a:effectLst>
            <a:softEdge rad="12700"/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4E74E1-8C8D-2A73-A1D1-5ECD7C4922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25683" y="2838838"/>
            <a:ext cx="4980071" cy="235613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D982BB6-6D79-F86C-655C-AADECDF07795}"/>
              </a:ext>
            </a:extLst>
          </p:cNvPr>
          <p:cNvSpPr txBox="1"/>
          <p:nvPr/>
        </p:nvSpPr>
        <p:spPr>
          <a:xfrm>
            <a:off x="12141233" y="203578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1FF3DA-A0D0-03CB-B7F5-D6C51052C800}"/>
              </a:ext>
            </a:extLst>
          </p:cNvPr>
          <p:cNvSpPr txBox="1"/>
          <p:nvPr/>
        </p:nvSpPr>
        <p:spPr>
          <a:xfrm>
            <a:off x="6412228" y="8057403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6417B9-4C62-01F3-6B05-71505FE9A2B1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CEFCDD08-1CF4-95CE-FBFC-CEF4C7373483}"/>
              </a:ext>
            </a:extLst>
          </p:cNvPr>
          <p:cNvSpPr/>
          <p:nvPr/>
        </p:nvSpPr>
        <p:spPr>
          <a:xfrm>
            <a:off x="689500" y="7560860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OBJETIVOS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4C509436-1E8C-76A6-6936-C4F332D09DB0}"/>
              </a:ext>
            </a:extLst>
          </p:cNvPr>
          <p:cNvSpPr/>
          <p:nvPr/>
        </p:nvSpPr>
        <p:spPr>
          <a:xfrm>
            <a:off x="12359198" y="5336391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>
                <a:latin typeface="Calibri" panose="020F0502020204030204" pitchFamily="34" charset="0"/>
                <a:cs typeface="Calibri" panose="020F0502020204030204" pitchFamily="34" charset="0"/>
              </a:rPr>
              <a:t>DISCUSSÃO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B60AEDC-2257-EEDC-8D42-65BCD97F3495}"/>
              </a:ext>
            </a:extLst>
          </p:cNvPr>
          <p:cNvSpPr txBox="1"/>
          <p:nvPr/>
        </p:nvSpPr>
        <p:spPr>
          <a:xfrm>
            <a:off x="12295002" y="5930307"/>
            <a:ext cx="54361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Nos implementamos o primeiro Standard Set ICHOM no AC Camargo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Câncer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Center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através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do Programa de Qualidade de Vida no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câncer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de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próstata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localizado. Apesar de ainda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não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termos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alcançado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a meta de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inclusão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mensal, observamos substancial melhora ao longo dos meses. Acreditamos que a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implementação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do projeto é um passo inicial crucial para desenvolvermos uma</a:t>
            </a:r>
            <a:r>
              <a:rPr lang="pt-BR" sz="1600" dirty="0">
                <a:solidFill>
                  <a:srgbClr val="000000"/>
                </a:solidFill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medicina baseada em valor dentro da </a:t>
            </a:r>
            <a:r>
              <a:rPr lang="pt-B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instituição</a:t>
            </a:r>
            <a:r>
              <a:rPr lang="pt-BR" sz="1600" dirty="0">
                <a:solidFill>
                  <a:srgbClr val="000000"/>
                </a:solidFill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e com isso podermos medir, analisar e melhorar os desfechos para os pacientes.</a:t>
            </a:r>
            <a:endParaRPr lang="pt-BR" sz="1600" dirty="0">
              <a:latin typeface="Calibri" panose="020F0502020204030204" pitchFamily="34" charset="0"/>
              <a:ea typeface="Calibri" charset="0"/>
              <a:cs typeface="Calibri" panose="020F050202020403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13036B7-EB1E-F938-F2EF-80681E40CE39}"/>
              </a:ext>
            </a:extLst>
          </p:cNvPr>
          <p:cNvSpPr txBox="1"/>
          <p:nvPr/>
        </p:nvSpPr>
        <p:spPr>
          <a:xfrm>
            <a:off x="12200269" y="1908968"/>
            <a:ext cx="54361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Dos 44 restantes, 43 foram submetidos à tratamento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cirúrgico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, enquanto apenas um paciente optou por seguir em protocolo de </a:t>
            </a:r>
            <a:r>
              <a:rPr lang="pt-BR" sz="1600" dirty="0" err="1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vigilância</a:t>
            </a:r>
            <a:r>
              <a:rPr lang="pt-BR" sz="1600" dirty="0">
                <a:latin typeface="Calibri" panose="020F0502020204030204" pitchFamily="34" charset="0"/>
                <a:ea typeface="Calibri" charset="0"/>
                <a:cs typeface="Calibri" panose="020F0502020204030204" pitchFamily="34" charset="0"/>
              </a:rPr>
              <a:t> ativa.</a:t>
            </a:r>
          </a:p>
        </p:txBody>
      </p:sp>
    </p:spTree>
    <p:extLst>
      <p:ext uri="{BB962C8B-B14F-4D97-AF65-F5344CB8AC3E}">
        <p14:creationId xmlns:p14="http://schemas.microsoft.com/office/powerpoint/2010/main" val="3422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</TotalTime>
  <Words>637</Words>
  <Application>Microsoft Macintosh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Microsoft Office User</cp:lastModifiedBy>
  <cp:revision>67</cp:revision>
  <dcterms:created xsi:type="dcterms:W3CDTF">2018-02-05T15:36:18Z</dcterms:created>
  <dcterms:modified xsi:type="dcterms:W3CDTF">2023-01-18T01:19:31Z</dcterms:modified>
</cp:coreProperties>
</file>