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669767" y="1754123"/>
            <a:ext cx="394970" cy="1091565"/>
          </a:xfrm>
          <a:custGeom>
            <a:avLst/>
            <a:gdLst/>
            <a:ahLst/>
            <a:cxnLst/>
            <a:rect l="l" t="t" r="r" b="b"/>
            <a:pathLst>
              <a:path w="394969" h="1091564">
                <a:moveTo>
                  <a:pt x="394715" y="0"/>
                </a:moveTo>
                <a:lnTo>
                  <a:pt x="0" y="0"/>
                </a:lnTo>
                <a:lnTo>
                  <a:pt x="0" y="1091183"/>
                </a:lnTo>
                <a:lnTo>
                  <a:pt x="394715" y="1091183"/>
                </a:lnTo>
                <a:lnTo>
                  <a:pt x="394715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6654271" y="2572511"/>
            <a:ext cx="394970" cy="273050"/>
          </a:xfrm>
          <a:custGeom>
            <a:avLst/>
            <a:gdLst/>
            <a:ahLst/>
            <a:cxnLst/>
            <a:rect l="l" t="t" r="r" b="b"/>
            <a:pathLst>
              <a:path w="394969" h="273050">
                <a:moveTo>
                  <a:pt x="394715" y="0"/>
                </a:moveTo>
                <a:lnTo>
                  <a:pt x="0" y="0"/>
                </a:lnTo>
                <a:lnTo>
                  <a:pt x="0" y="272796"/>
                </a:lnTo>
                <a:lnTo>
                  <a:pt x="394715" y="272796"/>
                </a:lnTo>
                <a:lnTo>
                  <a:pt x="39471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946380" y="1542287"/>
            <a:ext cx="384175" cy="1332230"/>
          </a:xfrm>
          <a:custGeom>
            <a:avLst/>
            <a:gdLst/>
            <a:ahLst/>
            <a:cxnLst/>
            <a:rect l="l" t="t" r="r" b="b"/>
            <a:pathLst>
              <a:path w="384175" h="1332230">
                <a:moveTo>
                  <a:pt x="384047" y="0"/>
                </a:moveTo>
                <a:lnTo>
                  <a:pt x="0" y="0"/>
                </a:lnTo>
                <a:lnTo>
                  <a:pt x="0" y="1331976"/>
                </a:lnTo>
                <a:lnTo>
                  <a:pt x="384047" y="1331976"/>
                </a:lnTo>
                <a:lnTo>
                  <a:pt x="384047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3904976" y="2382011"/>
            <a:ext cx="384175" cy="492759"/>
          </a:xfrm>
          <a:custGeom>
            <a:avLst/>
            <a:gdLst/>
            <a:ahLst/>
            <a:cxnLst/>
            <a:rect l="l" t="t" r="r" b="b"/>
            <a:pathLst>
              <a:path w="384175" h="492760">
                <a:moveTo>
                  <a:pt x="384048" y="0"/>
                </a:moveTo>
                <a:lnTo>
                  <a:pt x="0" y="0"/>
                </a:lnTo>
                <a:lnTo>
                  <a:pt x="0" y="492251"/>
                </a:lnTo>
                <a:lnTo>
                  <a:pt x="384048" y="492251"/>
                </a:lnTo>
                <a:lnTo>
                  <a:pt x="38404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1878056" y="7787640"/>
            <a:ext cx="6273165" cy="1309370"/>
          </a:xfrm>
          <a:custGeom>
            <a:avLst/>
            <a:gdLst/>
            <a:ahLst/>
            <a:cxnLst/>
            <a:rect l="l" t="t" r="r" b="b"/>
            <a:pathLst>
              <a:path w="6273165" h="1309370">
                <a:moveTo>
                  <a:pt x="6054598" y="0"/>
                </a:moveTo>
                <a:lnTo>
                  <a:pt x="218186" y="0"/>
                </a:lnTo>
                <a:lnTo>
                  <a:pt x="168150" y="5761"/>
                </a:lnTo>
                <a:lnTo>
                  <a:pt x="122223" y="22172"/>
                </a:lnTo>
                <a:lnTo>
                  <a:pt x="81712" y="47926"/>
                </a:lnTo>
                <a:lnTo>
                  <a:pt x="47926" y="81712"/>
                </a:lnTo>
                <a:lnTo>
                  <a:pt x="22172" y="122223"/>
                </a:lnTo>
                <a:lnTo>
                  <a:pt x="5761" y="168150"/>
                </a:lnTo>
                <a:lnTo>
                  <a:pt x="0" y="218185"/>
                </a:lnTo>
                <a:lnTo>
                  <a:pt x="0" y="1090929"/>
                </a:lnTo>
                <a:lnTo>
                  <a:pt x="5761" y="1140965"/>
                </a:lnTo>
                <a:lnTo>
                  <a:pt x="22172" y="1186892"/>
                </a:lnTo>
                <a:lnTo>
                  <a:pt x="47926" y="1227403"/>
                </a:lnTo>
                <a:lnTo>
                  <a:pt x="81712" y="1261189"/>
                </a:lnTo>
                <a:lnTo>
                  <a:pt x="122223" y="1286943"/>
                </a:lnTo>
                <a:lnTo>
                  <a:pt x="168150" y="1303354"/>
                </a:lnTo>
                <a:lnTo>
                  <a:pt x="218186" y="1309115"/>
                </a:lnTo>
                <a:lnTo>
                  <a:pt x="6054598" y="1309115"/>
                </a:lnTo>
                <a:lnTo>
                  <a:pt x="6104633" y="1303354"/>
                </a:lnTo>
                <a:lnTo>
                  <a:pt x="6150560" y="1286943"/>
                </a:lnTo>
                <a:lnTo>
                  <a:pt x="6191071" y="1261189"/>
                </a:lnTo>
                <a:lnTo>
                  <a:pt x="6224857" y="1227403"/>
                </a:lnTo>
                <a:lnTo>
                  <a:pt x="6250611" y="1186892"/>
                </a:lnTo>
                <a:lnTo>
                  <a:pt x="6267022" y="1140965"/>
                </a:lnTo>
                <a:lnTo>
                  <a:pt x="6272784" y="1090929"/>
                </a:lnTo>
                <a:lnTo>
                  <a:pt x="6272784" y="218185"/>
                </a:lnTo>
                <a:lnTo>
                  <a:pt x="6267022" y="168150"/>
                </a:lnTo>
                <a:lnTo>
                  <a:pt x="6250611" y="122223"/>
                </a:lnTo>
                <a:lnTo>
                  <a:pt x="6224857" y="81712"/>
                </a:lnTo>
                <a:lnTo>
                  <a:pt x="6191071" y="47926"/>
                </a:lnTo>
                <a:lnTo>
                  <a:pt x="6150560" y="22172"/>
                </a:lnTo>
                <a:lnTo>
                  <a:pt x="6104633" y="5761"/>
                </a:lnTo>
                <a:lnTo>
                  <a:pt x="605459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1878056" y="7787640"/>
            <a:ext cx="6273165" cy="1309370"/>
          </a:xfrm>
          <a:custGeom>
            <a:avLst/>
            <a:gdLst/>
            <a:ahLst/>
            <a:cxnLst/>
            <a:rect l="l" t="t" r="r" b="b"/>
            <a:pathLst>
              <a:path w="6273165" h="1309370">
                <a:moveTo>
                  <a:pt x="0" y="218185"/>
                </a:moveTo>
                <a:lnTo>
                  <a:pt x="5761" y="168150"/>
                </a:lnTo>
                <a:lnTo>
                  <a:pt x="22172" y="122223"/>
                </a:lnTo>
                <a:lnTo>
                  <a:pt x="47926" y="81712"/>
                </a:lnTo>
                <a:lnTo>
                  <a:pt x="81712" y="47926"/>
                </a:lnTo>
                <a:lnTo>
                  <a:pt x="122223" y="22172"/>
                </a:lnTo>
                <a:lnTo>
                  <a:pt x="168150" y="5761"/>
                </a:lnTo>
                <a:lnTo>
                  <a:pt x="218186" y="0"/>
                </a:lnTo>
                <a:lnTo>
                  <a:pt x="6054598" y="0"/>
                </a:lnTo>
                <a:lnTo>
                  <a:pt x="6104633" y="5761"/>
                </a:lnTo>
                <a:lnTo>
                  <a:pt x="6150560" y="22172"/>
                </a:lnTo>
                <a:lnTo>
                  <a:pt x="6191071" y="47926"/>
                </a:lnTo>
                <a:lnTo>
                  <a:pt x="6224857" y="81712"/>
                </a:lnTo>
                <a:lnTo>
                  <a:pt x="6250611" y="122223"/>
                </a:lnTo>
                <a:lnTo>
                  <a:pt x="6267022" y="168150"/>
                </a:lnTo>
                <a:lnTo>
                  <a:pt x="6272784" y="218185"/>
                </a:lnTo>
                <a:lnTo>
                  <a:pt x="6272784" y="1090929"/>
                </a:lnTo>
                <a:lnTo>
                  <a:pt x="6267022" y="1140965"/>
                </a:lnTo>
                <a:lnTo>
                  <a:pt x="6250611" y="1186892"/>
                </a:lnTo>
                <a:lnTo>
                  <a:pt x="6224857" y="1227403"/>
                </a:lnTo>
                <a:lnTo>
                  <a:pt x="6191071" y="1261189"/>
                </a:lnTo>
                <a:lnTo>
                  <a:pt x="6150560" y="1286943"/>
                </a:lnTo>
                <a:lnTo>
                  <a:pt x="6104633" y="1303354"/>
                </a:lnTo>
                <a:lnTo>
                  <a:pt x="6054598" y="1309115"/>
                </a:lnTo>
                <a:lnTo>
                  <a:pt x="218186" y="1309115"/>
                </a:lnTo>
                <a:lnTo>
                  <a:pt x="168150" y="1303354"/>
                </a:lnTo>
                <a:lnTo>
                  <a:pt x="122223" y="1286943"/>
                </a:lnTo>
                <a:lnTo>
                  <a:pt x="81712" y="1261189"/>
                </a:lnTo>
                <a:lnTo>
                  <a:pt x="47926" y="1227403"/>
                </a:lnTo>
                <a:lnTo>
                  <a:pt x="22172" y="1186892"/>
                </a:lnTo>
                <a:lnTo>
                  <a:pt x="5761" y="1140965"/>
                </a:lnTo>
                <a:lnTo>
                  <a:pt x="0" y="1090929"/>
                </a:lnTo>
                <a:lnTo>
                  <a:pt x="0" y="218185"/>
                </a:lnTo>
                <a:close/>
              </a:path>
            </a:pathLst>
          </a:custGeom>
          <a:ln w="1270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png"/><Relationship Id="rId9" Type="http://schemas.openxmlformats.org/officeDocument/2006/relationships/image" Target="../media/image8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21057" y="7847203"/>
            <a:ext cx="5988685" cy="1243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99085" marR="5080" indent="-2870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avaliação</a:t>
            </a:r>
            <a:r>
              <a:rPr dirty="0" sz="1600" spc="-10">
                <a:latin typeface="Calibri"/>
                <a:cs typeface="Calibri"/>
              </a:rPr>
              <a:t> odontológica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prévia</a:t>
            </a:r>
            <a:r>
              <a:rPr dirty="0" sz="1600" spc="-5">
                <a:latin typeface="Calibri"/>
                <a:cs typeface="Calibri"/>
              </a:rPr>
              <a:t> ao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TCTH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tratamento</a:t>
            </a:r>
            <a:r>
              <a:rPr dirty="0" sz="1600" spc="3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 com doença </a:t>
            </a:r>
            <a:r>
              <a:rPr dirty="0" sz="1600" spc="-5">
                <a:latin typeface="Calibri"/>
                <a:cs typeface="Calibri"/>
              </a:rPr>
              <a:t>endodôntica é </a:t>
            </a:r>
            <a:r>
              <a:rPr dirty="0" sz="1600" spc="-10">
                <a:latin typeface="Calibri"/>
                <a:cs typeface="Calibri"/>
              </a:rPr>
              <a:t>imperativa </a:t>
            </a:r>
            <a:r>
              <a:rPr dirty="0" sz="1600" spc="-5">
                <a:latin typeface="Calibri"/>
                <a:cs typeface="Calibri"/>
              </a:rPr>
              <a:t>devido ao </a:t>
            </a:r>
            <a:r>
              <a:rPr dirty="0" sz="1600" spc="-10">
                <a:latin typeface="Calibri"/>
                <a:cs typeface="Calibri"/>
              </a:rPr>
              <a:t>risco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exacerbação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durante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após 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transplante.</a:t>
            </a:r>
            <a:endParaRPr sz="1600">
              <a:latin typeface="Calibri"/>
              <a:cs typeface="Calibri"/>
            </a:endParaRPr>
          </a:p>
          <a:p>
            <a:pPr algn="just" marL="299085" marR="762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terapia endodôntica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10">
                <a:latin typeface="Calibri"/>
                <a:cs typeface="Calibri"/>
              </a:rPr>
              <a:t>eficaz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segura </a:t>
            </a:r>
            <a:r>
              <a:rPr dirty="0" sz="1600" spc="-5">
                <a:latin typeface="Calibri"/>
                <a:cs typeface="Calibri"/>
              </a:rPr>
              <a:t>e é o </a:t>
            </a:r>
            <a:r>
              <a:rPr dirty="0" sz="1600" spc="-15">
                <a:latin typeface="Calibri"/>
                <a:cs typeface="Calibri"/>
              </a:rPr>
              <a:t>tratamento </a:t>
            </a:r>
            <a:r>
              <a:rPr dirty="0" sz="1600" spc="-10">
                <a:latin typeface="Calibri"/>
                <a:cs typeface="Calibri"/>
              </a:rPr>
              <a:t>primário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dentes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PA.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9288" y="4739576"/>
            <a:ext cx="5767070" cy="401320"/>
            <a:chOff x="149288" y="4739576"/>
            <a:chExt cx="5767070" cy="401320"/>
          </a:xfrm>
        </p:grpSpPr>
        <p:sp>
          <p:nvSpPr>
            <p:cNvPr id="4" name="object 4"/>
            <p:cNvSpPr/>
            <p:nvPr/>
          </p:nvSpPr>
          <p:spPr>
            <a:xfrm>
              <a:off x="169926" y="4760214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5">
                  <a:moveTo>
                    <a:pt x="5665724" y="0"/>
                  </a:moveTo>
                  <a:lnTo>
                    <a:pt x="59944" y="0"/>
                  </a:lnTo>
                  <a:lnTo>
                    <a:pt x="36609" y="4704"/>
                  </a:lnTo>
                  <a:lnTo>
                    <a:pt x="17556" y="17541"/>
                  </a:lnTo>
                  <a:lnTo>
                    <a:pt x="4710" y="36593"/>
                  </a:lnTo>
                  <a:lnTo>
                    <a:pt x="0" y="59944"/>
                  </a:lnTo>
                  <a:lnTo>
                    <a:pt x="0" y="299720"/>
                  </a:lnTo>
                  <a:lnTo>
                    <a:pt x="4710" y="323070"/>
                  </a:lnTo>
                  <a:lnTo>
                    <a:pt x="17556" y="342122"/>
                  </a:lnTo>
                  <a:lnTo>
                    <a:pt x="36609" y="354959"/>
                  </a:lnTo>
                  <a:lnTo>
                    <a:pt x="59944" y="359663"/>
                  </a:lnTo>
                  <a:lnTo>
                    <a:pt x="5665724" y="359663"/>
                  </a:lnTo>
                  <a:lnTo>
                    <a:pt x="5689074" y="354959"/>
                  </a:lnTo>
                  <a:lnTo>
                    <a:pt x="5708126" y="342122"/>
                  </a:lnTo>
                  <a:lnTo>
                    <a:pt x="5720963" y="323070"/>
                  </a:lnTo>
                  <a:lnTo>
                    <a:pt x="5725668" y="299720"/>
                  </a:lnTo>
                  <a:lnTo>
                    <a:pt x="5725668" y="59944"/>
                  </a:lnTo>
                  <a:lnTo>
                    <a:pt x="5720963" y="36593"/>
                  </a:lnTo>
                  <a:lnTo>
                    <a:pt x="5708126" y="17541"/>
                  </a:lnTo>
                  <a:lnTo>
                    <a:pt x="5689074" y="4704"/>
                  </a:lnTo>
                  <a:lnTo>
                    <a:pt x="566572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9926" y="4760214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5">
                  <a:moveTo>
                    <a:pt x="0" y="59944"/>
                  </a:moveTo>
                  <a:lnTo>
                    <a:pt x="4710" y="36593"/>
                  </a:lnTo>
                  <a:lnTo>
                    <a:pt x="17556" y="17541"/>
                  </a:lnTo>
                  <a:lnTo>
                    <a:pt x="36609" y="4704"/>
                  </a:lnTo>
                  <a:lnTo>
                    <a:pt x="59944" y="0"/>
                  </a:lnTo>
                  <a:lnTo>
                    <a:pt x="5665724" y="0"/>
                  </a:lnTo>
                  <a:lnTo>
                    <a:pt x="5689074" y="4704"/>
                  </a:lnTo>
                  <a:lnTo>
                    <a:pt x="5708126" y="17541"/>
                  </a:lnTo>
                  <a:lnTo>
                    <a:pt x="5720963" y="36593"/>
                  </a:lnTo>
                  <a:lnTo>
                    <a:pt x="5725668" y="59944"/>
                  </a:lnTo>
                  <a:lnTo>
                    <a:pt x="5725668" y="299720"/>
                  </a:lnTo>
                  <a:lnTo>
                    <a:pt x="5720963" y="323070"/>
                  </a:lnTo>
                  <a:lnTo>
                    <a:pt x="5708126" y="342122"/>
                  </a:lnTo>
                  <a:lnTo>
                    <a:pt x="5689074" y="354959"/>
                  </a:lnTo>
                  <a:lnTo>
                    <a:pt x="5665724" y="359663"/>
                  </a:lnTo>
                  <a:lnTo>
                    <a:pt x="59944" y="359663"/>
                  </a:lnTo>
                  <a:lnTo>
                    <a:pt x="36609" y="354959"/>
                  </a:lnTo>
                  <a:lnTo>
                    <a:pt x="17556" y="342122"/>
                  </a:lnTo>
                  <a:lnTo>
                    <a:pt x="4710" y="323070"/>
                  </a:lnTo>
                  <a:lnTo>
                    <a:pt x="0" y="299720"/>
                  </a:lnTo>
                  <a:lnTo>
                    <a:pt x="0" y="59944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166052" y="3700208"/>
            <a:ext cx="5767070" cy="399415"/>
            <a:chOff x="166052" y="3700208"/>
            <a:chExt cx="5767070" cy="399415"/>
          </a:xfrm>
        </p:grpSpPr>
        <p:sp>
          <p:nvSpPr>
            <p:cNvPr id="7" name="object 7"/>
            <p:cNvSpPr/>
            <p:nvPr/>
          </p:nvSpPr>
          <p:spPr>
            <a:xfrm>
              <a:off x="186689" y="3720845"/>
              <a:ext cx="5725795" cy="358140"/>
            </a:xfrm>
            <a:custGeom>
              <a:avLst/>
              <a:gdLst/>
              <a:ahLst/>
              <a:cxnLst/>
              <a:rect l="l" t="t" r="r" b="b"/>
              <a:pathLst>
                <a:path w="5725795" h="358139">
                  <a:moveTo>
                    <a:pt x="5665978" y="0"/>
                  </a:moveTo>
                  <a:lnTo>
                    <a:pt x="59689" y="0"/>
                  </a:lnTo>
                  <a:lnTo>
                    <a:pt x="36454" y="4683"/>
                  </a:lnTo>
                  <a:lnTo>
                    <a:pt x="17481" y="17462"/>
                  </a:lnTo>
                  <a:lnTo>
                    <a:pt x="4690" y="36433"/>
                  </a:lnTo>
                  <a:lnTo>
                    <a:pt x="0" y="59689"/>
                  </a:lnTo>
                  <a:lnTo>
                    <a:pt x="0" y="298450"/>
                  </a:lnTo>
                  <a:lnTo>
                    <a:pt x="4690" y="321706"/>
                  </a:lnTo>
                  <a:lnTo>
                    <a:pt x="17481" y="340677"/>
                  </a:lnTo>
                  <a:lnTo>
                    <a:pt x="36454" y="353456"/>
                  </a:lnTo>
                  <a:lnTo>
                    <a:pt x="59689" y="358139"/>
                  </a:lnTo>
                  <a:lnTo>
                    <a:pt x="5665978" y="358139"/>
                  </a:lnTo>
                  <a:lnTo>
                    <a:pt x="5689234" y="353456"/>
                  </a:lnTo>
                  <a:lnTo>
                    <a:pt x="5708205" y="340677"/>
                  </a:lnTo>
                  <a:lnTo>
                    <a:pt x="5720984" y="321706"/>
                  </a:lnTo>
                  <a:lnTo>
                    <a:pt x="5725668" y="298450"/>
                  </a:lnTo>
                  <a:lnTo>
                    <a:pt x="5725668" y="59689"/>
                  </a:lnTo>
                  <a:lnTo>
                    <a:pt x="5720984" y="36433"/>
                  </a:lnTo>
                  <a:lnTo>
                    <a:pt x="5708205" y="17462"/>
                  </a:lnTo>
                  <a:lnTo>
                    <a:pt x="5689234" y="4683"/>
                  </a:lnTo>
                  <a:lnTo>
                    <a:pt x="566597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86689" y="3720845"/>
              <a:ext cx="5725795" cy="358140"/>
            </a:xfrm>
            <a:custGeom>
              <a:avLst/>
              <a:gdLst/>
              <a:ahLst/>
              <a:cxnLst/>
              <a:rect l="l" t="t" r="r" b="b"/>
              <a:pathLst>
                <a:path w="5725795" h="358139">
                  <a:moveTo>
                    <a:pt x="0" y="59689"/>
                  </a:moveTo>
                  <a:lnTo>
                    <a:pt x="4690" y="36433"/>
                  </a:lnTo>
                  <a:lnTo>
                    <a:pt x="17481" y="17462"/>
                  </a:lnTo>
                  <a:lnTo>
                    <a:pt x="36454" y="4683"/>
                  </a:lnTo>
                  <a:lnTo>
                    <a:pt x="59689" y="0"/>
                  </a:lnTo>
                  <a:lnTo>
                    <a:pt x="5665978" y="0"/>
                  </a:lnTo>
                  <a:lnTo>
                    <a:pt x="5689234" y="4683"/>
                  </a:lnTo>
                  <a:lnTo>
                    <a:pt x="5708205" y="17462"/>
                  </a:lnTo>
                  <a:lnTo>
                    <a:pt x="5720984" y="36433"/>
                  </a:lnTo>
                  <a:lnTo>
                    <a:pt x="5725668" y="59689"/>
                  </a:lnTo>
                  <a:lnTo>
                    <a:pt x="5725668" y="298450"/>
                  </a:lnTo>
                  <a:lnTo>
                    <a:pt x="5720984" y="321706"/>
                  </a:lnTo>
                  <a:lnTo>
                    <a:pt x="5708205" y="340677"/>
                  </a:lnTo>
                  <a:lnTo>
                    <a:pt x="5689234" y="353456"/>
                  </a:lnTo>
                  <a:lnTo>
                    <a:pt x="5665978" y="358139"/>
                  </a:lnTo>
                  <a:lnTo>
                    <a:pt x="59689" y="358139"/>
                  </a:lnTo>
                  <a:lnTo>
                    <a:pt x="36454" y="353456"/>
                  </a:lnTo>
                  <a:lnTo>
                    <a:pt x="17481" y="340677"/>
                  </a:lnTo>
                  <a:lnTo>
                    <a:pt x="4690" y="321706"/>
                  </a:lnTo>
                  <a:lnTo>
                    <a:pt x="0" y="298450"/>
                  </a:lnTo>
                  <a:lnTo>
                    <a:pt x="0" y="59689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6137084" y="4667948"/>
            <a:ext cx="5608955" cy="544195"/>
            <a:chOff x="6137084" y="4667948"/>
            <a:chExt cx="5608955" cy="544195"/>
          </a:xfrm>
        </p:grpSpPr>
        <p:sp>
          <p:nvSpPr>
            <p:cNvPr id="10" name="object 10"/>
            <p:cNvSpPr/>
            <p:nvPr/>
          </p:nvSpPr>
          <p:spPr>
            <a:xfrm>
              <a:off x="6157721" y="4688585"/>
              <a:ext cx="5567680" cy="502920"/>
            </a:xfrm>
            <a:custGeom>
              <a:avLst/>
              <a:gdLst/>
              <a:ahLst/>
              <a:cxnLst/>
              <a:rect l="l" t="t" r="r" b="b"/>
              <a:pathLst>
                <a:path w="5567680" h="502920">
                  <a:moveTo>
                    <a:pt x="5483352" y="0"/>
                  </a:moveTo>
                  <a:lnTo>
                    <a:pt x="83819" y="0"/>
                  </a:lnTo>
                  <a:lnTo>
                    <a:pt x="51167" y="6578"/>
                  </a:lnTo>
                  <a:lnTo>
                    <a:pt x="24526" y="24526"/>
                  </a:lnTo>
                  <a:lnTo>
                    <a:pt x="6578" y="51167"/>
                  </a:lnTo>
                  <a:lnTo>
                    <a:pt x="0" y="83820"/>
                  </a:lnTo>
                  <a:lnTo>
                    <a:pt x="0" y="419100"/>
                  </a:lnTo>
                  <a:lnTo>
                    <a:pt x="6578" y="451752"/>
                  </a:lnTo>
                  <a:lnTo>
                    <a:pt x="24526" y="478393"/>
                  </a:lnTo>
                  <a:lnTo>
                    <a:pt x="51167" y="496341"/>
                  </a:lnTo>
                  <a:lnTo>
                    <a:pt x="83819" y="502920"/>
                  </a:lnTo>
                  <a:lnTo>
                    <a:pt x="5483352" y="502920"/>
                  </a:lnTo>
                  <a:lnTo>
                    <a:pt x="5516004" y="496341"/>
                  </a:lnTo>
                  <a:lnTo>
                    <a:pt x="5542645" y="478393"/>
                  </a:lnTo>
                  <a:lnTo>
                    <a:pt x="5560593" y="451752"/>
                  </a:lnTo>
                  <a:lnTo>
                    <a:pt x="5567172" y="419100"/>
                  </a:lnTo>
                  <a:lnTo>
                    <a:pt x="5567172" y="83820"/>
                  </a:lnTo>
                  <a:lnTo>
                    <a:pt x="5560593" y="51167"/>
                  </a:lnTo>
                  <a:lnTo>
                    <a:pt x="5542645" y="24526"/>
                  </a:lnTo>
                  <a:lnTo>
                    <a:pt x="5516004" y="6578"/>
                  </a:lnTo>
                  <a:lnTo>
                    <a:pt x="548335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157721" y="4688585"/>
              <a:ext cx="5567680" cy="502920"/>
            </a:xfrm>
            <a:custGeom>
              <a:avLst/>
              <a:gdLst/>
              <a:ahLst/>
              <a:cxnLst/>
              <a:rect l="l" t="t" r="r" b="b"/>
              <a:pathLst>
                <a:path w="5567680" h="502920">
                  <a:moveTo>
                    <a:pt x="0" y="83820"/>
                  </a:moveTo>
                  <a:lnTo>
                    <a:pt x="6578" y="51167"/>
                  </a:lnTo>
                  <a:lnTo>
                    <a:pt x="24526" y="24526"/>
                  </a:lnTo>
                  <a:lnTo>
                    <a:pt x="51167" y="6578"/>
                  </a:lnTo>
                  <a:lnTo>
                    <a:pt x="83819" y="0"/>
                  </a:lnTo>
                  <a:lnTo>
                    <a:pt x="5483352" y="0"/>
                  </a:lnTo>
                  <a:lnTo>
                    <a:pt x="5516004" y="6578"/>
                  </a:lnTo>
                  <a:lnTo>
                    <a:pt x="5542645" y="24526"/>
                  </a:lnTo>
                  <a:lnTo>
                    <a:pt x="5560593" y="51167"/>
                  </a:lnTo>
                  <a:lnTo>
                    <a:pt x="5567172" y="83820"/>
                  </a:lnTo>
                  <a:lnTo>
                    <a:pt x="5567172" y="419100"/>
                  </a:lnTo>
                  <a:lnTo>
                    <a:pt x="5560593" y="451752"/>
                  </a:lnTo>
                  <a:lnTo>
                    <a:pt x="5542645" y="478393"/>
                  </a:lnTo>
                  <a:lnTo>
                    <a:pt x="5516004" y="496341"/>
                  </a:lnTo>
                  <a:lnTo>
                    <a:pt x="5483352" y="502920"/>
                  </a:lnTo>
                  <a:lnTo>
                    <a:pt x="83819" y="502920"/>
                  </a:lnTo>
                  <a:lnTo>
                    <a:pt x="51167" y="496341"/>
                  </a:lnTo>
                  <a:lnTo>
                    <a:pt x="24526" y="478393"/>
                  </a:lnTo>
                  <a:lnTo>
                    <a:pt x="6578" y="451752"/>
                  </a:lnTo>
                  <a:lnTo>
                    <a:pt x="0" y="419100"/>
                  </a:lnTo>
                  <a:lnTo>
                    <a:pt x="0" y="83820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149288" y="1600136"/>
            <a:ext cx="5767070" cy="401320"/>
            <a:chOff x="149288" y="1600136"/>
            <a:chExt cx="5767070" cy="401320"/>
          </a:xfrm>
        </p:grpSpPr>
        <p:sp>
          <p:nvSpPr>
            <p:cNvPr id="13" name="object 13"/>
            <p:cNvSpPr/>
            <p:nvPr/>
          </p:nvSpPr>
          <p:spPr>
            <a:xfrm>
              <a:off x="169926" y="1620773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4">
                  <a:moveTo>
                    <a:pt x="5665724" y="0"/>
                  </a:moveTo>
                  <a:lnTo>
                    <a:pt x="59944" y="0"/>
                  </a:lnTo>
                  <a:lnTo>
                    <a:pt x="36609" y="4704"/>
                  </a:lnTo>
                  <a:lnTo>
                    <a:pt x="17556" y="17541"/>
                  </a:lnTo>
                  <a:lnTo>
                    <a:pt x="4710" y="36593"/>
                  </a:lnTo>
                  <a:lnTo>
                    <a:pt x="0" y="59944"/>
                  </a:lnTo>
                  <a:lnTo>
                    <a:pt x="0" y="299720"/>
                  </a:lnTo>
                  <a:lnTo>
                    <a:pt x="4710" y="323070"/>
                  </a:lnTo>
                  <a:lnTo>
                    <a:pt x="17556" y="342122"/>
                  </a:lnTo>
                  <a:lnTo>
                    <a:pt x="36609" y="354959"/>
                  </a:lnTo>
                  <a:lnTo>
                    <a:pt x="59944" y="359664"/>
                  </a:lnTo>
                  <a:lnTo>
                    <a:pt x="5665724" y="359664"/>
                  </a:lnTo>
                  <a:lnTo>
                    <a:pt x="5689074" y="354959"/>
                  </a:lnTo>
                  <a:lnTo>
                    <a:pt x="5708126" y="342122"/>
                  </a:lnTo>
                  <a:lnTo>
                    <a:pt x="5720963" y="323070"/>
                  </a:lnTo>
                  <a:lnTo>
                    <a:pt x="5725668" y="299720"/>
                  </a:lnTo>
                  <a:lnTo>
                    <a:pt x="5725668" y="59944"/>
                  </a:lnTo>
                  <a:lnTo>
                    <a:pt x="5720963" y="36593"/>
                  </a:lnTo>
                  <a:lnTo>
                    <a:pt x="5708126" y="17541"/>
                  </a:lnTo>
                  <a:lnTo>
                    <a:pt x="5689074" y="4704"/>
                  </a:lnTo>
                  <a:lnTo>
                    <a:pt x="566572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9926" y="1620773"/>
              <a:ext cx="5725795" cy="360045"/>
            </a:xfrm>
            <a:custGeom>
              <a:avLst/>
              <a:gdLst/>
              <a:ahLst/>
              <a:cxnLst/>
              <a:rect l="l" t="t" r="r" b="b"/>
              <a:pathLst>
                <a:path w="5725795" h="360044">
                  <a:moveTo>
                    <a:pt x="0" y="59944"/>
                  </a:moveTo>
                  <a:lnTo>
                    <a:pt x="4710" y="36593"/>
                  </a:lnTo>
                  <a:lnTo>
                    <a:pt x="17556" y="17541"/>
                  </a:lnTo>
                  <a:lnTo>
                    <a:pt x="36609" y="4704"/>
                  </a:lnTo>
                  <a:lnTo>
                    <a:pt x="59944" y="0"/>
                  </a:lnTo>
                  <a:lnTo>
                    <a:pt x="5665724" y="0"/>
                  </a:lnTo>
                  <a:lnTo>
                    <a:pt x="5689074" y="4704"/>
                  </a:lnTo>
                  <a:lnTo>
                    <a:pt x="5708126" y="17541"/>
                  </a:lnTo>
                  <a:lnTo>
                    <a:pt x="5720963" y="36593"/>
                  </a:lnTo>
                  <a:lnTo>
                    <a:pt x="5725668" y="59944"/>
                  </a:lnTo>
                  <a:lnTo>
                    <a:pt x="5725668" y="299720"/>
                  </a:lnTo>
                  <a:lnTo>
                    <a:pt x="5720963" y="323070"/>
                  </a:lnTo>
                  <a:lnTo>
                    <a:pt x="5708126" y="342122"/>
                  </a:lnTo>
                  <a:lnTo>
                    <a:pt x="5689074" y="354959"/>
                  </a:lnTo>
                  <a:lnTo>
                    <a:pt x="5665724" y="359664"/>
                  </a:lnTo>
                  <a:lnTo>
                    <a:pt x="59944" y="359664"/>
                  </a:lnTo>
                  <a:lnTo>
                    <a:pt x="36609" y="354959"/>
                  </a:lnTo>
                  <a:lnTo>
                    <a:pt x="17556" y="342122"/>
                  </a:lnTo>
                  <a:lnTo>
                    <a:pt x="4710" y="323070"/>
                  </a:lnTo>
                  <a:lnTo>
                    <a:pt x="0" y="299720"/>
                  </a:lnTo>
                  <a:lnTo>
                    <a:pt x="0" y="59944"/>
                  </a:lnTo>
                  <a:close/>
                </a:path>
              </a:pathLst>
            </a:custGeom>
            <a:ln w="41274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0" y="88379"/>
            <a:ext cx="18288000" cy="1420495"/>
            <a:chOff x="0" y="88379"/>
            <a:chExt cx="18288000" cy="1420495"/>
          </a:xfrm>
        </p:grpSpPr>
        <p:sp>
          <p:nvSpPr>
            <p:cNvPr id="16" name="object 16"/>
            <p:cNvSpPr/>
            <p:nvPr/>
          </p:nvSpPr>
          <p:spPr>
            <a:xfrm>
              <a:off x="0" y="662939"/>
              <a:ext cx="18288000" cy="845819"/>
            </a:xfrm>
            <a:custGeom>
              <a:avLst/>
              <a:gdLst/>
              <a:ahLst/>
              <a:cxnLst/>
              <a:rect l="l" t="t" r="r" b="b"/>
              <a:pathLst>
                <a:path w="18288000" h="845819">
                  <a:moveTo>
                    <a:pt x="16639032" y="0"/>
                  </a:moveTo>
                  <a:lnTo>
                    <a:pt x="0" y="0"/>
                  </a:lnTo>
                  <a:lnTo>
                    <a:pt x="0" y="845820"/>
                  </a:lnTo>
                  <a:lnTo>
                    <a:pt x="16639032" y="845820"/>
                  </a:lnTo>
                  <a:lnTo>
                    <a:pt x="16639032" y="0"/>
                  </a:lnTo>
                  <a:close/>
                </a:path>
                <a:path w="18288000" h="845819">
                  <a:moveTo>
                    <a:pt x="18288000" y="0"/>
                  </a:moveTo>
                  <a:lnTo>
                    <a:pt x="17084040" y="0"/>
                  </a:lnTo>
                  <a:lnTo>
                    <a:pt x="17084040" y="845820"/>
                  </a:lnTo>
                  <a:lnTo>
                    <a:pt x="18288000" y="845820"/>
                  </a:lnTo>
                  <a:lnTo>
                    <a:pt x="1828800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7084039" y="728471"/>
              <a:ext cx="1203960" cy="748665"/>
            </a:xfrm>
            <a:custGeom>
              <a:avLst/>
              <a:gdLst/>
              <a:ahLst/>
              <a:cxnLst/>
              <a:rect l="l" t="t" r="r" b="b"/>
              <a:pathLst>
                <a:path w="1203959" h="748665">
                  <a:moveTo>
                    <a:pt x="0" y="748283"/>
                  </a:moveTo>
                  <a:lnTo>
                    <a:pt x="1203959" y="748283"/>
                  </a:lnTo>
                  <a:lnTo>
                    <a:pt x="1203959" y="0"/>
                  </a:lnTo>
                  <a:lnTo>
                    <a:pt x="0" y="0"/>
                  </a:lnTo>
                  <a:lnTo>
                    <a:pt x="0" y="748283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6639032" y="728471"/>
              <a:ext cx="445134" cy="780415"/>
            </a:xfrm>
            <a:custGeom>
              <a:avLst/>
              <a:gdLst/>
              <a:ahLst/>
              <a:cxnLst/>
              <a:rect l="l" t="t" r="r" b="b"/>
              <a:pathLst>
                <a:path w="445134" h="780415">
                  <a:moveTo>
                    <a:pt x="0" y="780287"/>
                  </a:moveTo>
                  <a:lnTo>
                    <a:pt x="445007" y="780287"/>
                  </a:lnTo>
                  <a:lnTo>
                    <a:pt x="445007" y="0"/>
                  </a:lnTo>
                  <a:lnTo>
                    <a:pt x="0" y="0"/>
                  </a:lnTo>
                  <a:lnTo>
                    <a:pt x="0" y="780287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5308580" y="112775"/>
              <a:ext cx="2979420" cy="615950"/>
            </a:xfrm>
            <a:custGeom>
              <a:avLst/>
              <a:gdLst/>
              <a:ahLst/>
              <a:cxnLst/>
              <a:rect l="l" t="t" r="r" b="b"/>
              <a:pathLst>
                <a:path w="2979419" h="615950">
                  <a:moveTo>
                    <a:pt x="0" y="615696"/>
                  </a:moveTo>
                  <a:lnTo>
                    <a:pt x="2979419" y="615696"/>
                  </a:lnTo>
                  <a:lnTo>
                    <a:pt x="2979419" y="0"/>
                  </a:lnTo>
                  <a:lnTo>
                    <a:pt x="0" y="0"/>
                  </a:lnTo>
                  <a:lnTo>
                    <a:pt x="0" y="615696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85719" y="88379"/>
              <a:ext cx="3002276" cy="48083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54628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439927" y="131825"/>
            <a:ext cx="17775555" cy="1347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151860" marR="5080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INFECÇÃO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ENDODÔNTICA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PACIENTES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SUBMETIDOS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TRANSPLANTE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CÉLULAS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TRONCO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HEMATOPOIÉTICAS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2400" spc="-10">
                <a:latin typeface="Calibri"/>
                <a:cs typeface="Calibri"/>
              </a:rPr>
              <a:t>M.E.M.G. </a:t>
            </a:r>
            <a:r>
              <a:rPr dirty="0" sz="2400" spc="-15">
                <a:latin typeface="Calibri"/>
                <a:cs typeface="Calibri"/>
              </a:rPr>
              <a:t>Ferreira;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70">
                <a:latin typeface="Calibri"/>
                <a:cs typeface="Calibri"/>
              </a:rPr>
              <a:t>J.F.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Siqueira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Jr;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I.N.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Rôças; G.C.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Jaguar;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5">
                <a:latin typeface="Calibri"/>
                <a:cs typeface="Calibri"/>
              </a:rPr>
              <a:t>F.A.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Alves;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M.S.N.A.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Moreira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50491" y="1589278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7670" y="2008377"/>
            <a:ext cx="5681345" cy="1582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99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cavidade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oral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local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frequente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complicações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durante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transplante </a:t>
            </a:r>
            <a:r>
              <a:rPr dirty="0" sz="1700" spc="-5">
                <a:latin typeface="Calibri"/>
                <a:cs typeface="Calibri"/>
              </a:rPr>
              <a:t>de células </a:t>
            </a:r>
            <a:r>
              <a:rPr dirty="0" sz="1700" spc="-15">
                <a:latin typeface="Calibri"/>
                <a:cs typeface="Calibri"/>
              </a:rPr>
              <a:t>tronco </a:t>
            </a:r>
            <a:r>
              <a:rPr dirty="0" sz="1700" spc="-10">
                <a:latin typeface="Calibri"/>
                <a:cs typeface="Calibri"/>
              </a:rPr>
              <a:t>hematopoiéticas (TCTH),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maioria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decorrente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imunossupressão.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relação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entre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doença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endodôntica </a:t>
            </a:r>
            <a:r>
              <a:rPr dirty="0" sz="1700" spc="-10">
                <a:latin typeface="Calibri"/>
                <a:cs typeface="Calibri"/>
              </a:rPr>
              <a:t>(inflamatória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infecciosa)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doenças sistêmicas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descrita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literatura,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entretanto,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risco</a:t>
            </a:r>
            <a:r>
              <a:rPr dirty="0" sz="1700" spc="3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associado</a:t>
            </a:r>
            <a:r>
              <a:rPr dirty="0" sz="1700" spc="3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submetidos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TCTH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pouco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estabelecido.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0225" y="3565937"/>
            <a:ext cx="4789805" cy="1087120"/>
          </a:xfrm>
          <a:prstGeom prst="rect">
            <a:avLst/>
          </a:prstGeom>
        </p:spPr>
        <p:txBody>
          <a:bodyPr wrap="square" lIns="0" tIns="114935" rIns="0" bIns="0" rtlCol="0" vert="horz">
            <a:spAutoFit/>
          </a:bodyPr>
          <a:lstStyle/>
          <a:p>
            <a:pPr marL="2092960">
              <a:lnSpc>
                <a:spcPct val="100000"/>
              </a:lnSpc>
              <a:spcBef>
                <a:spcPts val="905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699"/>
              </a:lnSpc>
              <a:spcBef>
                <a:spcPts val="560"/>
              </a:spcBef>
              <a:tabLst>
                <a:tab pos="1027430" algn="l"/>
                <a:tab pos="1299845" algn="l"/>
                <a:tab pos="2472055" algn="l"/>
                <a:tab pos="2863850" algn="l"/>
                <a:tab pos="3676015" algn="l"/>
              </a:tabLst>
            </a:pPr>
            <a:r>
              <a:rPr dirty="0" sz="1700" spc="-15">
                <a:latin typeface="Calibri"/>
                <a:cs typeface="Calibri"/>
              </a:rPr>
              <a:t>I</a:t>
            </a:r>
            <a:r>
              <a:rPr dirty="0" sz="1700" spc="-35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30">
                <a:latin typeface="Calibri"/>
                <a:cs typeface="Calibri"/>
              </a:rPr>
              <a:t>g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lên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30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ô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  </a:t>
            </a: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indicação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TCTH.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65216" y="4106671"/>
            <a:ext cx="60833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9560" algn="l"/>
              </a:tabLst>
            </a:pP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u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53478" y="4719904"/>
            <a:ext cx="35052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910821" y="9172193"/>
            <a:ext cx="6224270" cy="1022985"/>
          </a:xfrm>
          <a:custGeom>
            <a:avLst/>
            <a:gdLst/>
            <a:ahLst/>
            <a:cxnLst/>
            <a:rect l="l" t="t" r="r" b="b"/>
            <a:pathLst>
              <a:path w="6224269" h="1022984">
                <a:moveTo>
                  <a:pt x="0" y="170433"/>
                </a:moveTo>
                <a:lnTo>
                  <a:pt x="6089" y="125128"/>
                </a:lnTo>
                <a:lnTo>
                  <a:pt x="23273" y="84416"/>
                </a:lnTo>
                <a:lnTo>
                  <a:pt x="49926" y="49922"/>
                </a:lnTo>
                <a:lnTo>
                  <a:pt x="84422" y="23271"/>
                </a:lnTo>
                <a:lnTo>
                  <a:pt x="125133" y="6088"/>
                </a:lnTo>
                <a:lnTo>
                  <a:pt x="170433" y="0"/>
                </a:lnTo>
                <a:lnTo>
                  <a:pt x="6053582" y="0"/>
                </a:lnTo>
                <a:lnTo>
                  <a:pt x="6098882" y="6088"/>
                </a:lnTo>
                <a:lnTo>
                  <a:pt x="6139593" y="23271"/>
                </a:lnTo>
                <a:lnTo>
                  <a:pt x="6174089" y="49922"/>
                </a:lnTo>
                <a:lnTo>
                  <a:pt x="6200742" y="84416"/>
                </a:lnTo>
                <a:lnTo>
                  <a:pt x="6217926" y="125128"/>
                </a:lnTo>
                <a:lnTo>
                  <a:pt x="6224016" y="170433"/>
                </a:lnTo>
                <a:lnTo>
                  <a:pt x="6224016" y="852169"/>
                </a:lnTo>
                <a:lnTo>
                  <a:pt x="6217926" y="897475"/>
                </a:lnTo>
                <a:lnTo>
                  <a:pt x="6200742" y="938187"/>
                </a:lnTo>
                <a:lnTo>
                  <a:pt x="6174089" y="972681"/>
                </a:lnTo>
                <a:lnTo>
                  <a:pt x="6139593" y="999331"/>
                </a:lnTo>
                <a:lnTo>
                  <a:pt x="6098882" y="1016514"/>
                </a:lnTo>
                <a:lnTo>
                  <a:pt x="6053582" y="1022602"/>
                </a:lnTo>
                <a:lnTo>
                  <a:pt x="170433" y="1022602"/>
                </a:lnTo>
                <a:lnTo>
                  <a:pt x="125133" y="1016514"/>
                </a:lnTo>
                <a:lnTo>
                  <a:pt x="84422" y="999331"/>
                </a:lnTo>
                <a:lnTo>
                  <a:pt x="49926" y="972681"/>
                </a:lnTo>
                <a:lnTo>
                  <a:pt x="23273" y="938187"/>
                </a:lnTo>
                <a:lnTo>
                  <a:pt x="6089" y="897475"/>
                </a:lnTo>
                <a:lnTo>
                  <a:pt x="0" y="852169"/>
                </a:lnTo>
                <a:lnTo>
                  <a:pt x="0" y="170433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989054" y="9168485"/>
            <a:ext cx="5944235" cy="1032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</a:t>
            </a:r>
            <a:r>
              <a:rPr dirty="0" sz="1300" spc="-10">
                <a:latin typeface="Calibri"/>
                <a:cs typeface="Calibri"/>
              </a:rPr>
              <a:t>:</a:t>
            </a:r>
            <a:r>
              <a:rPr dirty="0" sz="1300" spc="-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(1)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Diniz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JMB,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Espaladori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MC,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Silva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MES,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Brito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LN,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Vieira</a:t>
            </a:r>
            <a:r>
              <a:rPr dirty="0" sz="1300" spc="10">
                <a:latin typeface="Calibri"/>
                <a:cs typeface="Calibri"/>
              </a:rPr>
              <a:t> LQ,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Sobrinho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APR.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Immunological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profile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of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periapical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endodontic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infection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patients</a:t>
            </a:r>
            <a:r>
              <a:rPr dirty="0" sz="1300" spc="5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undergoin 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haematopoietic</a:t>
            </a:r>
            <a:r>
              <a:rPr dirty="0" sz="1300" spc="5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transplantation.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Clinical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Oral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Investigations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2021;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25:1403-1410.</a:t>
            </a:r>
            <a:endParaRPr sz="1300">
              <a:latin typeface="Calibri"/>
              <a:cs typeface="Calibri"/>
            </a:endParaRPr>
          </a:p>
          <a:p>
            <a:pPr marL="12700" marR="633730">
              <a:lnSpc>
                <a:spcPct val="100000"/>
              </a:lnSpc>
              <a:spcBef>
                <a:spcPts val="10"/>
              </a:spcBef>
            </a:pPr>
            <a:r>
              <a:rPr dirty="0" sz="1300" spc="-5">
                <a:latin typeface="Calibri"/>
                <a:cs typeface="Calibri"/>
              </a:rPr>
              <a:t>(2)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Siqueira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0">
                <a:latin typeface="Calibri"/>
                <a:cs typeface="Calibri"/>
              </a:rPr>
              <a:t>JF,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Rôcas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IN.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Microbiology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treatment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of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acute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apical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abscesses.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Clinical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Microbiology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Reviews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2013;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26(2):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255-273.</a:t>
            </a:r>
            <a:endParaRPr sz="1300">
              <a:latin typeface="Calibri"/>
              <a:cs typeface="Calibri"/>
            </a:endParaRPr>
          </a:p>
        </p:txBody>
      </p:sp>
      <p:pic>
        <p:nvPicPr>
          <p:cNvPr id="30" name="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71627"/>
            <a:ext cx="5416295" cy="641603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2290952" y="4704333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7987" y="5162550"/>
            <a:ext cx="5674360" cy="819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 marR="5080">
              <a:lnSpc>
                <a:spcPct val="100000"/>
              </a:lnSpc>
              <a:spcBef>
                <a:spcPts val="105"/>
              </a:spcBef>
              <a:tabLst>
                <a:tab pos="923290" algn="l"/>
                <a:tab pos="1872614" algn="l"/>
                <a:tab pos="2237105" algn="l"/>
                <a:tab pos="3005455" algn="l"/>
                <a:tab pos="3363595" algn="l"/>
                <a:tab pos="3917950" algn="l"/>
                <a:tab pos="4161790" algn="l"/>
                <a:tab pos="5059680" algn="l"/>
                <a:tab pos="5424170" algn="l"/>
              </a:tabLst>
            </a:pPr>
            <a:r>
              <a:rPr dirty="0" sz="1700" spc="-45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 spc="-10">
                <a:latin typeface="Calibri"/>
                <a:cs typeface="Calibri"/>
              </a:rPr>
              <a:t>qu</a:t>
            </a:r>
            <a:r>
              <a:rPr dirty="0" sz="1700">
                <a:latin typeface="Calibri"/>
                <a:cs typeface="Calibri"/>
              </a:rPr>
              <a:t>isa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25">
                <a:latin typeface="Calibri"/>
                <a:cs typeface="Calibri"/>
              </a:rPr>
              <a:t>ov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ê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30">
                <a:latin typeface="Calibri"/>
                <a:cs typeface="Calibri"/>
              </a:rPr>
              <a:t>É</a:t>
            </a:r>
            <a:r>
              <a:rPr dirty="0" sz="1700">
                <a:latin typeface="Calibri"/>
                <a:cs typeface="Calibri"/>
              </a:rPr>
              <a:t>ti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5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 spc="-10">
                <a:latin typeface="Calibri"/>
                <a:cs typeface="Calibri"/>
              </a:rPr>
              <a:t>qui</a:t>
            </a:r>
            <a:r>
              <a:rPr dirty="0" sz="1700">
                <a:latin typeface="Calibri"/>
                <a:cs typeface="Calibri"/>
              </a:rPr>
              <a:t>sa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AC  </a:t>
            </a:r>
            <a:r>
              <a:rPr dirty="0" sz="1700" spc="-10">
                <a:latin typeface="Calibri"/>
                <a:cs typeface="Calibri"/>
              </a:rPr>
              <a:t>Camargo </a:t>
            </a:r>
            <a:r>
              <a:rPr dirty="0" sz="1700">
                <a:latin typeface="Calibri"/>
                <a:cs typeface="Calibri"/>
              </a:rPr>
              <a:t>Cancer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Center,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sob o </a:t>
            </a:r>
            <a:r>
              <a:rPr dirty="0" sz="1700" spc="-5">
                <a:latin typeface="Calibri"/>
                <a:cs typeface="Calibri"/>
              </a:rPr>
              <a:t>número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64935622.6.0000.5432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b="1">
                <a:latin typeface="Calibri"/>
                <a:cs typeface="Calibri"/>
              </a:rPr>
              <a:t>1.</a:t>
            </a:r>
            <a:r>
              <a:rPr dirty="0" sz="1700" spc="-5" b="1">
                <a:latin typeface="Calibri"/>
                <a:cs typeface="Calibri"/>
              </a:rPr>
              <a:t> Seleção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da</a:t>
            </a:r>
            <a:r>
              <a:rPr dirty="0" sz="1700" spc="-1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população</a:t>
            </a:r>
            <a:r>
              <a:rPr dirty="0" sz="1700" spc="-1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do</a:t>
            </a:r>
            <a:r>
              <a:rPr dirty="0" sz="1700" spc="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estudo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1833" y="5992748"/>
            <a:ext cx="5889625" cy="1063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>
                <a:latin typeface="Calibri"/>
                <a:cs typeface="Calibri"/>
              </a:rPr>
              <a:t>100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indicação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TCTH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autólogo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alogênico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Ambulatório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Estomatologia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2941"/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u="heavy" sz="17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Idade</a:t>
            </a:r>
            <a:r>
              <a:rPr dirty="0" u="heavy" sz="17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7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&gt;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18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anos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2941"/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Ambos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sexos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6463" y="8206892"/>
            <a:ext cx="775335" cy="53784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95"/>
              </a:spcBef>
              <a:buFont typeface="Wingdings"/>
              <a:buChar char=""/>
              <a:tabLst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dirty="0" sz="1600" spc="-25">
                <a:latin typeface="Calibri"/>
                <a:cs typeface="Calibri"/>
              </a:rPr>
              <a:t>Sexo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17166" y="8189467"/>
            <a:ext cx="115125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  <a:buSzPct val="93750"/>
              <a:buFont typeface="Wingdings"/>
              <a:buChar char=""/>
              <a:tabLst>
                <a:tab pos="174625" algn="l"/>
              </a:tabLst>
            </a:pP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g</a:t>
            </a:r>
            <a:r>
              <a:rPr dirty="0" sz="1600" spc="-10">
                <a:latin typeface="Calibri"/>
                <a:cs typeface="Calibri"/>
              </a:rPr>
              <a:t>nó</a:t>
            </a:r>
            <a:r>
              <a:rPr dirty="0" sz="1600" spc="-20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ti</a:t>
            </a:r>
            <a:r>
              <a:rPr dirty="0" sz="1600" spc="-2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o  </a:t>
            </a:r>
            <a:r>
              <a:rPr dirty="0" sz="1600" spc="-10">
                <a:latin typeface="Calibri"/>
                <a:cs typeface="Calibri"/>
              </a:rPr>
              <a:t>hem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oló</a:t>
            </a:r>
            <a:r>
              <a:rPr dirty="0" sz="1600" spc="-5">
                <a:latin typeface="Calibri"/>
                <a:cs typeface="Calibri"/>
              </a:rPr>
              <a:t>gi</a:t>
            </a:r>
            <a:r>
              <a:rPr dirty="0" sz="1600" spc="-2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o  </a:t>
            </a:r>
            <a:r>
              <a:rPr dirty="0" sz="1600" spc="-5">
                <a:latin typeface="Calibri"/>
                <a:cs typeface="Calibri"/>
              </a:rPr>
              <a:t>Tipo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TCTH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73422" y="8244078"/>
            <a:ext cx="168973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20345" algn="l"/>
              </a:tabLst>
            </a:pPr>
            <a:r>
              <a:rPr dirty="0" sz="1600" spc="-10">
                <a:latin typeface="Calibri"/>
                <a:cs typeface="Calibri"/>
              </a:rPr>
              <a:t>Complicações de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origem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endodôntica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durante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TCTH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4868" y="9114231"/>
            <a:ext cx="4947920" cy="1062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Histórico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endodôntico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>
                <a:latin typeface="Calibri"/>
                <a:cs typeface="Calibri"/>
              </a:rPr>
              <a:t>Necessidade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previamente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 </a:t>
            </a:r>
            <a:r>
              <a:rPr dirty="0" sz="1700" spc="-10">
                <a:latin typeface="Calibri"/>
                <a:cs typeface="Calibri"/>
              </a:rPr>
              <a:t>TCTH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5">
                <a:latin typeface="Calibri"/>
                <a:cs typeface="Calibri"/>
              </a:rPr>
              <a:t>Diagnóstico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periodontite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apical</a:t>
            </a:r>
            <a:r>
              <a:rPr dirty="0" sz="1700" spc="-35">
                <a:latin typeface="Calibri"/>
                <a:cs typeface="Calibri"/>
              </a:rPr>
              <a:t> (PA)</a:t>
            </a:r>
            <a:endParaRPr sz="17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"/>
              <a:tabLst>
                <a:tab pos="583565" algn="l"/>
                <a:tab pos="584200" algn="l"/>
              </a:tabLst>
            </a:pPr>
            <a:r>
              <a:rPr dirty="0" sz="1700" spc="-20">
                <a:latin typeface="Calibri"/>
                <a:cs typeface="Calibri"/>
              </a:rPr>
              <a:t>Tamanho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lesões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25">
                <a:latin typeface="Calibri"/>
                <a:cs typeface="Calibri"/>
              </a:rPr>
              <a:t>PA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51828" y="1727072"/>
            <a:ext cx="22574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 b="1">
                <a:latin typeface="Calibri"/>
                <a:cs typeface="Calibri"/>
              </a:rPr>
              <a:t>Exames</a:t>
            </a:r>
            <a:r>
              <a:rPr dirty="0" sz="1700" spc="-4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complementares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3837" y="7080580"/>
            <a:ext cx="408114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b="1">
                <a:latin typeface="Calibri"/>
                <a:cs typeface="Calibri"/>
              </a:rPr>
              <a:t>2. </a:t>
            </a:r>
            <a:r>
              <a:rPr dirty="0" sz="1700" spc="-10" b="1">
                <a:latin typeface="Calibri"/>
                <a:cs typeface="Calibri"/>
              </a:rPr>
              <a:t>Coleta</a:t>
            </a:r>
            <a:r>
              <a:rPr dirty="0" sz="1700" spc="-20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de</a:t>
            </a:r>
            <a:r>
              <a:rPr dirty="0" sz="1700" spc="-5" b="1">
                <a:latin typeface="Calibri"/>
                <a:cs typeface="Calibri"/>
              </a:rPr>
              <a:t> dados </a:t>
            </a:r>
            <a:r>
              <a:rPr dirty="0" sz="1700" b="1">
                <a:latin typeface="Calibri"/>
                <a:cs typeface="Calibri"/>
              </a:rPr>
              <a:t>de</a:t>
            </a:r>
            <a:r>
              <a:rPr dirty="0" sz="1700" spc="-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prontuários eletrônicos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16777" y="4041394"/>
            <a:ext cx="184912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b="1">
                <a:latin typeface="Calibri"/>
                <a:cs typeface="Calibri"/>
              </a:rPr>
              <a:t>3.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Análise</a:t>
            </a:r>
            <a:r>
              <a:rPr dirty="0" sz="1700" spc="-7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dos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dados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65545" y="4300473"/>
            <a:ext cx="473964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>
                <a:latin typeface="Calibri"/>
                <a:cs typeface="Calibri"/>
              </a:rPr>
              <a:t> dados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expressos </a:t>
            </a:r>
            <a:r>
              <a:rPr dirty="0" sz="1700" spc="-5">
                <a:latin typeface="Calibri"/>
                <a:cs typeface="Calibri"/>
              </a:rPr>
              <a:t>como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frequências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percentagens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54496" y="2232659"/>
            <a:ext cx="2424683" cy="1167383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6180201" y="3510788"/>
            <a:ext cx="25711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Figura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spc="-5" b="1">
                <a:latin typeface="Calibri"/>
                <a:cs typeface="Calibri"/>
              </a:rPr>
              <a:t>1.</a:t>
            </a:r>
            <a:r>
              <a:rPr dirty="0" sz="1500" spc="-10" b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Radiografia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panorâmica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874632" y="3503167"/>
            <a:ext cx="2788285" cy="711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Figura </a:t>
            </a:r>
            <a:r>
              <a:rPr dirty="0" sz="1500" spc="-5" b="1">
                <a:latin typeface="Calibri"/>
                <a:cs typeface="Calibri"/>
              </a:rPr>
              <a:t>2. </a:t>
            </a:r>
            <a:r>
              <a:rPr dirty="0" sz="1500" spc="-5">
                <a:latin typeface="Calibri"/>
                <a:cs typeface="Calibri"/>
              </a:rPr>
              <a:t>Radiografia periapical: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dente 31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>
                <a:latin typeface="Calibri"/>
                <a:cs typeface="Calibri"/>
              </a:rPr>
              <a:t>lesão de </a:t>
            </a:r>
            <a:r>
              <a:rPr dirty="0" sz="1500" spc="-5">
                <a:latin typeface="Calibri"/>
                <a:cs typeface="Calibri"/>
              </a:rPr>
              <a:t>periodontite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apical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-5">
                <a:latin typeface="Calibri"/>
                <a:cs typeface="Calibri"/>
              </a:rPr>
              <a:t> 5,5mm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51828" y="5253304"/>
            <a:ext cx="5452745" cy="8045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distribuição média dos participantes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acordo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idade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>
                <a:latin typeface="Calibri"/>
                <a:cs typeface="Calibri"/>
              </a:rPr>
              <a:t>de 51 anos e </a:t>
            </a:r>
            <a:r>
              <a:rPr dirty="0" sz="1700" spc="-5">
                <a:latin typeface="Calibri"/>
                <a:cs typeface="Calibri"/>
              </a:rPr>
              <a:t>também observou-se predominância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20">
                <a:latin typeface="Calibri"/>
                <a:cs typeface="Calibri"/>
              </a:rPr>
              <a:t>sexo 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masculino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(54%).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Linfoma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representou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35%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das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doenças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251828" y="6031229"/>
            <a:ext cx="545274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92250" algn="l"/>
                <a:tab pos="2328545" algn="l"/>
                <a:tab pos="2868295" algn="l"/>
                <a:tab pos="3792220" algn="l"/>
                <a:tab pos="4679315" algn="l"/>
                <a:tab pos="5331460" algn="l"/>
              </a:tabLst>
            </a:pPr>
            <a:r>
              <a:rPr dirty="0" sz="1700">
                <a:latin typeface="Calibri"/>
                <a:cs typeface="Calibri"/>
              </a:rPr>
              <a:t>hem</a:t>
            </a:r>
            <a:r>
              <a:rPr dirty="0" sz="1700" spc="-2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ó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se</a:t>
            </a:r>
            <a:r>
              <a:rPr dirty="0" sz="1700" spc="-10">
                <a:latin typeface="Calibri"/>
                <a:cs typeface="Calibri"/>
              </a:rPr>
              <a:t>gui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lo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ieloma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ú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ip</a:t>
            </a:r>
            <a:r>
              <a:rPr dirty="0" sz="1700">
                <a:latin typeface="Calibri"/>
                <a:cs typeface="Calibri"/>
              </a:rPr>
              <a:t>lo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 spc="-1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M)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51828" y="6290309"/>
            <a:ext cx="5452745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leucemia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(29%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cada).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35">
                <a:latin typeface="Calibri"/>
                <a:cs typeface="Calibri"/>
              </a:rPr>
              <a:t>Todos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tinham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indicação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transplante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alogênico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autólogo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(1:1).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6988019" y="7000240"/>
            <a:ext cx="1406525" cy="1406525"/>
            <a:chOff x="6988019" y="7000240"/>
            <a:chExt cx="1406525" cy="1406525"/>
          </a:xfrm>
        </p:grpSpPr>
        <p:sp>
          <p:nvSpPr>
            <p:cNvPr id="49" name="object 49"/>
            <p:cNvSpPr/>
            <p:nvPr/>
          </p:nvSpPr>
          <p:spPr>
            <a:xfrm>
              <a:off x="7359269" y="7009765"/>
              <a:ext cx="1035050" cy="1397000"/>
            </a:xfrm>
            <a:custGeom>
              <a:avLst/>
              <a:gdLst/>
              <a:ahLst/>
              <a:cxnLst/>
              <a:rect l="l" t="t" r="r" b="b"/>
              <a:pathLst>
                <a:path w="1035050" h="1397000">
                  <a:moveTo>
                    <a:pt x="336423" y="0"/>
                  </a:moveTo>
                  <a:lnTo>
                    <a:pt x="336423" y="698373"/>
                  </a:lnTo>
                  <a:lnTo>
                    <a:pt x="0" y="1310259"/>
                  </a:lnTo>
                  <a:lnTo>
                    <a:pt x="44934" y="1332924"/>
                  </a:lnTo>
                  <a:lnTo>
                    <a:pt x="91222" y="1352231"/>
                  </a:lnTo>
                  <a:lnTo>
                    <a:pt x="138676" y="1368132"/>
                  </a:lnTo>
                  <a:lnTo>
                    <a:pt x="187109" y="1380580"/>
                  </a:lnTo>
                  <a:lnTo>
                    <a:pt x="236336" y="1389530"/>
                  </a:lnTo>
                  <a:lnTo>
                    <a:pt x="286169" y="1394934"/>
                  </a:lnTo>
                  <a:lnTo>
                    <a:pt x="336423" y="1396746"/>
                  </a:lnTo>
                  <a:lnTo>
                    <a:pt x="384237" y="1395134"/>
                  </a:lnTo>
                  <a:lnTo>
                    <a:pt x="431187" y="1390370"/>
                  </a:lnTo>
                  <a:lnTo>
                    <a:pt x="477169" y="1382557"/>
                  </a:lnTo>
                  <a:lnTo>
                    <a:pt x="522077" y="1371799"/>
                  </a:lnTo>
                  <a:lnTo>
                    <a:pt x="565809" y="1358200"/>
                  </a:lnTo>
                  <a:lnTo>
                    <a:pt x="608260" y="1341864"/>
                  </a:lnTo>
                  <a:lnTo>
                    <a:pt x="649326" y="1322895"/>
                  </a:lnTo>
                  <a:lnTo>
                    <a:pt x="688904" y="1301397"/>
                  </a:lnTo>
                  <a:lnTo>
                    <a:pt x="726889" y="1277474"/>
                  </a:lnTo>
                  <a:lnTo>
                    <a:pt x="763177" y="1251230"/>
                  </a:lnTo>
                  <a:lnTo>
                    <a:pt x="797664" y="1222770"/>
                  </a:lnTo>
                  <a:lnTo>
                    <a:pt x="830246" y="1192196"/>
                  </a:lnTo>
                  <a:lnTo>
                    <a:pt x="860820" y="1159614"/>
                  </a:lnTo>
                  <a:lnTo>
                    <a:pt x="889280" y="1125127"/>
                  </a:lnTo>
                  <a:lnTo>
                    <a:pt x="915524" y="1088839"/>
                  </a:lnTo>
                  <a:lnTo>
                    <a:pt x="939447" y="1050854"/>
                  </a:lnTo>
                  <a:lnTo>
                    <a:pt x="960945" y="1011276"/>
                  </a:lnTo>
                  <a:lnTo>
                    <a:pt x="979914" y="970210"/>
                  </a:lnTo>
                  <a:lnTo>
                    <a:pt x="996250" y="927759"/>
                  </a:lnTo>
                  <a:lnTo>
                    <a:pt x="1009849" y="884027"/>
                  </a:lnTo>
                  <a:lnTo>
                    <a:pt x="1020607" y="839119"/>
                  </a:lnTo>
                  <a:lnTo>
                    <a:pt x="1028420" y="793137"/>
                  </a:lnTo>
                  <a:lnTo>
                    <a:pt x="1033184" y="746187"/>
                  </a:lnTo>
                  <a:lnTo>
                    <a:pt x="1034796" y="698373"/>
                  </a:lnTo>
                  <a:lnTo>
                    <a:pt x="1033184" y="650558"/>
                  </a:lnTo>
                  <a:lnTo>
                    <a:pt x="1028420" y="603608"/>
                  </a:lnTo>
                  <a:lnTo>
                    <a:pt x="1020607" y="557626"/>
                  </a:lnTo>
                  <a:lnTo>
                    <a:pt x="1009849" y="512718"/>
                  </a:lnTo>
                  <a:lnTo>
                    <a:pt x="996250" y="468986"/>
                  </a:lnTo>
                  <a:lnTo>
                    <a:pt x="979914" y="426535"/>
                  </a:lnTo>
                  <a:lnTo>
                    <a:pt x="960945" y="385469"/>
                  </a:lnTo>
                  <a:lnTo>
                    <a:pt x="939447" y="345891"/>
                  </a:lnTo>
                  <a:lnTo>
                    <a:pt x="915524" y="307906"/>
                  </a:lnTo>
                  <a:lnTo>
                    <a:pt x="889280" y="271618"/>
                  </a:lnTo>
                  <a:lnTo>
                    <a:pt x="860820" y="237131"/>
                  </a:lnTo>
                  <a:lnTo>
                    <a:pt x="830246" y="204549"/>
                  </a:lnTo>
                  <a:lnTo>
                    <a:pt x="797664" y="173975"/>
                  </a:lnTo>
                  <a:lnTo>
                    <a:pt x="763177" y="145515"/>
                  </a:lnTo>
                  <a:lnTo>
                    <a:pt x="726889" y="119271"/>
                  </a:lnTo>
                  <a:lnTo>
                    <a:pt x="688904" y="95348"/>
                  </a:lnTo>
                  <a:lnTo>
                    <a:pt x="649326" y="73850"/>
                  </a:lnTo>
                  <a:lnTo>
                    <a:pt x="608260" y="54881"/>
                  </a:lnTo>
                  <a:lnTo>
                    <a:pt x="565809" y="38545"/>
                  </a:lnTo>
                  <a:lnTo>
                    <a:pt x="522077" y="24946"/>
                  </a:lnTo>
                  <a:lnTo>
                    <a:pt x="477169" y="14188"/>
                  </a:lnTo>
                  <a:lnTo>
                    <a:pt x="431187" y="6375"/>
                  </a:lnTo>
                  <a:lnTo>
                    <a:pt x="384237" y="1611"/>
                  </a:lnTo>
                  <a:lnTo>
                    <a:pt x="33642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6997544" y="7009765"/>
              <a:ext cx="698500" cy="1310640"/>
            </a:xfrm>
            <a:custGeom>
              <a:avLst/>
              <a:gdLst/>
              <a:ahLst/>
              <a:cxnLst/>
              <a:rect l="l" t="t" r="r" b="b"/>
              <a:pathLst>
                <a:path w="698500" h="1310640">
                  <a:moveTo>
                    <a:pt x="698147" y="0"/>
                  </a:moveTo>
                  <a:lnTo>
                    <a:pt x="647514" y="1833"/>
                  </a:lnTo>
                  <a:lnTo>
                    <a:pt x="597581" y="7268"/>
                  </a:lnTo>
                  <a:lnTo>
                    <a:pt x="548508" y="16209"/>
                  </a:lnTo>
                  <a:lnTo>
                    <a:pt x="500461" y="28559"/>
                  </a:lnTo>
                  <a:lnTo>
                    <a:pt x="453601" y="44224"/>
                  </a:lnTo>
                  <a:lnTo>
                    <a:pt x="408093" y="63105"/>
                  </a:lnTo>
                  <a:lnTo>
                    <a:pt x="364099" y="85108"/>
                  </a:lnTo>
                  <a:lnTo>
                    <a:pt x="321783" y="110136"/>
                  </a:lnTo>
                  <a:lnTo>
                    <a:pt x="281308" y="138092"/>
                  </a:lnTo>
                  <a:lnTo>
                    <a:pt x="242838" y="168881"/>
                  </a:lnTo>
                  <a:lnTo>
                    <a:pt x="206534" y="202407"/>
                  </a:lnTo>
                  <a:lnTo>
                    <a:pt x="172562" y="238573"/>
                  </a:lnTo>
                  <a:lnTo>
                    <a:pt x="141083" y="277282"/>
                  </a:lnTo>
                  <a:lnTo>
                    <a:pt x="112262" y="318440"/>
                  </a:lnTo>
                  <a:lnTo>
                    <a:pt x="86261" y="361950"/>
                  </a:lnTo>
                  <a:lnTo>
                    <a:pt x="64639" y="404620"/>
                  </a:lnTo>
                  <a:lnTo>
                    <a:pt x="46196" y="448052"/>
                  </a:lnTo>
                  <a:lnTo>
                    <a:pt x="30891" y="492104"/>
                  </a:lnTo>
                  <a:lnTo>
                    <a:pt x="18683" y="536634"/>
                  </a:lnTo>
                  <a:lnTo>
                    <a:pt x="9530" y="581502"/>
                  </a:lnTo>
                  <a:lnTo>
                    <a:pt x="3393" y="626566"/>
                  </a:lnTo>
                  <a:lnTo>
                    <a:pt x="230" y="671685"/>
                  </a:lnTo>
                  <a:lnTo>
                    <a:pt x="0" y="716717"/>
                  </a:lnTo>
                  <a:lnTo>
                    <a:pt x="2661" y="761522"/>
                  </a:lnTo>
                  <a:lnTo>
                    <a:pt x="8173" y="805958"/>
                  </a:lnTo>
                  <a:lnTo>
                    <a:pt x="16496" y="849884"/>
                  </a:lnTo>
                  <a:lnTo>
                    <a:pt x="27587" y="893159"/>
                  </a:lnTo>
                  <a:lnTo>
                    <a:pt x="41406" y="935641"/>
                  </a:lnTo>
                  <a:lnTo>
                    <a:pt x="57912" y="977190"/>
                  </a:lnTo>
                  <a:lnTo>
                    <a:pt x="77063" y="1017664"/>
                  </a:lnTo>
                  <a:lnTo>
                    <a:pt x="98820" y="1056922"/>
                  </a:lnTo>
                  <a:lnTo>
                    <a:pt x="123140" y="1094822"/>
                  </a:lnTo>
                  <a:lnTo>
                    <a:pt x="149983" y="1131224"/>
                  </a:lnTo>
                  <a:lnTo>
                    <a:pt x="179308" y="1165986"/>
                  </a:lnTo>
                  <a:lnTo>
                    <a:pt x="211074" y="1198968"/>
                  </a:lnTo>
                  <a:lnTo>
                    <a:pt x="245239" y="1230027"/>
                  </a:lnTo>
                  <a:lnTo>
                    <a:pt x="281763" y="1259022"/>
                  </a:lnTo>
                  <a:lnTo>
                    <a:pt x="320605" y="1285813"/>
                  </a:lnTo>
                  <a:lnTo>
                    <a:pt x="361724" y="1310259"/>
                  </a:lnTo>
                  <a:lnTo>
                    <a:pt x="698147" y="698373"/>
                  </a:lnTo>
                  <a:lnTo>
                    <a:pt x="698147" y="0"/>
                  </a:lnTo>
                  <a:close/>
                </a:path>
              </a:pathLst>
            </a:custGeom>
            <a:solidFill>
              <a:srgbClr val="AE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6997544" y="7009765"/>
              <a:ext cx="698500" cy="1310640"/>
            </a:xfrm>
            <a:custGeom>
              <a:avLst/>
              <a:gdLst/>
              <a:ahLst/>
              <a:cxnLst/>
              <a:rect l="l" t="t" r="r" b="b"/>
              <a:pathLst>
                <a:path w="698500" h="1310640">
                  <a:moveTo>
                    <a:pt x="361724" y="1310259"/>
                  </a:moveTo>
                  <a:lnTo>
                    <a:pt x="320605" y="1285813"/>
                  </a:lnTo>
                  <a:lnTo>
                    <a:pt x="281763" y="1259022"/>
                  </a:lnTo>
                  <a:lnTo>
                    <a:pt x="245239" y="1230027"/>
                  </a:lnTo>
                  <a:lnTo>
                    <a:pt x="211074" y="1198968"/>
                  </a:lnTo>
                  <a:lnTo>
                    <a:pt x="179308" y="1165986"/>
                  </a:lnTo>
                  <a:lnTo>
                    <a:pt x="149983" y="1131224"/>
                  </a:lnTo>
                  <a:lnTo>
                    <a:pt x="123140" y="1094822"/>
                  </a:lnTo>
                  <a:lnTo>
                    <a:pt x="98820" y="1056922"/>
                  </a:lnTo>
                  <a:lnTo>
                    <a:pt x="77063" y="1017664"/>
                  </a:lnTo>
                  <a:lnTo>
                    <a:pt x="57912" y="977190"/>
                  </a:lnTo>
                  <a:lnTo>
                    <a:pt x="41406" y="935641"/>
                  </a:lnTo>
                  <a:lnTo>
                    <a:pt x="27587" y="893159"/>
                  </a:lnTo>
                  <a:lnTo>
                    <a:pt x="16496" y="849884"/>
                  </a:lnTo>
                  <a:lnTo>
                    <a:pt x="8173" y="805958"/>
                  </a:lnTo>
                  <a:lnTo>
                    <a:pt x="2661" y="761522"/>
                  </a:lnTo>
                  <a:lnTo>
                    <a:pt x="0" y="716717"/>
                  </a:lnTo>
                  <a:lnTo>
                    <a:pt x="230" y="671685"/>
                  </a:lnTo>
                  <a:lnTo>
                    <a:pt x="3393" y="626566"/>
                  </a:lnTo>
                  <a:lnTo>
                    <a:pt x="9530" y="581502"/>
                  </a:lnTo>
                  <a:lnTo>
                    <a:pt x="18683" y="536634"/>
                  </a:lnTo>
                  <a:lnTo>
                    <a:pt x="30891" y="492104"/>
                  </a:lnTo>
                  <a:lnTo>
                    <a:pt x="46196" y="448052"/>
                  </a:lnTo>
                  <a:lnTo>
                    <a:pt x="64639" y="404620"/>
                  </a:lnTo>
                  <a:lnTo>
                    <a:pt x="86261" y="361950"/>
                  </a:lnTo>
                  <a:lnTo>
                    <a:pt x="112262" y="318440"/>
                  </a:lnTo>
                  <a:lnTo>
                    <a:pt x="141083" y="277282"/>
                  </a:lnTo>
                  <a:lnTo>
                    <a:pt x="172562" y="238573"/>
                  </a:lnTo>
                  <a:lnTo>
                    <a:pt x="206534" y="202407"/>
                  </a:lnTo>
                  <a:lnTo>
                    <a:pt x="242838" y="168881"/>
                  </a:lnTo>
                  <a:lnTo>
                    <a:pt x="281308" y="138092"/>
                  </a:lnTo>
                  <a:lnTo>
                    <a:pt x="321783" y="110136"/>
                  </a:lnTo>
                  <a:lnTo>
                    <a:pt x="364099" y="85108"/>
                  </a:lnTo>
                  <a:lnTo>
                    <a:pt x="408093" y="63105"/>
                  </a:lnTo>
                  <a:lnTo>
                    <a:pt x="453601" y="44224"/>
                  </a:lnTo>
                  <a:lnTo>
                    <a:pt x="500461" y="28559"/>
                  </a:lnTo>
                  <a:lnTo>
                    <a:pt x="548508" y="16209"/>
                  </a:lnTo>
                  <a:lnTo>
                    <a:pt x="597581" y="7268"/>
                  </a:lnTo>
                  <a:lnTo>
                    <a:pt x="647514" y="1833"/>
                  </a:lnTo>
                  <a:lnTo>
                    <a:pt x="698147" y="0"/>
                  </a:lnTo>
                  <a:lnTo>
                    <a:pt x="698147" y="698373"/>
                  </a:lnTo>
                  <a:lnTo>
                    <a:pt x="361724" y="1310259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2" name="object 52"/>
          <p:cNvGrpSpPr/>
          <p:nvPr/>
        </p:nvGrpSpPr>
        <p:grpSpPr>
          <a:xfrm>
            <a:off x="9784074" y="7015606"/>
            <a:ext cx="1379220" cy="1388745"/>
            <a:chOff x="9784074" y="7015606"/>
            <a:chExt cx="1379220" cy="1388745"/>
          </a:xfrm>
        </p:grpSpPr>
        <p:sp>
          <p:nvSpPr>
            <p:cNvPr id="53" name="object 53"/>
            <p:cNvSpPr/>
            <p:nvPr/>
          </p:nvSpPr>
          <p:spPr>
            <a:xfrm>
              <a:off x="10478262" y="7025131"/>
              <a:ext cx="685165" cy="1153795"/>
            </a:xfrm>
            <a:custGeom>
              <a:avLst/>
              <a:gdLst/>
              <a:ahLst/>
              <a:cxnLst/>
              <a:rect l="l" t="t" r="r" b="b"/>
              <a:pathLst>
                <a:path w="685165" h="1153795">
                  <a:moveTo>
                    <a:pt x="0" y="0"/>
                  </a:moveTo>
                  <a:lnTo>
                    <a:pt x="0" y="684657"/>
                  </a:lnTo>
                  <a:lnTo>
                    <a:pt x="499110" y="1153414"/>
                  </a:lnTo>
                  <a:lnTo>
                    <a:pt x="533283" y="1114132"/>
                  </a:lnTo>
                  <a:lnTo>
                    <a:pt x="564200" y="1072622"/>
                  </a:lnTo>
                  <a:lnTo>
                    <a:pt x="591778" y="1029087"/>
                  </a:lnTo>
                  <a:lnTo>
                    <a:pt x="615939" y="983729"/>
                  </a:lnTo>
                  <a:lnTo>
                    <a:pt x="636603" y="936752"/>
                  </a:lnTo>
                  <a:lnTo>
                    <a:pt x="653689" y="888356"/>
                  </a:lnTo>
                  <a:lnTo>
                    <a:pt x="667117" y="838747"/>
                  </a:lnTo>
                  <a:lnTo>
                    <a:pt x="676808" y="788125"/>
                  </a:lnTo>
                  <a:lnTo>
                    <a:pt x="682681" y="736694"/>
                  </a:lnTo>
                  <a:lnTo>
                    <a:pt x="684657" y="684657"/>
                  </a:lnTo>
                  <a:lnTo>
                    <a:pt x="682938" y="635767"/>
                  </a:lnTo>
                  <a:lnTo>
                    <a:pt x="677859" y="587804"/>
                  </a:lnTo>
                  <a:lnTo>
                    <a:pt x="669536" y="540884"/>
                  </a:lnTo>
                  <a:lnTo>
                    <a:pt x="658085" y="495122"/>
                  </a:lnTo>
                  <a:lnTo>
                    <a:pt x="643620" y="450636"/>
                  </a:lnTo>
                  <a:lnTo>
                    <a:pt x="626258" y="407539"/>
                  </a:lnTo>
                  <a:lnTo>
                    <a:pt x="606115" y="365950"/>
                  </a:lnTo>
                  <a:lnTo>
                    <a:pt x="583307" y="325983"/>
                  </a:lnTo>
                  <a:lnTo>
                    <a:pt x="557948" y="287754"/>
                  </a:lnTo>
                  <a:lnTo>
                    <a:pt x="530155" y="251380"/>
                  </a:lnTo>
                  <a:lnTo>
                    <a:pt x="500044" y="216975"/>
                  </a:lnTo>
                  <a:lnTo>
                    <a:pt x="467730" y="184657"/>
                  </a:lnTo>
                  <a:lnTo>
                    <a:pt x="433329" y="154541"/>
                  </a:lnTo>
                  <a:lnTo>
                    <a:pt x="396957" y="126743"/>
                  </a:lnTo>
                  <a:lnTo>
                    <a:pt x="358730" y="101379"/>
                  </a:lnTo>
                  <a:lnTo>
                    <a:pt x="318762" y="78565"/>
                  </a:lnTo>
                  <a:lnTo>
                    <a:pt x="277171" y="58417"/>
                  </a:lnTo>
                  <a:lnTo>
                    <a:pt x="234071" y="41050"/>
                  </a:lnTo>
                  <a:lnTo>
                    <a:pt x="189579" y="26581"/>
                  </a:lnTo>
                  <a:lnTo>
                    <a:pt x="143810" y="15125"/>
                  </a:lnTo>
                  <a:lnTo>
                    <a:pt x="96880" y="6799"/>
                  </a:lnTo>
                  <a:lnTo>
                    <a:pt x="48904" y="17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9793599" y="7025131"/>
              <a:ext cx="1184275" cy="1369695"/>
            </a:xfrm>
            <a:custGeom>
              <a:avLst/>
              <a:gdLst/>
              <a:ahLst/>
              <a:cxnLst/>
              <a:rect l="l" t="t" r="r" b="b"/>
              <a:pathLst>
                <a:path w="1184275" h="1369695">
                  <a:moveTo>
                    <a:pt x="684663" y="0"/>
                  </a:moveTo>
                  <a:lnTo>
                    <a:pt x="633361" y="1925"/>
                  </a:lnTo>
                  <a:lnTo>
                    <a:pt x="582662" y="7646"/>
                  </a:lnTo>
                  <a:lnTo>
                    <a:pt x="532761" y="17078"/>
                  </a:lnTo>
                  <a:lnTo>
                    <a:pt x="483852" y="30136"/>
                  </a:lnTo>
                  <a:lnTo>
                    <a:pt x="436128" y="46737"/>
                  </a:lnTo>
                  <a:lnTo>
                    <a:pt x="389784" y="66797"/>
                  </a:lnTo>
                  <a:lnTo>
                    <a:pt x="345014" y="90231"/>
                  </a:lnTo>
                  <a:lnTo>
                    <a:pt x="302012" y="116955"/>
                  </a:lnTo>
                  <a:lnTo>
                    <a:pt x="260971" y="146885"/>
                  </a:lnTo>
                  <a:lnTo>
                    <a:pt x="222087" y="179937"/>
                  </a:lnTo>
                  <a:lnTo>
                    <a:pt x="185553" y="216027"/>
                  </a:lnTo>
                  <a:lnTo>
                    <a:pt x="153337" y="252840"/>
                  </a:lnTo>
                  <a:lnTo>
                    <a:pt x="124206" y="291279"/>
                  </a:lnTo>
                  <a:lnTo>
                    <a:pt x="98154" y="331179"/>
                  </a:lnTo>
                  <a:lnTo>
                    <a:pt x="75177" y="372377"/>
                  </a:lnTo>
                  <a:lnTo>
                    <a:pt x="55270" y="414709"/>
                  </a:lnTo>
                  <a:lnTo>
                    <a:pt x="38426" y="458010"/>
                  </a:lnTo>
                  <a:lnTo>
                    <a:pt x="24643" y="502118"/>
                  </a:lnTo>
                  <a:lnTo>
                    <a:pt x="13913" y="546867"/>
                  </a:lnTo>
                  <a:lnTo>
                    <a:pt x="6233" y="592095"/>
                  </a:lnTo>
                  <a:lnTo>
                    <a:pt x="1597" y="637638"/>
                  </a:lnTo>
                  <a:lnTo>
                    <a:pt x="0" y="683331"/>
                  </a:lnTo>
                  <a:lnTo>
                    <a:pt x="1436" y="729011"/>
                  </a:lnTo>
                  <a:lnTo>
                    <a:pt x="5902" y="774514"/>
                  </a:lnTo>
                  <a:lnTo>
                    <a:pt x="13392" y="819676"/>
                  </a:lnTo>
                  <a:lnTo>
                    <a:pt x="23900" y="864334"/>
                  </a:lnTo>
                  <a:lnTo>
                    <a:pt x="37422" y="908323"/>
                  </a:lnTo>
                  <a:lnTo>
                    <a:pt x="53952" y="951480"/>
                  </a:lnTo>
                  <a:lnTo>
                    <a:pt x="73487" y="993640"/>
                  </a:lnTo>
                  <a:lnTo>
                    <a:pt x="96019" y="1034641"/>
                  </a:lnTo>
                  <a:lnTo>
                    <a:pt x="121545" y="1074318"/>
                  </a:lnTo>
                  <a:lnTo>
                    <a:pt x="150059" y="1112507"/>
                  </a:lnTo>
                  <a:lnTo>
                    <a:pt x="181557" y="1149044"/>
                  </a:lnTo>
                  <a:lnTo>
                    <a:pt x="216033" y="1183767"/>
                  </a:lnTo>
                  <a:lnTo>
                    <a:pt x="252846" y="1215998"/>
                  </a:lnTo>
                  <a:lnTo>
                    <a:pt x="291285" y="1245141"/>
                  </a:lnTo>
                  <a:lnTo>
                    <a:pt x="331186" y="1271203"/>
                  </a:lnTo>
                  <a:lnTo>
                    <a:pt x="372383" y="1294188"/>
                  </a:lnTo>
                  <a:lnTo>
                    <a:pt x="414715" y="1314102"/>
                  </a:lnTo>
                  <a:lnTo>
                    <a:pt x="458016" y="1330949"/>
                  </a:lnTo>
                  <a:lnTo>
                    <a:pt x="502124" y="1344736"/>
                  </a:lnTo>
                  <a:lnTo>
                    <a:pt x="546874" y="1355468"/>
                  </a:lnTo>
                  <a:lnTo>
                    <a:pt x="592101" y="1363149"/>
                  </a:lnTo>
                  <a:lnTo>
                    <a:pt x="637644" y="1367786"/>
                  </a:lnTo>
                  <a:lnTo>
                    <a:pt x="683337" y="1369383"/>
                  </a:lnTo>
                  <a:lnTo>
                    <a:pt x="729017" y="1367946"/>
                  </a:lnTo>
                  <a:lnTo>
                    <a:pt x="774520" y="1363481"/>
                  </a:lnTo>
                  <a:lnTo>
                    <a:pt x="819683" y="1355992"/>
                  </a:lnTo>
                  <a:lnTo>
                    <a:pt x="864340" y="1345485"/>
                  </a:lnTo>
                  <a:lnTo>
                    <a:pt x="908329" y="1331965"/>
                  </a:lnTo>
                  <a:lnTo>
                    <a:pt x="951486" y="1315437"/>
                  </a:lnTo>
                  <a:lnTo>
                    <a:pt x="993646" y="1295908"/>
                  </a:lnTo>
                  <a:lnTo>
                    <a:pt x="1034647" y="1273381"/>
                  </a:lnTo>
                  <a:lnTo>
                    <a:pt x="1074324" y="1247863"/>
                  </a:lnTo>
                  <a:lnTo>
                    <a:pt x="1112513" y="1219359"/>
                  </a:lnTo>
                  <a:lnTo>
                    <a:pt x="1149050" y="1187874"/>
                  </a:lnTo>
                  <a:lnTo>
                    <a:pt x="1183773" y="1153414"/>
                  </a:lnTo>
                  <a:lnTo>
                    <a:pt x="684663" y="684657"/>
                  </a:lnTo>
                  <a:lnTo>
                    <a:pt x="68466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9793599" y="7025131"/>
              <a:ext cx="1184275" cy="1369695"/>
            </a:xfrm>
            <a:custGeom>
              <a:avLst/>
              <a:gdLst/>
              <a:ahLst/>
              <a:cxnLst/>
              <a:rect l="l" t="t" r="r" b="b"/>
              <a:pathLst>
                <a:path w="1184275" h="1369695">
                  <a:moveTo>
                    <a:pt x="1183773" y="1153414"/>
                  </a:moveTo>
                  <a:lnTo>
                    <a:pt x="1149050" y="1187874"/>
                  </a:lnTo>
                  <a:lnTo>
                    <a:pt x="1112513" y="1219359"/>
                  </a:lnTo>
                  <a:lnTo>
                    <a:pt x="1074324" y="1247863"/>
                  </a:lnTo>
                  <a:lnTo>
                    <a:pt x="1034647" y="1273381"/>
                  </a:lnTo>
                  <a:lnTo>
                    <a:pt x="993646" y="1295908"/>
                  </a:lnTo>
                  <a:lnTo>
                    <a:pt x="951486" y="1315437"/>
                  </a:lnTo>
                  <a:lnTo>
                    <a:pt x="908329" y="1331965"/>
                  </a:lnTo>
                  <a:lnTo>
                    <a:pt x="864340" y="1345485"/>
                  </a:lnTo>
                  <a:lnTo>
                    <a:pt x="819683" y="1355992"/>
                  </a:lnTo>
                  <a:lnTo>
                    <a:pt x="774520" y="1363481"/>
                  </a:lnTo>
                  <a:lnTo>
                    <a:pt x="729017" y="1367946"/>
                  </a:lnTo>
                  <a:lnTo>
                    <a:pt x="683337" y="1369383"/>
                  </a:lnTo>
                  <a:lnTo>
                    <a:pt x="637644" y="1367786"/>
                  </a:lnTo>
                  <a:lnTo>
                    <a:pt x="592101" y="1363149"/>
                  </a:lnTo>
                  <a:lnTo>
                    <a:pt x="546874" y="1355468"/>
                  </a:lnTo>
                  <a:lnTo>
                    <a:pt x="502124" y="1344736"/>
                  </a:lnTo>
                  <a:lnTo>
                    <a:pt x="458016" y="1330949"/>
                  </a:lnTo>
                  <a:lnTo>
                    <a:pt x="414715" y="1314102"/>
                  </a:lnTo>
                  <a:lnTo>
                    <a:pt x="372383" y="1294188"/>
                  </a:lnTo>
                  <a:lnTo>
                    <a:pt x="331186" y="1271203"/>
                  </a:lnTo>
                  <a:lnTo>
                    <a:pt x="291285" y="1245141"/>
                  </a:lnTo>
                  <a:lnTo>
                    <a:pt x="252846" y="1215998"/>
                  </a:lnTo>
                  <a:lnTo>
                    <a:pt x="216033" y="1183767"/>
                  </a:lnTo>
                  <a:lnTo>
                    <a:pt x="181557" y="1149044"/>
                  </a:lnTo>
                  <a:lnTo>
                    <a:pt x="150059" y="1112507"/>
                  </a:lnTo>
                  <a:lnTo>
                    <a:pt x="121545" y="1074318"/>
                  </a:lnTo>
                  <a:lnTo>
                    <a:pt x="96019" y="1034641"/>
                  </a:lnTo>
                  <a:lnTo>
                    <a:pt x="73487" y="993640"/>
                  </a:lnTo>
                  <a:lnTo>
                    <a:pt x="53952" y="951480"/>
                  </a:lnTo>
                  <a:lnTo>
                    <a:pt x="37422" y="908323"/>
                  </a:lnTo>
                  <a:lnTo>
                    <a:pt x="23900" y="864334"/>
                  </a:lnTo>
                  <a:lnTo>
                    <a:pt x="13392" y="819676"/>
                  </a:lnTo>
                  <a:lnTo>
                    <a:pt x="5902" y="774514"/>
                  </a:lnTo>
                  <a:lnTo>
                    <a:pt x="1436" y="729011"/>
                  </a:lnTo>
                  <a:lnTo>
                    <a:pt x="0" y="683331"/>
                  </a:lnTo>
                  <a:lnTo>
                    <a:pt x="1597" y="637638"/>
                  </a:lnTo>
                  <a:lnTo>
                    <a:pt x="6233" y="592095"/>
                  </a:lnTo>
                  <a:lnTo>
                    <a:pt x="13913" y="546867"/>
                  </a:lnTo>
                  <a:lnTo>
                    <a:pt x="24643" y="502118"/>
                  </a:lnTo>
                  <a:lnTo>
                    <a:pt x="38426" y="458010"/>
                  </a:lnTo>
                  <a:lnTo>
                    <a:pt x="55270" y="414709"/>
                  </a:lnTo>
                  <a:lnTo>
                    <a:pt x="75177" y="372377"/>
                  </a:lnTo>
                  <a:lnTo>
                    <a:pt x="98154" y="331179"/>
                  </a:lnTo>
                  <a:lnTo>
                    <a:pt x="124206" y="291279"/>
                  </a:lnTo>
                  <a:lnTo>
                    <a:pt x="153337" y="252840"/>
                  </a:lnTo>
                  <a:lnTo>
                    <a:pt x="185553" y="216027"/>
                  </a:lnTo>
                  <a:lnTo>
                    <a:pt x="222087" y="179937"/>
                  </a:lnTo>
                  <a:lnTo>
                    <a:pt x="260971" y="146885"/>
                  </a:lnTo>
                  <a:lnTo>
                    <a:pt x="302012" y="116955"/>
                  </a:lnTo>
                  <a:lnTo>
                    <a:pt x="345014" y="90231"/>
                  </a:lnTo>
                  <a:lnTo>
                    <a:pt x="389784" y="66797"/>
                  </a:lnTo>
                  <a:lnTo>
                    <a:pt x="436128" y="46737"/>
                  </a:lnTo>
                  <a:lnTo>
                    <a:pt x="483852" y="30136"/>
                  </a:lnTo>
                  <a:lnTo>
                    <a:pt x="532761" y="17078"/>
                  </a:lnTo>
                  <a:lnTo>
                    <a:pt x="582662" y="7646"/>
                  </a:lnTo>
                  <a:lnTo>
                    <a:pt x="633361" y="1925"/>
                  </a:lnTo>
                  <a:lnTo>
                    <a:pt x="684663" y="0"/>
                  </a:lnTo>
                  <a:lnTo>
                    <a:pt x="684663" y="684657"/>
                  </a:lnTo>
                  <a:lnTo>
                    <a:pt x="1183773" y="115341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9229470" y="8429625"/>
            <a:ext cx="253809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127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Gráfico </a:t>
            </a:r>
            <a:r>
              <a:rPr dirty="0" sz="1400" b="1">
                <a:latin typeface="Calibri"/>
                <a:cs typeface="Calibri"/>
              </a:rPr>
              <a:t>2. </a:t>
            </a:r>
            <a:r>
              <a:rPr dirty="0" sz="1400" spc="-10">
                <a:latin typeface="Calibri"/>
                <a:cs typeface="Calibri"/>
              </a:rPr>
              <a:t>População com </a:t>
            </a:r>
            <a:r>
              <a:rPr dirty="0" sz="1400" spc="-5">
                <a:latin typeface="Calibri"/>
                <a:cs typeface="Calibri"/>
              </a:rPr>
              <a:t> necessidade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tratamento </a:t>
            </a:r>
            <a:r>
              <a:rPr dirty="0" sz="1400" spc="-5">
                <a:latin typeface="Calibri"/>
                <a:cs typeface="Calibri"/>
              </a:rPr>
              <a:t> endodôntico</a:t>
            </a:r>
            <a:r>
              <a:rPr dirty="0" sz="1400" spc="-10">
                <a:latin typeface="Calibri"/>
                <a:cs typeface="Calibri"/>
              </a:rPr>
              <a:t> previamente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ao</a:t>
            </a:r>
            <a:r>
              <a:rPr dirty="0" sz="1400" spc="-10">
                <a:latin typeface="Calibri"/>
                <a:cs typeface="Calibri"/>
              </a:rPr>
              <a:t> TCTH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3910310" y="2104135"/>
            <a:ext cx="35623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Calibri"/>
                <a:cs typeface="Calibri"/>
              </a:rPr>
              <a:t>27%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2039981" y="2993263"/>
            <a:ext cx="319087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0955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 </a:t>
            </a:r>
            <a:r>
              <a:rPr dirty="0" sz="1500" spc="-5" b="1">
                <a:latin typeface="Calibri"/>
                <a:cs typeface="Calibri"/>
              </a:rPr>
              <a:t>3.</a:t>
            </a:r>
            <a:r>
              <a:rPr dirty="0" sz="1500" b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População diagnosticada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periodontite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apical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previamente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ao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869428" y="7467345"/>
            <a:ext cx="4032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58%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672318" y="7464043"/>
            <a:ext cx="4032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37%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063741" y="9183116"/>
            <a:ext cx="558101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3860" algn="l"/>
                <a:tab pos="1409700" algn="l"/>
                <a:tab pos="2812415" algn="l"/>
                <a:tab pos="3362325" algn="l"/>
                <a:tab pos="4119879" algn="l"/>
                <a:tab pos="4570730" algn="l"/>
              </a:tabLst>
            </a:pPr>
            <a:r>
              <a:rPr dirty="0" sz="1700" spc="-5">
                <a:latin typeface="Calibri"/>
                <a:cs typeface="Calibri"/>
              </a:rPr>
              <a:t>Os	pacientes	</a:t>
            </a:r>
            <a:r>
              <a:rPr dirty="0" sz="1700" spc="-15">
                <a:latin typeface="Calibri"/>
                <a:cs typeface="Calibri"/>
              </a:rPr>
              <a:t>apresentavam	</a:t>
            </a:r>
            <a:r>
              <a:rPr dirty="0" sz="1700" spc="-5">
                <a:latin typeface="Calibri"/>
                <a:cs typeface="Calibri"/>
              </a:rPr>
              <a:t>pelo	menos	</a:t>
            </a:r>
            <a:r>
              <a:rPr dirty="0" sz="1700">
                <a:latin typeface="Calibri"/>
                <a:cs typeface="Calibri"/>
              </a:rPr>
              <a:t>um	</a:t>
            </a:r>
            <a:r>
              <a:rPr dirty="0" sz="1700" spc="-15">
                <a:latin typeface="Calibri"/>
                <a:cs typeface="Calibri"/>
              </a:rPr>
              <a:t>tratamento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063741" y="9442195"/>
            <a:ext cx="557974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endodôntico,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maioria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dentes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molares.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prevalência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063741" y="9700971"/>
            <a:ext cx="558101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3384" algn="l"/>
                <a:tab pos="1320165" algn="l"/>
                <a:tab pos="2602230" algn="l"/>
                <a:tab pos="3006090" algn="l"/>
                <a:tab pos="3408045" algn="l"/>
                <a:tab pos="4013200" algn="l"/>
                <a:tab pos="5345430" algn="l"/>
              </a:tabLst>
            </a:pP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doen</a:t>
            </a:r>
            <a:r>
              <a:rPr dirty="0" sz="1700" spc="-20">
                <a:latin typeface="Calibri"/>
                <a:cs typeface="Calibri"/>
              </a:rPr>
              <a:t>ç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o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ô</a:t>
            </a:r>
            <a:r>
              <a:rPr dirty="0" sz="1700" spc="-25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t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5">
                <a:latin typeface="Calibri"/>
                <a:cs typeface="Calibri"/>
              </a:rPr>
              <a:t>f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3</a:t>
            </a:r>
            <a:r>
              <a:rPr dirty="0" sz="1700" spc="-15">
                <a:latin typeface="Calibri"/>
                <a:cs typeface="Calibri"/>
              </a:rPr>
              <a:t>7</a:t>
            </a:r>
            <a:r>
              <a:rPr dirty="0" sz="1700">
                <a:latin typeface="Calibri"/>
                <a:cs typeface="Calibri"/>
              </a:rPr>
              <a:t>%,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ece</a:t>
            </a:r>
            <a:r>
              <a:rPr dirty="0" sz="1700" spc="-10">
                <a:latin typeface="Calibri"/>
                <a:cs typeface="Calibri"/>
              </a:rPr>
              <a:t>ss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ta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063741" y="9960661"/>
            <a:ext cx="409067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antes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-10">
                <a:latin typeface="Calibri"/>
                <a:cs typeface="Calibri"/>
              </a:rPr>
              <a:t> transplante.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1800458" y="3544950"/>
            <a:ext cx="640270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Sinais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radiográficos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65">
                <a:latin typeface="Calibri"/>
                <a:cs typeface="Calibri"/>
              </a:rPr>
              <a:t>PA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mais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dentes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foram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encontrados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27%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20%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apresentavam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lesões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maiores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5mm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1800458" y="4063110"/>
            <a:ext cx="88836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diâmetro.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226809" y="8488426"/>
            <a:ext cx="253365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7015" marR="5080" indent="-23495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Gráfico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1.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População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histórico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tratamento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endodôntico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6704310" y="2306523"/>
            <a:ext cx="35623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20%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5396210" y="3017646"/>
            <a:ext cx="275971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9730" marR="5080" indent="-367665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</a:t>
            </a:r>
            <a:r>
              <a:rPr dirty="0" sz="1500" spc="-25" b="1">
                <a:latin typeface="Calibri"/>
                <a:cs typeface="Calibri"/>
              </a:rPr>
              <a:t> </a:t>
            </a:r>
            <a:r>
              <a:rPr dirty="0" sz="1500" spc="-5" b="1">
                <a:latin typeface="Calibri"/>
                <a:cs typeface="Calibri"/>
              </a:rPr>
              <a:t>4</a:t>
            </a:r>
            <a:r>
              <a:rPr dirty="0" sz="1500" spc="-5">
                <a:latin typeface="Calibri"/>
                <a:cs typeface="Calibri"/>
              </a:rPr>
              <a:t>.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População</a:t>
            </a:r>
            <a:r>
              <a:rPr dirty="0" sz="1500" spc="-5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lesões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de </a:t>
            </a:r>
            <a:r>
              <a:rPr dirty="0" sz="1500" spc="-3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periodontite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apical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&gt;5mm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4488" y="7510271"/>
            <a:ext cx="1914525" cy="638810"/>
          </a:xfrm>
          <a:prstGeom prst="rect">
            <a:avLst/>
          </a:prstGeom>
          <a:solidFill>
            <a:srgbClr val="00AF50"/>
          </a:solidFill>
          <a:ln w="12700">
            <a:solidFill>
              <a:srgbClr val="2E528F"/>
            </a:solidFill>
          </a:ln>
        </p:spPr>
        <p:txBody>
          <a:bodyPr wrap="square" lIns="0" tIns="144780" rIns="0" bIns="0" rtlCol="0" vert="horz">
            <a:spAutoFit/>
          </a:bodyPr>
          <a:lstStyle/>
          <a:p>
            <a:pPr marL="147955">
              <a:lnSpc>
                <a:spcPct val="100000"/>
              </a:lnSpc>
              <a:spcBef>
                <a:spcPts val="1140"/>
              </a:spcBef>
            </a:pPr>
            <a:r>
              <a:rPr dirty="0" sz="1500" spc="-5" b="1">
                <a:latin typeface="Calibri"/>
                <a:cs typeface="Calibri"/>
              </a:rPr>
              <a:t>Dados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demográficos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156460" y="7517892"/>
            <a:ext cx="1915795" cy="637540"/>
          </a:xfrm>
          <a:prstGeom prst="rect">
            <a:avLst/>
          </a:prstGeom>
          <a:solidFill>
            <a:srgbClr val="00AF50"/>
          </a:solidFill>
          <a:ln w="12700">
            <a:solidFill>
              <a:srgbClr val="2E528F"/>
            </a:solidFill>
          </a:ln>
        </p:spPr>
        <p:txBody>
          <a:bodyPr wrap="square" lIns="0" tIns="137160" rIns="0" bIns="0" rtlCol="0" vert="horz">
            <a:spAutoFit/>
          </a:bodyPr>
          <a:lstStyle/>
          <a:p>
            <a:pPr algn="ctr" marL="13335">
              <a:lnSpc>
                <a:spcPct val="100000"/>
              </a:lnSpc>
              <a:spcBef>
                <a:spcPts val="1080"/>
              </a:spcBef>
            </a:pPr>
            <a:r>
              <a:rPr dirty="0" sz="1500" spc="-10" b="1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180332" y="7517892"/>
            <a:ext cx="1914525" cy="637540"/>
          </a:xfrm>
          <a:prstGeom prst="rect">
            <a:avLst/>
          </a:prstGeom>
          <a:solidFill>
            <a:srgbClr val="00AF50"/>
          </a:solidFill>
          <a:ln w="12700">
            <a:solidFill>
              <a:srgbClr val="2E528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208279">
              <a:lnSpc>
                <a:spcPct val="100000"/>
              </a:lnSpc>
              <a:spcBef>
                <a:spcPts val="5"/>
              </a:spcBef>
            </a:pPr>
            <a:r>
              <a:rPr dirty="0" sz="1500" spc="-10" b="1">
                <a:latin typeface="Calibri"/>
                <a:cs typeface="Calibri"/>
              </a:rPr>
              <a:t>Doença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endodôntica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8816312" y="1667255"/>
            <a:ext cx="2896235" cy="1836420"/>
            <a:chOff x="8816312" y="1667255"/>
            <a:chExt cx="2896235" cy="1836420"/>
          </a:xfrm>
        </p:grpSpPr>
        <p:pic>
          <p:nvPicPr>
            <p:cNvPr id="74" name="object 7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16312" y="1683929"/>
              <a:ext cx="1467668" cy="1810647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71204" y="1729739"/>
              <a:ext cx="1307592" cy="1659636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8852154" y="1710689"/>
              <a:ext cx="1346200" cy="1697989"/>
            </a:xfrm>
            <a:custGeom>
              <a:avLst/>
              <a:gdLst/>
              <a:ahLst/>
              <a:cxnLst/>
              <a:rect l="l" t="t" r="r" b="b"/>
              <a:pathLst>
                <a:path w="1346200" h="1697989">
                  <a:moveTo>
                    <a:pt x="0" y="1697736"/>
                  </a:moveTo>
                  <a:lnTo>
                    <a:pt x="1345692" y="1697736"/>
                  </a:lnTo>
                  <a:lnTo>
                    <a:pt x="1345692" y="0"/>
                  </a:lnTo>
                  <a:lnTo>
                    <a:pt x="0" y="0"/>
                  </a:lnTo>
                  <a:lnTo>
                    <a:pt x="0" y="169773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7" name="object 7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226040" y="1667255"/>
              <a:ext cx="1485900" cy="1836420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290048" y="1731263"/>
              <a:ext cx="1307592" cy="1658111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10270998" y="1712213"/>
              <a:ext cx="1346200" cy="1696720"/>
            </a:xfrm>
            <a:custGeom>
              <a:avLst/>
              <a:gdLst/>
              <a:ahLst/>
              <a:cxnLst/>
              <a:rect l="l" t="t" r="r" b="b"/>
              <a:pathLst>
                <a:path w="1346200" h="1696720">
                  <a:moveTo>
                    <a:pt x="0" y="1696211"/>
                  </a:moveTo>
                  <a:lnTo>
                    <a:pt x="1345692" y="1696211"/>
                  </a:lnTo>
                  <a:lnTo>
                    <a:pt x="1345692" y="0"/>
                  </a:lnTo>
                  <a:lnTo>
                    <a:pt x="0" y="0"/>
                  </a:lnTo>
                  <a:lnTo>
                    <a:pt x="0" y="1696211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0" name="object 80"/>
          <p:cNvSpPr/>
          <p:nvPr/>
        </p:nvSpPr>
        <p:spPr>
          <a:xfrm>
            <a:off x="12710286" y="4361560"/>
            <a:ext cx="1235075" cy="1235075"/>
          </a:xfrm>
          <a:custGeom>
            <a:avLst/>
            <a:gdLst/>
            <a:ahLst/>
            <a:cxnLst/>
            <a:rect l="l" t="t" r="r" b="b"/>
            <a:pathLst>
              <a:path w="1235075" h="1235075">
                <a:moveTo>
                  <a:pt x="617347" y="0"/>
                </a:moveTo>
                <a:lnTo>
                  <a:pt x="569096" y="1857"/>
                </a:lnTo>
                <a:lnTo>
                  <a:pt x="521861" y="7336"/>
                </a:lnTo>
                <a:lnTo>
                  <a:pt x="475781" y="16302"/>
                </a:lnTo>
                <a:lnTo>
                  <a:pt x="430991" y="28616"/>
                </a:lnTo>
                <a:lnTo>
                  <a:pt x="387630" y="44141"/>
                </a:lnTo>
                <a:lnTo>
                  <a:pt x="345834" y="62740"/>
                </a:lnTo>
                <a:lnTo>
                  <a:pt x="305740" y="84276"/>
                </a:lnTo>
                <a:lnTo>
                  <a:pt x="267486" y="108612"/>
                </a:lnTo>
                <a:lnTo>
                  <a:pt x="231209" y="135610"/>
                </a:lnTo>
                <a:lnTo>
                  <a:pt x="197046" y="165134"/>
                </a:lnTo>
                <a:lnTo>
                  <a:pt x="165134" y="197046"/>
                </a:lnTo>
                <a:lnTo>
                  <a:pt x="135610" y="231209"/>
                </a:lnTo>
                <a:lnTo>
                  <a:pt x="108612" y="267486"/>
                </a:lnTo>
                <a:lnTo>
                  <a:pt x="84276" y="305740"/>
                </a:lnTo>
                <a:lnTo>
                  <a:pt x="62740" y="345834"/>
                </a:lnTo>
                <a:lnTo>
                  <a:pt x="44141" y="387630"/>
                </a:lnTo>
                <a:lnTo>
                  <a:pt x="28616" y="430991"/>
                </a:lnTo>
                <a:lnTo>
                  <a:pt x="16302" y="475781"/>
                </a:lnTo>
                <a:lnTo>
                  <a:pt x="7336" y="521861"/>
                </a:lnTo>
                <a:lnTo>
                  <a:pt x="1857" y="569096"/>
                </a:lnTo>
                <a:lnTo>
                  <a:pt x="0" y="617347"/>
                </a:lnTo>
                <a:lnTo>
                  <a:pt x="1857" y="665581"/>
                </a:lnTo>
                <a:lnTo>
                  <a:pt x="7336" y="712802"/>
                </a:lnTo>
                <a:lnTo>
                  <a:pt x="16302" y="758872"/>
                </a:lnTo>
                <a:lnTo>
                  <a:pt x="28616" y="803654"/>
                </a:lnTo>
                <a:lnTo>
                  <a:pt x="44141" y="847010"/>
                </a:lnTo>
                <a:lnTo>
                  <a:pt x="62740" y="888804"/>
                </a:lnTo>
                <a:lnTo>
                  <a:pt x="84276" y="928896"/>
                </a:lnTo>
                <a:lnTo>
                  <a:pt x="108612" y="967151"/>
                </a:lnTo>
                <a:lnTo>
                  <a:pt x="135610" y="1003431"/>
                </a:lnTo>
                <a:lnTo>
                  <a:pt x="165134" y="1037597"/>
                </a:lnTo>
                <a:lnTo>
                  <a:pt x="197046" y="1069514"/>
                </a:lnTo>
                <a:lnTo>
                  <a:pt x="231209" y="1099043"/>
                </a:lnTo>
                <a:lnTo>
                  <a:pt x="267486" y="1126047"/>
                </a:lnTo>
                <a:lnTo>
                  <a:pt x="305740" y="1150389"/>
                </a:lnTo>
                <a:lnTo>
                  <a:pt x="345834" y="1171931"/>
                </a:lnTo>
                <a:lnTo>
                  <a:pt x="387630" y="1190536"/>
                </a:lnTo>
                <a:lnTo>
                  <a:pt x="430991" y="1206066"/>
                </a:lnTo>
                <a:lnTo>
                  <a:pt x="475781" y="1218385"/>
                </a:lnTo>
                <a:lnTo>
                  <a:pt x="521861" y="1227353"/>
                </a:lnTo>
                <a:lnTo>
                  <a:pt x="569096" y="1232836"/>
                </a:lnTo>
                <a:lnTo>
                  <a:pt x="617347" y="1234693"/>
                </a:lnTo>
                <a:lnTo>
                  <a:pt x="665581" y="1232836"/>
                </a:lnTo>
                <a:lnTo>
                  <a:pt x="712802" y="1227353"/>
                </a:lnTo>
                <a:lnTo>
                  <a:pt x="758872" y="1218385"/>
                </a:lnTo>
                <a:lnTo>
                  <a:pt x="803654" y="1206066"/>
                </a:lnTo>
                <a:lnTo>
                  <a:pt x="847010" y="1190536"/>
                </a:lnTo>
                <a:lnTo>
                  <a:pt x="888804" y="1171931"/>
                </a:lnTo>
                <a:lnTo>
                  <a:pt x="928896" y="1150389"/>
                </a:lnTo>
                <a:lnTo>
                  <a:pt x="967151" y="1126047"/>
                </a:lnTo>
                <a:lnTo>
                  <a:pt x="1003431" y="1099043"/>
                </a:lnTo>
                <a:lnTo>
                  <a:pt x="1037597" y="1069514"/>
                </a:lnTo>
                <a:lnTo>
                  <a:pt x="1069514" y="1037597"/>
                </a:lnTo>
                <a:lnTo>
                  <a:pt x="1099043" y="1003431"/>
                </a:lnTo>
                <a:lnTo>
                  <a:pt x="1126047" y="967151"/>
                </a:lnTo>
                <a:lnTo>
                  <a:pt x="1150389" y="928896"/>
                </a:lnTo>
                <a:lnTo>
                  <a:pt x="1171931" y="888804"/>
                </a:lnTo>
                <a:lnTo>
                  <a:pt x="1190536" y="847010"/>
                </a:lnTo>
                <a:lnTo>
                  <a:pt x="1206066" y="803654"/>
                </a:lnTo>
                <a:lnTo>
                  <a:pt x="1218385" y="758872"/>
                </a:lnTo>
                <a:lnTo>
                  <a:pt x="1227353" y="712802"/>
                </a:lnTo>
                <a:lnTo>
                  <a:pt x="1232836" y="665581"/>
                </a:lnTo>
                <a:lnTo>
                  <a:pt x="1234694" y="617347"/>
                </a:lnTo>
                <a:lnTo>
                  <a:pt x="617347" y="617347"/>
                </a:lnTo>
                <a:lnTo>
                  <a:pt x="617347" y="0"/>
                </a:lnTo>
                <a:close/>
              </a:path>
              <a:path w="1235075" h="1235075">
                <a:moveTo>
                  <a:pt x="617347" y="0"/>
                </a:moveTo>
                <a:lnTo>
                  <a:pt x="617347" y="617347"/>
                </a:lnTo>
                <a:lnTo>
                  <a:pt x="1234694" y="617347"/>
                </a:lnTo>
                <a:lnTo>
                  <a:pt x="1232836" y="569096"/>
                </a:lnTo>
                <a:lnTo>
                  <a:pt x="1227353" y="521861"/>
                </a:lnTo>
                <a:lnTo>
                  <a:pt x="1218385" y="475781"/>
                </a:lnTo>
                <a:lnTo>
                  <a:pt x="1206066" y="430991"/>
                </a:lnTo>
                <a:lnTo>
                  <a:pt x="1190536" y="387630"/>
                </a:lnTo>
                <a:lnTo>
                  <a:pt x="1171931" y="345834"/>
                </a:lnTo>
                <a:lnTo>
                  <a:pt x="1150389" y="305740"/>
                </a:lnTo>
                <a:lnTo>
                  <a:pt x="1126047" y="267486"/>
                </a:lnTo>
                <a:lnTo>
                  <a:pt x="1099043" y="231209"/>
                </a:lnTo>
                <a:lnTo>
                  <a:pt x="1069514" y="197046"/>
                </a:lnTo>
                <a:lnTo>
                  <a:pt x="1037597" y="165134"/>
                </a:lnTo>
                <a:lnTo>
                  <a:pt x="1003431" y="135610"/>
                </a:lnTo>
                <a:lnTo>
                  <a:pt x="967151" y="108612"/>
                </a:lnTo>
                <a:lnTo>
                  <a:pt x="928896" y="84276"/>
                </a:lnTo>
                <a:lnTo>
                  <a:pt x="888804" y="62740"/>
                </a:lnTo>
                <a:lnTo>
                  <a:pt x="847010" y="44141"/>
                </a:lnTo>
                <a:lnTo>
                  <a:pt x="803654" y="28616"/>
                </a:lnTo>
                <a:lnTo>
                  <a:pt x="758872" y="16302"/>
                </a:lnTo>
                <a:lnTo>
                  <a:pt x="712802" y="7336"/>
                </a:lnTo>
                <a:lnTo>
                  <a:pt x="665581" y="1857"/>
                </a:lnTo>
                <a:lnTo>
                  <a:pt x="61734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3112241" y="5131689"/>
            <a:ext cx="45212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Calibri"/>
                <a:cs typeface="Calibri"/>
              </a:rPr>
              <a:t>100%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15741321" y="4105655"/>
            <a:ext cx="1343025" cy="1550035"/>
            <a:chOff x="15741321" y="4105655"/>
            <a:chExt cx="1343025" cy="1550035"/>
          </a:xfrm>
        </p:grpSpPr>
        <p:sp>
          <p:nvSpPr>
            <p:cNvPr id="83" name="object 83"/>
            <p:cNvSpPr/>
            <p:nvPr/>
          </p:nvSpPr>
          <p:spPr>
            <a:xfrm>
              <a:off x="16382364" y="4319142"/>
              <a:ext cx="95885" cy="626110"/>
            </a:xfrm>
            <a:custGeom>
              <a:avLst/>
              <a:gdLst/>
              <a:ahLst/>
              <a:cxnLst/>
              <a:rect l="l" t="t" r="r" b="b"/>
              <a:pathLst>
                <a:path w="95884" h="626110">
                  <a:moveTo>
                    <a:pt x="0" y="0"/>
                  </a:moveTo>
                  <a:lnTo>
                    <a:pt x="0" y="625855"/>
                  </a:lnTo>
                  <a:lnTo>
                    <a:pt x="95630" y="7365"/>
                  </a:lnTo>
                  <a:lnTo>
                    <a:pt x="71848" y="4179"/>
                  </a:lnTo>
                  <a:lnTo>
                    <a:pt x="47958" y="1873"/>
                  </a:lnTo>
                  <a:lnTo>
                    <a:pt x="23997" y="4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5750846" y="4394072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19" h="1252220">
                  <a:moveTo>
                    <a:pt x="625803" y="0"/>
                  </a:moveTo>
                  <a:lnTo>
                    <a:pt x="577463" y="1850"/>
                  </a:lnTo>
                  <a:lnTo>
                    <a:pt x="530041" y="7315"/>
                  </a:lnTo>
                  <a:lnTo>
                    <a:pt x="483682" y="16269"/>
                  </a:lnTo>
                  <a:lnTo>
                    <a:pt x="438536" y="28583"/>
                  </a:lnTo>
                  <a:lnTo>
                    <a:pt x="394750" y="44132"/>
                  </a:lnTo>
                  <a:lnTo>
                    <a:pt x="352472" y="62788"/>
                  </a:lnTo>
                  <a:lnTo>
                    <a:pt x="311850" y="84424"/>
                  </a:lnTo>
                  <a:lnTo>
                    <a:pt x="273033" y="108913"/>
                  </a:lnTo>
                  <a:lnTo>
                    <a:pt x="236168" y="136127"/>
                  </a:lnTo>
                  <a:lnTo>
                    <a:pt x="201403" y="165940"/>
                  </a:lnTo>
                  <a:lnTo>
                    <a:pt x="168886" y="198225"/>
                  </a:lnTo>
                  <a:lnTo>
                    <a:pt x="138765" y="232854"/>
                  </a:lnTo>
                  <a:lnTo>
                    <a:pt x="111188" y="269700"/>
                  </a:lnTo>
                  <a:lnTo>
                    <a:pt x="86303" y="308636"/>
                  </a:lnTo>
                  <a:lnTo>
                    <a:pt x="64259" y="349536"/>
                  </a:lnTo>
                  <a:lnTo>
                    <a:pt x="45202" y="392272"/>
                  </a:lnTo>
                  <a:lnTo>
                    <a:pt x="29281" y="436717"/>
                  </a:lnTo>
                  <a:lnTo>
                    <a:pt x="16644" y="482743"/>
                  </a:lnTo>
                  <a:lnTo>
                    <a:pt x="7440" y="530225"/>
                  </a:lnTo>
                  <a:lnTo>
                    <a:pt x="1825" y="578853"/>
                  </a:lnTo>
                  <a:lnTo>
                    <a:pt x="0" y="627024"/>
                  </a:lnTo>
                  <a:lnTo>
                    <a:pt x="1846" y="674578"/>
                  </a:lnTo>
                  <a:lnTo>
                    <a:pt x="7248" y="721357"/>
                  </a:lnTo>
                  <a:lnTo>
                    <a:pt x="16090" y="767203"/>
                  </a:lnTo>
                  <a:lnTo>
                    <a:pt x="28254" y="811956"/>
                  </a:lnTo>
                  <a:lnTo>
                    <a:pt x="43625" y="855457"/>
                  </a:lnTo>
                  <a:lnTo>
                    <a:pt x="62086" y="897549"/>
                  </a:lnTo>
                  <a:lnTo>
                    <a:pt x="83521" y="938072"/>
                  </a:lnTo>
                  <a:lnTo>
                    <a:pt x="107812" y="976868"/>
                  </a:lnTo>
                  <a:lnTo>
                    <a:pt x="134845" y="1013777"/>
                  </a:lnTo>
                  <a:lnTo>
                    <a:pt x="164502" y="1048642"/>
                  </a:lnTo>
                  <a:lnTo>
                    <a:pt x="196667" y="1081303"/>
                  </a:lnTo>
                  <a:lnTo>
                    <a:pt x="231223" y="1111602"/>
                  </a:lnTo>
                  <a:lnTo>
                    <a:pt x="268054" y="1139380"/>
                  </a:lnTo>
                  <a:lnTo>
                    <a:pt x="307044" y="1164478"/>
                  </a:lnTo>
                  <a:lnTo>
                    <a:pt x="348076" y="1186738"/>
                  </a:lnTo>
                  <a:lnTo>
                    <a:pt x="391034" y="1206001"/>
                  </a:lnTo>
                  <a:lnTo>
                    <a:pt x="435802" y="1222107"/>
                  </a:lnTo>
                  <a:lnTo>
                    <a:pt x="482262" y="1234900"/>
                  </a:lnTo>
                  <a:lnTo>
                    <a:pt x="530299" y="1244218"/>
                  </a:lnTo>
                  <a:lnTo>
                    <a:pt x="578926" y="1249816"/>
                  </a:lnTo>
                  <a:lnTo>
                    <a:pt x="627094" y="1251629"/>
                  </a:lnTo>
                  <a:lnTo>
                    <a:pt x="674645" y="1249772"/>
                  </a:lnTo>
                  <a:lnTo>
                    <a:pt x="721420" y="1244361"/>
                  </a:lnTo>
                  <a:lnTo>
                    <a:pt x="767260" y="1235514"/>
                  </a:lnTo>
                  <a:lnTo>
                    <a:pt x="812007" y="1223345"/>
                  </a:lnTo>
                  <a:lnTo>
                    <a:pt x="855503" y="1207972"/>
                  </a:lnTo>
                  <a:lnTo>
                    <a:pt x="897589" y="1189509"/>
                  </a:lnTo>
                  <a:lnTo>
                    <a:pt x="938106" y="1168074"/>
                  </a:lnTo>
                  <a:lnTo>
                    <a:pt x="976897" y="1143782"/>
                  </a:lnTo>
                  <a:lnTo>
                    <a:pt x="1013802" y="1116750"/>
                  </a:lnTo>
                  <a:lnTo>
                    <a:pt x="1048663" y="1087092"/>
                  </a:lnTo>
                  <a:lnTo>
                    <a:pt x="1081322" y="1054927"/>
                  </a:lnTo>
                  <a:lnTo>
                    <a:pt x="1111620" y="1020369"/>
                  </a:lnTo>
                  <a:lnTo>
                    <a:pt x="1139399" y="983535"/>
                  </a:lnTo>
                  <a:lnTo>
                    <a:pt x="1164500" y="944541"/>
                  </a:lnTo>
                  <a:lnTo>
                    <a:pt x="1186765" y="903503"/>
                  </a:lnTo>
                  <a:lnTo>
                    <a:pt x="1206035" y="860537"/>
                  </a:lnTo>
                  <a:lnTo>
                    <a:pt x="1222152" y="815759"/>
                  </a:lnTo>
                  <a:lnTo>
                    <a:pt x="1234957" y="769286"/>
                  </a:lnTo>
                  <a:lnTo>
                    <a:pt x="1244293" y="721233"/>
                  </a:lnTo>
                  <a:lnTo>
                    <a:pt x="1249890" y="672621"/>
                  </a:lnTo>
                  <a:lnTo>
                    <a:pt x="1251703" y="624466"/>
                  </a:lnTo>
                  <a:lnTo>
                    <a:pt x="1249846" y="576926"/>
                  </a:lnTo>
                  <a:lnTo>
                    <a:pt x="1244435" y="530159"/>
                  </a:lnTo>
                  <a:lnTo>
                    <a:pt x="1235588" y="484325"/>
                  </a:lnTo>
                  <a:lnTo>
                    <a:pt x="1223419" y="439582"/>
                  </a:lnTo>
                  <a:lnTo>
                    <a:pt x="1208046" y="396089"/>
                  </a:lnTo>
                  <a:lnTo>
                    <a:pt x="1189583" y="354005"/>
                  </a:lnTo>
                  <a:lnTo>
                    <a:pt x="1168148" y="313488"/>
                  </a:lnTo>
                  <a:lnTo>
                    <a:pt x="1143856" y="274698"/>
                  </a:lnTo>
                  <a:lnTo>
                    <a:pt x="1116824" y="237793"/>
                  </a:lnTo>
                  <a:lnTo>
                    <a:pt x="1087166" y="202932"/>
                  </a:lnTo>
                  <a:lnTo>
                    <a:pt x="1055001" y="170274"/>
                  </a:lnTo>
                  <a:lnTo>
                    <a:pt x="1020443" y="139977"/>
                  </a:lnTo>
                  <a:lnTo>
                    <a:pt x="983609" y="112201"/>
                  </a:lnTo>
                  <a:lnTo>
                    <a:pt x="944615" y="87104"/>
                  </a:lnTo>
                  <a:lnTo>
                    <a:pt x="903577" y="64845"/>
                  </a:lnTo>
                  <a:lnTo>
                    <a:pt x="860611" y="45583"/>
                  </a:lnTo>
                  <a:lnTo>
                    <a:pt x="815833" y="29476"/>
                  </a:lnTo>
                  <a:lnTo>
                    <a:pt x="769360" y="16684"/>
                  </a:lnTo>
                  <a:lnTo>
                    <a:pt x="721307" y="7365"/>
                  </a:lnTo>
                  <a:lnTo>
                    <a:pt x="625803" y="625728"/>
                  </a:lnTo>
                  <a:lnTo>
                    <a:pt x="62580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15750846" y="4394072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19" h="1252220">
                  <a:moveTo>
                    <a:pt x="721307" y="7365"/>
                  </a:moveTo>
                  <a:lnTo>
                    <a:pt x="769360" y="16684"/>
                  </a:lnTo>
                  <a:lnTo>
                    <a:pt x="815833" y="29476"/>
                  </a:lnTo>
                  <a:lnTo>
                    <a:pt x="860611" y="45583"/>
                  </a:lnTo>
                  <a:lnTo>
                    <a:pt x="903577" y="64845"/>
                  </a:lnTo>
                  <a:lnTo>
                    <a:pt x="944615" y="87104"/>
                  </a:lnTo>
                  <a:lnTo>
                    <a:pt x="983609" y="112201"/>
                  </a:lnTo>
                  <a:lnTo>
                    <a:pt x="1020443" y="139977"/>
                  </a:lnTo>
                  <a:lnTo>
                    <a:pt x="1055001" y="170274"/>
                  </a:lnTo>
                  <a:lnTo>
                    <a:pt x="1087166" y="202932"/>
                  </a:lnTo>
                  <a:lnTo>
                    <a:pt x="1116824" y="237793"/>
                  </a:lnTo>
                  <a:lnTo>
                    <a:pt x="1143856" y="274698"/>
                  </a:lnTo>
                  <a:lnTo>
                    <a:pt x="1168148" y="313488"/>
                  </a:lnTo>
                  <a:lnTo>
                    <a:pt x="1189583" y="354005"/>
                  </a:lnTo>
                  <a:lnTo>
                    <a:pt x="1208046" y="396089"/>
                  </a:lnTo>
                  <a:lnTo>
                    <a:pt x="1223419" y="439582"/>
                  </a:lnTo>
                  <a:lnTo>
                    <a:pt x="1235588" y="484325"/>
                  </a:lnTo>
                  <a:lnTo>
                    <a:pt x="1244435" y="530159"/>
                  </a:lnTo>
                  <a:lnTo>
                    <a:pt x="1249846" y="576926"/>
                  </a:lnTo>
                  <a:lnTo>
                    <a:pt x="1251703" y="624466"/>
                  </a:lnTo>
                  <a:lnTo>
                    <a:pt x="1249890" y="672621"/>
                  </a:lnTo>
                  <a:lnTo>
                    <a:pt x="1244293" y="721233"/>
                  </a:lnTo>
                  <a:lnTo>
                    <a:pt x="1234957" y="769286"/>
                  </a:lnTo>
                  <a:lnTo>
                    <a:pt x="1222152" y="815759"/>
                  </a:lnTo>
                  <a:lnTo>
                    <a:pt x="1206035" y="860537"/>
                  </a:lnTo>
                  <a:lnTo>
                    <a:pt x="1186765" y="903503"/>
                  </a:lnTo>
                  <a:lnTo>
                    <a:pt x="1164500" y="944541"/>
                  </a:lnTo>
                  <a:lnTo>
                    <a:pt x="1139399" y="983535"/>
                  </a:lnTo>
                  <a:lnTo>
                    <a:pt x="1111620" y="1020369"/>
                  </a:lnTo>
                  <a:lnTo>
                    <a:pt x="1081322" y="1054927"/>
                  </a:lnTo>
                  <a:lnTo>
                    <a:pt x="1048663" y="1087092"/>
                  </a:lnTo>
                  <a:lnTo>
                    <a:pt x="1013802" y="1116750"/>
                  </a:lnTo>
                  <a:lnTo>
                    <a:pt x="976897" y="1143782"/>
                  </a:lnTo>
                  <a:lnTo>
                    <a:pt x="938106" y="1168074"/>
                  </a:lnTo>
                  <a:lnTo>
                    <a:pt x="897589" y="1189509"/>
                  </a:lnTo>
                  <a:lnTo>
                    <a:pt x="855503" y="1207972"/>
                  </a:lnTo>
                  <a:lnTo>
                    <a:pt x="812007" y="1223345"/>
                  </a:lnTo>
                  <a:lnTo>
                    <a:pt x="767260" y="1235514"/>
                  </a:lnTo>
                  <a:lnTo>
                    <a:pt x="721420" y="1244361"/>
                  </a:lnTo>
                  <a:lnTo>
                    <a:pt x="674645" y="1249772"/>
                  </a:lnTo>
                  <a:lnTo>
                    <a:pt x="627094" y="1251629"/>
                  </a:lnTo>
                  <a:lnTo>
                    <a:pt x="578926" y="1249816"/>
                  </a:lnTo>
                  <a:lnTo>
                    <a:pt x="530299" y="1244218"/>
                  </a:lnTo>
                  <a:lnTo>
                    <a:pt x="482262" y="1234900"/>
                  </a:lnTo>
                  <a:lnTo>
                    <a:pt x="435802" y="1222107"/>
                  </a:lnTo>
                  <a:lnTo>
                    <a:pt x="391034" y="1206001"/>
                  </a:lnTo>
                  <a:lnTo>
                    <a:pt x="348076" y="1186738"/>
                  </a:lnTo>
                  <a:lnTo>
                    <a:pt x="307044" y="1164478"/>
                  </a:lnTo>
                  <a:lnTo>
                    <a:pt x="268054" y="1139380"/>
                  </a:lnTo>
                  <a:lnTo>
                    <a:pt x="231223" y="1111602"/>
                  </a:lnTo>
                  <a:lnTo>
                    <a:pt x="196667" y="1081303"/>
                  </a:lnTo>
                  <a:lnTo>
                    <a:pt x="164502" y="1048642"/>
                  </a:lnTo>
                  <a:lnTo>
                    <a:pt x="134845" y="1013777"/>
                  </a:lnTo>
                  <a:lnTo>
                    <a:pt x="107812" y="976868"/>
                  </a:lnTo>
                  <a:lnTo>
                    <a:pt x="83521" y="938072"/>
                  </a:lnTo>
                  <a:lnTo>
                    <a:pt x="62086" y="897549"/>
                  </a:lnTo>
                  <a:lnTo>
                    <a:pt x="43625" y="855457"/>
                  </a:lnTo>
                  <a:lnTo>
                    <a:pt x="28254" y="811956"/>
                  </a:lnTo>
                  <a:lnTo>
                    <a:pt x="16090" y="767203"/>
                  </a:lnTo>
                  <a:lnTo>
                    <a:pt x="7248" y="721357"/>
                  </a:lnTo>
                  <a:lnTo>
                    <a:pt x="1846" y="674578"/>
                  </a:lnTo>
                  <a:lnTo>
                    <a:pt x="0" y="627024"/>
                  </a:lnTo>
                  <a:lnTo>
                    <a:pt x="1825" y="578853"/>
                  </a:lnTo>
                  <a:lnTo>
                    <a:pt x="7440" y="530225"/>
                  </a:lnTo>
                  <a:lnTo>
                    <a:pt x="16644" y="482743"/>
                  </a:lnTo>
                  <a:lnTo>
                    <a:pt x="29281" y="436717"/>
                  </a:lnTo>
                  <a:lnTo>
                    <a:pt x="45202" y="392272"/>
                  </a:lnTo>
                  <a:lnTo>
                    <a:pt x="64259" y="349536"/>
                  </a:lnTo>
                  <a:lnTo>
                    <a:pt x="86303" y="308636"/>
                  </a:lnTo>
                  <a:lnTo>
                    <a:pt x="111188" y="269700"/>
                  </a:lnTo>
                  <a:lnTo>
                    <a:pt x="138765" y="232854"/>
                  </a:lnTo>
                  <a:lnTo>
                    <a:pt x="168886" y="198225"/>
                  </a:lnTo>
                  <a:lnTo>
                    <a:pt x="201403" y="165940"/>
                  </a:lnTo>
                  <a:lnTo>
                    <a:pt x="236168" y="136127"/>
                  </a:lnTo>
                  <a:lnTo>
                    <a:pt x="273033" y="108913"/>
                  </a:lnTo>
                  <a:lnTo>
                    <a:pt x="311850" y="84424"/>
                  </a:lnTo>
                  <a:lnTo>
                    <a:pt x="352472" y="62788"/>
                  </a:lnTo>
                  <a:lnTo>
                    <a:pt x="394750" y="44132"/>
                  </a:lnTo>
                  <a:lnTo>
                    <a:pt x="438536" y="28583"/>
                  </a:lnTo>
                  <a:lnTo>
                    <a:pt x="483682" y="16269"/>
                  </a:lnTo>
                  <a:lnTo>
                    <a:pt x="530041" y="7315"/>
                  </a:lnTo>
                  <a:lnTo>
                    <a:pt x="577463" y="1850"/>
                  </a:lnTo>
                  <a:lnTo>
                    <a:pt x="625803" y="0"/>
                  </a:lnTo>
                  <a:lnTo>
                    <a:pt x="625803" y="625728"/>
                  </a:lnTo>
                  <a:lnTo>
                    <a:pt x="721307" y="736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16425671" y="4105655"/>
              <a:ext cx="658495" cy="323215"/>
            </a:xfrm>
            <a:custGeom>
              <a:avLst/>
              <a:gdLst/>
              <a:ahLst/>
              <a:cxnLst/>
              <a:rect l="l" t="t" r="r" b="b"/>
              <a:pathLst>
                <a:path w="658494" h="323214">
                  <a:moveTo>
                    <a:pt x="658367" y="0"/>
                  </a:moveTo>
                  <a:lnTo>
                    <a:pt x="0" y="0"/>
                  </a:lnTo>
                  <a:lnTo>
                    <a:pt x="0" y="323088"/>
                  </a:lnTo>
                  <a:lnTo>
                    <a:pt x="658367" y="323088"/>
                  </a:lnTo>
                  <a:lnTo>
                    <a:pt x="6583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7" name="object 87"/>
          <p:cNvSpPr txBox="1"/>
          <p:nvPr/>
        </p:nvSpPr>
        <p:spPr>
          <a:xfrm>
            <a:off x="16506189" y="4126483"/>
            <a:ext cx="2603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Calibri"/>
                <a:cs typeface="Calibri"/>
              </a:rPr>
              <a:t>2%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2198477" y="5666613"/>
            <a:ext cx="223583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254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 </a:t>
            </a:r>
            <a:r>
              <a:rPr dirty="0" sz="1500" b="1">
                <a:latin typeface="Calibri"/>
                <a:cs typeface="Calibri"/>
              </a:rPr>
              <a:t>5 </a:t>
            </a:r>
            <a:r>
              <a:rPr dirty="0" sz="1500" spc="-5">
                <a:latin typeface="Calibri"/>
                <a:cs typeface="Calibri"/>
              </a:rPr>
              <a:t>População sem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complicações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origem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endodôntica</a:t>
            </a:r>
            <a:r>
              <a:rPr dirty="0" sz="1500" spc="-6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durante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4511273" y="5630036"/>
            <a:ext cx="3747770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Gráfico </a:t>
            </a:r>
            <a:r>
              <a:rPr dirty="0" sz="1500" spc="-5" b="1">
                <a:latin typeface="Calibri"/>
                <a:cs typeface="Calibri"/>
              </a:rPr>
              <a:t>6. </a:t>
            </a:r>
            <a:r>
              <a:rPr dirty="0" sz="1500" spc="-5">
                <a:latin typeface="Calibri"/>
                <a:cs typeface="Calibri"/>
              </a:rPr>
              <a:t>População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 spc="-5">
                <a:latin typeface="Calibri"/>
                <a:cs typeface="Calibri"/>
              </a:rPr>
              <a:t>abscesso apical </a:t>
            </a:r>
            <a:r>
              <a:rPr dirty="0" sz="1500">
                <a:latin typeface="Calibri"/>
                <a:cs typeface="Calibri"/>
              </a:rPr>
              <a:t>agudo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em </a:t>
            </a:r>
            <a:r>
              <a:rPr dirty="0" sz="1500" spc="-5">
                <a:latin typeface="Calibri"/>
                <a:cs typeface="Calibri"/>
              </a:rPr>
              <a:t>momento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imunossupressão </a:t>
            </a:r>
            <a:r>
              <a:rPr dirty="0" sz="1500" spc="-10">
                <a:latin typeface="Calibri"/>
                <a:cs typeface="Calibri"/>
              </a:rPr>
              <a:t>previamente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avaliação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odontológica,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endodontia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TCTH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1910441" y="6456933"/>
            <a:ext cx="6244590" cy="803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35">
                <a:latin typeface="Calibri"/>
                <a:cs typeface="Calibri"/>
              </a:rPr>
              <a:t>Todos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doença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endodôntica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submetidos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tratamento</a:t>
            </a:r>
            <a:r>
              <a:rPr dirty="0" sz="1700" spc="-10">
                <a:latin typeface="Calibri"/>
                <a:cs typeface="Calibri"/>
              </a:rPr>
              <a:t> endodôntico</a:t>
            </a:r>
            <a:r>
              <a:rPr dirty="0" sz="1700" spc="-5">
                <a:latin typeface="Calibri"/>
                <a:cs typeface="Calibri"/>
              </a:rPr>
              <a:t> (100%)</a:t>
            </a:r>
            <a:r>
              <a:rPr dirty="0" sz="1700">
                <a:latin typeface="Calibri"/>
                <a:cs typeface="Calibri"/>
              </a:rPr>
              <a:t> não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tiveram</a:t>
            </a:r>
            <a:r>
              <a:rPr dirty="0" sz="1700" spc="-5">
                <a:latin typeface="Calibri"/>
                <a:cs typeface="Calibri"/>
              </a:rPr>
              <a:t> complicações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antes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após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2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transplante.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Abscesso</a:t>
            </a:r>
            <a:r>
              <a:rPr dirty="0" sz="1700" spc="2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apical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agudo</a:t>
            </a:r>
            <a:r>
              <a:rPr dirty="0" sz="1700" spc="26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foi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observado</a:t>
            </a:r>
            <a:r>
              <a:rPr dirty="0" sz="1700" spc="254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2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apenas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1910441" y="7234555"/>
            <a:ext cx="62452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4360" algn="l"/>
                <a:tab pos="1653539" algn="l"/>
                <a:tab pos="2352040" algn="l"/>
                <a:tab pos="2789555" algn="l"/>
                <a:tab pos="3818254" algn="l"/>
                <a:tab pos="5236845" algn="l"/>
              </a:tabLst>
            </a:pPr>
            <a:r>
              <a:rPr dirty="0" sz="1700" spc="-5">
                <a:latin typeface="Calibri"/>
                <a:cs typeface="Calibri"/>
              </a:rPr>
              <a:t>dois	pacientes	</a:t>
            </a:r>
            <a:r>
              <a:rPr dirty="0" sz="1700" spc="-10">
                <a:latin typeface="Calibri"/>
                <a:cs typeface="Calibri"/>
              </a:rPr>
              <a:t>antes	</a:t>
            </a:r>
            <a:r>
              <a:rPr dirty="0" sz="1700">
                <a:latin typeface="Calibri"/>
                <a:cs typeface="Calibri"/>
              </a:rPr>
              <a:t>da	</a:t>
            </a:r>
            <a:r>
              <a:rPr dirty="0" sz="1700" spc="-10">
                <a:latin typeface="Calibri"/>
                <a:cs typeface="Calibri"/>
              </a:rPr>
              <a:t>avaliação	odontológica,	</a:t>
            </a:r>
            <a:r>
              <a:rPr dirty="0" sz="1700" spc="-15">
                <a:latin typeface="Calibri"/>
                <a:cs typeface="Calibri"/>
              </a:rPr>
              <a:t>tratamento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910441" y="7493634"/>
            <a:ext cx="522287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endodôntico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TCTH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durante</a:t>
            </a:r>
            <a:r>
              <a:rPr dirty="0" sz="1700" spc="3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período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imunossupressão.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2023-01-23T11:38:23Z</dcterms:created>
  <dcterms:modified xsi:type="dcterms:W3CDTF">2023-01-23T11:38:23Z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2023-01-23T00:00:00Z</vt:filetime>
  </property>
</Properties>
</file>