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8288000" cy="10288588"/>
  <p:notesSz cx="6858000" cy="9144000"/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/>
    <p:restoredTop sz="95994"/>
  </p:normalViewPr>
  <p:slideViewPr>
    <p:cSldViewPr snapToGrid="0" snapToObjects="1">
      <p:cViewPr varScale="1">
        <p:scale>
          <a:sx n="43" d="100"/>
          <a:sy n="43" d="100"/>
        </p:scale>
        <p:origin x="930" y="66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804"/>
            <a:ext cx="13716000" cy="3581953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891"/>
            <a:ext cx="13716000" cy="2484026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18/01/2023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093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18/01/2023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2166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772"/>
            <a:ext cx="3943350" cy="87191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772"/>
            <a:ext cx="11601450" cy="87191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18/01/2023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015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18/01/2023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5505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5004"/>
            <a:ext cx="15773400" cy="427976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5258"/>
            <a:ext cx="15773400" cy="2250628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18/01/2023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72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860"/>
            <a:ext cx="7772400" cy="65280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860"/>
            <a:ext cx="7772400" cy="65280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18/01/2023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924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773"/>
            <a:ext cx="15773400" cy="19886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2134"/>
            <a:ext cx="7736681" cy="1236059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8193"/>
            <a:ext cx="7736681" cy="55277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2134"/>
            <a:ext cx="7774782" cy="1236059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8193"/>
            <a:ext cx="7774782" cy="55277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18/01/2023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55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18/01/2023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661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18/01/2023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9181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906"/>
            <a:ext cx="5898356" cy="240067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367"/>
            <a:ext cx="9258300" cy="7311566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576"/>
            <a:ext cx="5898356" cy="5718265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18/01/2023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599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906"/>
            <a:ext cx="5898356" cy="240067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367"/>
            <a:ext cx="9258300" cy="7311566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576"/>
            <a:ext cx="5898356" cy="5718265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18/01/2023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4510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773"/>
            <a:ext cx="15773400" cy="1988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860"/>
            <a:ext cx="15773400" cy="6528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3DADD-AE6D-F44C-8E99-E83159E36487}" type="datetimeFigureOut">
              <a:rPr lang="pt-BR" smtClean="0"/>
              <a:pPr/>
              <a:t>18/01/2023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681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.png"/><Relationship Id="rId7" Type="http://schemas.openxmlformats.org/officeDocument/2006/relationships/image" Target="../media/image4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F2BD0F1-005A-0044-A8AB-560F9375413B}"/>
              </a:ext>
            </a:extLst>
          </p:cNvPr>
          <p:cNvSpPr/>
          <p:nvPr/>
        </p:nvSpPr>
        <p:spPr>
          <a:xfrm>
            <a:off x="6537976" y="2056264"/>
            <a:ext cx="5265862" cy="483870"/>
          </a:xfrm>
          <a:prstGeom prst="roundRect">
            <a:avLst/>
          </a:prstGeom>
          <a:solidFill>
            <a:srgbClr val="00B050"/>
          </a:solidFill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A5E64E54-F3DF-614D-AB54-FE5A3AEF7AA0}"/>
              </a:ext>
            </a:extLst>
          </p:cNvPr>
          <p:cNvSpPr/>
          <p:nvPr/>
        </p:nvSpPr>
        <p:spPr>
          <a:xfrm>
            <a:off x="12282269" y="2046311"/>
            <a:ext cx="5265862" cy="483870"/>
          </a:xfrm>
          <a:prstGeom prst="roundRect">
            <a:avLst/>
          </a:prstGeom>
          <a:solidFill>
            <a:srgbClr val="00B050"/>
          </a:solidFill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4D1C169-D6E1-FD4B-A45E-96E67FB1FAC8}"/>
              </a:ext>
            </a:extLst>
          </p:cNvPr>
          <p:cNvSpPr/>
          <p:nvPr/>
        </p:nvSpPr>
        <p:spPr>
          <a:xfrm>
            <a:off x="699907" y="5326325"/>
            <a:ext cx="5265862" cy="483870"/>
          </a:xfrm>
          <a:prstGeom prst="roundRect">
            <a:avLst/>
          </a:prstGeom>
          <a:solidFill>
            <a:srgbClr val="00B050"/>
          </a:solidFill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001D1AA0-407E-424D-91CD-EDDDAC304852}"/>
              </a:ext>
            </a:extLst>
          </p:cNvPr>
          <p:cNvSpPr/>
          <p:nvPr/>
        </p:nvSpPr>
        <p:spPr>
          <a:xfrm>
            <a:off x="689500" y="2056265"/>
            <a:ext cx="5265862" cy="483870"/>
          </a:xfrm>
          <a:prstGeom prst="roundRect">
            <a:avLst/>
          </a:prstGeom>
          <a:solidFill>
            <a:srgbClr val="00B050"/>
          </a:solidFill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C7E963C-F39C-9142-BF7D-B9F3E604B6E7}"/>
              </a:ext>
            </a:extLst>
          </p:cNvPr>
          <p:cNvSpPr/>
          <p:nvPr/>
        </p:nvSpPr>
        <p:spPr>
          <a:xfrm>
            <a:off x="0" y="800991"/>
            <a:ext cx="18288000" cy="100494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FBF4F5-4DA9-A54C-8992-944303BBFA52}"/>
              </a:ext>
            </a:extLst>
          </p:cNvPr>
          <p:cNvSpPr txBox="1"/>
          <p:nvPr/>
        </p:nvSpPr>
        <p:spPr>
          <a:xfrm>
            <a:off x="640083" y="871102"/>
            <a:ext cx="15843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ACHADOS INCIDENTAIS EM TOMOGRAFIAS COMPUTADORIZADAS AMBULATORIAIS DE PACIENTES ONCOLÓGICOS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1A24BD-BD89-144A-A301-A8058FB68A3A}"/>
              </a:ext>
            </a:extLst>
          </p:cNvPr>
          <p:cNvSpPr txBox="1"/>
          <p:nvPr/>
        </p:nvSpPr>
        <p:spPr>
          <a:xfrm>
            <a:off x="11641866" y="1419141"/>
            <a:ext cx="3681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B.M. Lago; P.K.M. </a:t>
            </a:r>
            <a:r>
              <a:rPr lang="en-US" sz="18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Alencar</a:t>
            </a:r>
            <a:r>
              <a:rPr lang="en-US" sz="18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; S.B. Bello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10A48B5-F328-D645-96C3-2D4ECF5001AD}"/>
              </a:ext>
            </a:extLst>
          </p:cNvPr>
          <p:cNvSpPr/>
          <p:nvPr/>
        </p:nvSpPr>
        <p:spPr>
          <a:xfrm>
            <a:off x="16962120" y="800991"/>
            <a:ext cx="1325880" cy="100494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A9E31E6-DEFD-F244-8DCD-75F5CF51EA30}"/>
              </a:ext>
            </a:extLst>
          </p:cNvPr>
          <p:cNvSpPr/>
          <p:nvPr/>
        </p:nvSpPr>
        <p:spPr>
          <a:xfrm>
            <a:off x="16497300" y="800991"/>
            <a:ext cx="464820" cy="100494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499DB6-57F6-FA4E-AD8C-82777B9EFB6F}"/>
              </a:ext>
            </a:extLst>
          </p:cNvPr>
          <p:cNvSpPr txBox="1"/>
          <p:nvPr/>
        </p:nvSpPr>
        <p:spPr>
          <a:xfrm>
            <a:off x="640080" y="2078469"/>
            <a:ext cx="5436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INTRODUÇ</a:t>
            </a:r>
            <a:r>
              <a:rPr lang="es-ES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ÃO</a:t>
            </a:r>
            <a:endParaRPr lang="pt-BR" sz="24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7B7308-5D9B-974F-AB82-CF827144DE32}"/>
              </a:ext>
            </a:extLst>
          </p:cNvPr>
          <p:cNvSpPr txBox="1"/>
          <p:nvPr/>
        </p:nvSpPr>
        <p:spPr>
          <a:xfrm>
            <a:off x="622770" y="2623906"/>
            <a:ext cx="5436187" cy="2982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Achados incidentais (AI) representam alterações encontradas nos exames de imagem, mas sem relação com a indicação clínica. O aumento da disponibilidade dos exames de imagem, levou a um número crescente de AI. São achados comuns, sendo descritos em até 73% de todos os exames de Tomografia Computadorizada (TC), sendo clinicamente significativos em apenas 5% a 16% dos pacientes assintomáticos e com maior frequência em pacientes sintomáticos.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CA608A-2DC5-9041-9E97-EBBF8BECB85E}"/>
              </a:ext>
            </a:extLst>
          </p:cNvPr>
          <p:cNvSpPr txBox="1"/>
          <p:nvPr/>
        </p:nvSpPr>
        <p:spPr>
          <a:xfrm>
            <a:off x="1631254" y="5345495"/>
            <a:ext cx="3482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OBJETIVO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4ECDDF-475F-AA4A-87B3-CF665B158A65}"/>
              </a:ext>
            </a:extLst>
          </p:cNvPr>
          <p:cNvSpPr txBox="1"/>
          <p:nvPr/>
        </p:nvSpPr>
        <p:spPr>
          <a:xfrm>
            <a:off x="601068" y="5871749"/>
            <a:ext cx="543618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700" dirty="0">
                <a:latin typeface="Calibri" charset="0"/>
                <a:ea typeface="Calibri" charset="0"/>
                <a:cs typeface="Calibri" charset="0"/>
              </a:rPr>
              <a:t>O objetivo deste trabalho é fazer um levantamento dos achados incidentais encontrados em Tomografias Computadorizadas ambulatoriais de pacientes oncológicos em seguimento em um centro especializado.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9EB4AE-6623-BC4D-8A59-FAB159F3CD26}"/>
              </a:ext>
            </a:extLst>
          </p:cNvPr>
          <p:cNvSpPr txBox="1"/>
          <p:nvPr/>
        </p:nvSpPr>
        <p:spPr>
          <a:xfrm>
            <a:off x="7043072" y="2081503"/>
            <a:ext cx="4255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MÉTODOS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535ABC-B6F0-914E-A2CD-EEC99805C25A}"/>
              </a:ext>
            </a:extLst>
          </p:cNvPr>
          <p:cNvSpPr txBox="1"/>
          <p:nvPr/>
        </p:nvSpPr>
        <p:spPr>
          <a:xfrm>
            <a:off x="6439137" y="2604723"/>
            <a:ext cx="543618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700" dirty="0">
                <a:latin typeface="Calibri" charset="0"/>
                <a:ea typeface="Calibri" charset="0"/>
                <a:cs typeface="Calibri" charset="0"/>
              </a:rPr>
              <a:t>Estudo de coorte transversal, desenvolvido no Departamento de Imagem do AC Camargo </a:t>
            </a:r>
            <a:r>
              <a:rPr lang="pt-BR" sz="1700" dirty="0" err="1">
                <a:latin typeface="Calibri" charset="0"/>
                <a:ea typeface="Calibri" charset="0"/>
                <a:cs typeface="Calibri" charset="0"/>
              </a:rPr>
              <a:t>Cancer</a:t>
            </a:r>
            <a:r>
              <a:rPr lang="pt-BR" sz="1700" dirty="0">
                <a:latin typeface="Calibri" charset="0"/>
                <a:ea typeface="Calibri" charset="0"/>
                <a:cs typeface="Calibri" charset="0"/>
              </a:rPr>
              <a:t> Center, utilizando dados anonimizados de notificação compulsória do Protocolo de Achados Críticos dos participantes com doença oncológica confirmada e que apresentem achados incidentais no exame tomográfico de tórax e/ou abdome. A coleta foi realizada a partir dos registros das Tomografias Computadorizadas no sistema anonimizado H2TC.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911BC6-C929-C743-8A55-B63E6304E3CF}"/>
              </a:ext>
            </a:extLst>
          </p:cNvPr>
          <p:cNvSpPr txBox="1"/>
          <p:nvPr/>
        </p:nvSpPr>
        <p:spPr>
          <a:xfrm>
            <a:off x="12932020" y="2046311"/>
            <a:ext cx="4499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RESULTADOS E CONCLUS</a:t>
            </a:r>
            <a:r>
              <a:rPr lang="es-ES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ÃO</a:t>
            </a:r>
            <a:endParaRPr lang="pt-BR" sz="24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14C257E-FAC8-9842-9590-26985410A87C}"/>
              </a:ext>
            </a:extLst>
          </p:cNvPr>
          <p:cNvSpPr txBox="1"/>
          <p:nvPr/>
        </p:nvSpPr>
        <p:spPr>
          <a:xfrm>
            <a:off x="12183429" y="2591735"/>
            <a:ext cx="5436187" cy="3821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Foram avaliados exames de TC em 5360 pacientes, dentre os quais 165 (3%) apresentaram achados incidentais. Os tipos de neoplasia mais encontrados foram o tumor colorretal (17,6%), mama (12,1%), próstata (9,7%) e de cabeça e pescoço (8,5%). Dentre os achados incidentais, o processo inflamatório/infeccioso pulmonar o achado mais frequente (63%), seguido por tromboses venosas (10,9%), tromboembolismo pulmonar (6,7%) e fraturas (4,8%).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Concluiu-se que os achados incidentais de imagem em oncologia são relativamente comuns e podem ter impacto variável no seguimento clínico do paciente, manifestando-se desde infecções assintomáticas até patologias potencialmente graves como a embolia pulmonar.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811B4335-7FB6-0649-84FD-BD02F8A00755}"/>
              </a:ext>
            </a:extLst>
          </p:cNvPr>
          <p:cNvSpPr/>
          <p:nvPr/>
        </p:nvSpPr>
        <p:spPr>
          <a:xfrm>
            <a:off x="12336596" y="6489396"/>
            <a:ext cx="5265862" cy="3271091"/>
          </a:xfrm>
          <a:prstGeom prst="roundRect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D6EBE1A-8008-FA46-896B-260C146290A8}"/>
              </a:ext>
            </a:extLst>
          </p:cNvPr>
          <p:cNvSpPr txBox="1"/>
          <p:nvPr/>
        </p:nvSpPr>
        <p:spPr>
          <a:xfrm>
            <a:off x="12513212" y="6770223"/>
            <a:ext cx="497541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Calibri" charset="0"/>
                <a:ea typeface="Calibri" charset="0"/>
                <a:cs typeface="Calibri" charset="0"/>
              </a:rPr>
              <a:t>Referências</a:t>
            </a:r>
            <a:r>
              <a:rPr lang="en-US" sz="1800" b="1" dirty="0">
                <a:latin typeface="Calibri" charset="0"/>
                <a:ea typeface="Calibri" charset="0"/>
                <a:cs typeface="Calibri" charset="0"/>
              </a:rPr>
              <a:t>: </a:t>
            </a:r>
          </a:p>
          <a:p>
            <a:pPr algn="just"/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1. Krug KB,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Houbois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C, Grinstein O,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Borggrefe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J,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Puesken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M,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Hanstein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B,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Malter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W,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Maintz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D,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Hellmich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M. Focal Breast Lesions in Clinical CT Examination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softhe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Chest: A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RetrospectiveAnalysis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Rofo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. 2017 Oct;189(10):977-989. English.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doi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: 10.1055/s- 0043-112749.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Epub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2017 Jul6. PMID: 28683503.</a:t>
            </a:r>
          </a:p>
          <a:p>
            <a:pPr algn="just"/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2. Berland LL, Silverman SG, Gore RM et al.: Managing incidental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findingson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abdominal CT: White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paperofthe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ACR incidental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findingscommittee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. J Am Coll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Radiol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. 7(10):754–773, 2010</a:t>
            </a:r>
          </a:p>
          <a:p>
            <a:pPr algn="just"/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3.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Lumbreras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B,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Donat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L, Hernández-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Aguado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I. Incidental findings in imaging diagnostic tests: a systematic review. Br J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Radiol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2010;83(988):276-89.</a:t>
            </a:r>
            <a:endParaRPr lang="pt-BR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15227439" y="112498"/>
            <a:ext cx="3004541" cy="615553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pt-BR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Encontro de Ciência e Inovação 2023</a:t>
            </a:r>
          </a:p>
        </p:txBody>
      </p:sp>
      <p:pic>
        <p:nvPicPr>
          <p:cNvPr id="37" name="Imagem 36" descr="C:\Users\25496\Downloads\ACC - Assinaturas versão horizontal_RGB (2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11"/>
            <a:ext cx="5416062" cy="641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C0B250B7-0373-E332-FDFE-3234811882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33" t="66060" r="25783"/>
          <a:stretch/>
        </p:blipFill>
        <p:spPr>
          <a:xfrm>
            <a:off x="2789095" y="7822908"/>
            <a:ext cx="3375881" cy="1929563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57F6657D-243C-17EC-5419-9692FCB3D3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33" t="1270" r="25783" b="33941"/>
          <a:stretch/>
        </p:blipFill>
        <p:spPr>
          <a:xfrm>
            <a:off x="627530" y="7249592"/>
            <a:ext cx="2404229" cy="2623221"/>
          </a:xfrm>
          <a:prstGeom prst="rect">
            <a:avLst/>
          </a:prstGeom>
        </p:spPr>
      </p:pic>
      <p:graphicFrame>
        <p:nvGraphicFramePr>
          <p:cNvPr id="35" name="Objeto 34">
            <a:extLst>
              <a:ext uri="{FF2B5EF4-FFF2-40B4-BE49-F238E27FC236}">
                <a16:creationId xmlns:a16="http://schemas.microsoft.com/office/drawing/2014/main" id="{8A7CB245-B6FD-96C2-8B40-11E6EF2EF7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009226"/>
              </p:ext>
            </p:extLst>
          </p:nvPr>
        </p:nvGraphicFramePr>
        <p:xfrm>
          <a:off x="6439137" y="4852555"/>
          <a:ext cx="3280451" cy="3271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6676920" imgH="6657840" progId="PBrush">
                  <p:embed/>
                </p:oleObj>
              </mc:Choice>
              <mc:Fallback>
                <p:oleObj name="Bitmap Image" r:id="rId4" imgW="6676920" imgH="6657840" progId="PBrush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A70C2103-09D5-1239-FB04-A7E302AA95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39137" y="4852555"/>
                        <a:ext cx="3280451" cy="3271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to 35">
            <a:extLst>
              <a:ext uri="{FF2B5EF4-FFF2-40B4-BE49-F238E27FC236}">
                <a16:creationId xmlns:a16="http://schemas.microsoft.com/office/drawing/2014/main" id="{DD173531-51FF-F8AC-8BAF-1442AA51C0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071558"/>
              </p:ext>
            </p:extLst>
          </p:nvPr>
        </p:nvGraphicFramePr>
        <p:xfrm>
          <a:off x="6439137" y="8184163"/>
          <a:ext cx="1585257" cy="1233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5267160" imgH="3952800" progId="PBrush">
                  <p:embed/>
                </p:oleObj>
              </mc:Choice>
              <mc:Fallback>
                <p:oleObj name="Bitmap Image" r:id="rId6" imgW="5267160" imgH="3952800" progId="PBrush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01ABC148-44D2-6A9D-5B8B-CEFBEBC065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39137" y="8184163"/>
                        <a:ext cx="1585257" cy="1233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59BE83D0-BCFC-2461-FB90-6403C2466B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353025"/>
              </p:ext>
            </p:extLst>
          </p:nvPr>
        </p:nvGraphicFramePr>
        <p:xfrm>
          <a:off x="8117582" y="8196340"/>
          <a:ext cx="1602005" cy="1221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8" imgW="6372360" imgH="4029120" progId="PBrush">
                  <p:embed/>
                </p:oleObj>
              </mc:Choice>
              <mc:Fallback>
                <p:oleObj name="Bitmap Image" r:id="rId8" imgW="6372360" imgH="4029120" progId="PBrush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EA328C44-EE97-AB63-0A90-9EA54D5C58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117582" y="8196340"/>
                        <a:ext cx="1602005" cy="12211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20">
            <a:extLst>
              <a:ext uri="{FF2B5EF4-FFF2-40B4-BE49-F238E27FC236}">
                <a16:creationId xmlns:a16="http://schemas.microsoft.com/office/drawing/2014/main" id="{9A5E6C9F-FCEE-9D4B-3B68-37A5E38E9DAB}"/>
              </a:ext>
            </a:extLst>
          </p:cNvPr>
          <p:cNvSpPr txBox="1"/>
          <p:nvPr/>
        </p:nvSpPr>
        <p:spPr>
          <a:xfrm>
            <a:off x="9786495" y="4851492"/>
            <a:ext cx="201734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700" b="0" i="0" u="none" strike="noStrike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Figuras 1 a 4: </a:t>
            </a:r>
          </a:p>
          <a:p>
            <a:pPr algn="just"/>
            <a:r>
              <a:rPr lang="pt-BR" sz="1700" b="0" i="0" u="none" strike="noStrike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TC de tórax </a:t>
            </a:r>
            <a:r>
              <a:rPr lang="pt-BR" sz="1700" b="0" i="0" u="none" strike="noStrike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apresen-tando</a:t>
            </a:r>
            <a:r>
              <a:rPr lang="pt-BR" sz="1700" b="0" i="0" u="none" strike="noStrike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opacidades pulmonares </a:t>
            </a:r>
            <a:r>
              <a:rPr lang="pt-BR" sz="1700" b="0" i="0" u="none" strike="noStrike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bilate-rais</a:t>
            </a:r>
            <a:r>
              <a:rPr lang="pt-BR" sz="1700" b="0" i="0" u="none" strike="noStrike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com atenuação em vidro fosco, mais compatível com </a:t>
            </a:r>
            <a:r>
              <a:rPr lang="pt-BR" sz="1700" b="0" i="0" u="none" strike="noStrike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pro-cesso</a:t>
            </a:r>
            <a:r>
              <a:rPr lang="pt-BR" sz="1700" b="0" i="0" u="none" strike="noStrike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inflamatório/ infeccioso de </a:t>
            </a:r>
            <a:r>
              <a:rPr lang="pt-BR" sz="1700" b="0" i="0" u="none" strike="noStrike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etio-logia</a:t>
            </a:r>
            <a:r>
              <a:rPr lang="pt-BR" sz="1700" b="0" i="0" u="none" strike="noStrike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viral.</a:t>
            </a:r>
            <a:endParaRPr lang="pt-BR" sz="1700" dirty="0"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0" name="TextBox 20">
            <a:extLst>
              <a:ext uri="{FF2B5EF4-FFF2-40B4-BE49-F238E27FC236}">
                <a16:creationId xmlns:a16="http://schemas.microsoft.com/office/drawing/2014/main" id="{5557A488-ED86-E1E2-86C2-9932102A9CE8}"/>
              </a:ext>
            </a:extLst>
          </p:cNvPr>
          <p:cNvSpPr txBox="1"/>
          <p:nvPr/>
        </p:nvSpPr>
        <p:spPr>
          <a:xfrm>
            <a:off x="9786494" y="8106097"/>
            <a:ext cx="201734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700" b="0" i="0" u="none" strike="noStrike" dirty="0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Figuras 5: TC de tórax com trombo </a:t>
            </a:r>
            <a:r>
              <a:rPr lang="pt-BR" sz="1700" b="0" i="0" u="none" strike="noStrike" dirty="0" err="1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intra-atrial</a:t>
            </a:r>
            <a:r>
              <a:rPr lang="pt-BR" sz="1700" b="0" i="0" u="none" strike="noStrike" dirty="0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1700" dirty="0">
                <a:solidFill>
                  <a:srgbClr val="000000"/>
                </a:solidFill>
                <a:latin typeface="Calibri  "/>
                <a:cs typeface="Arial" panose="020B0604020202020204" pitchFamily="34" charset="0"/>
              </a:rPr>
              <a:t>Figura 6: TC de abdome com pielite.</a:t>
            </a:r>
            <a:endParaRPr lang="pt-BR" sz="1700" b="0" i="0" u="none" strike="noStrike" dirty="0">
              <a:solidFill>
                <a:srgbClr val="000000"/>
              </a:solidFill>
              <a:effectLst/>
              <a:latin typeface="Calibri  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00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</TotalTime>
  <Words>513</Words>
  <Application>Microsoft Office PowerPoint</Application>
  <PresentationFormat>Personalizar</PresentationFormat>
  <Paragraphs>20</Paragraphs>
  <Slides>1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 </vt:lpstr>
      <vt:lpstr>Calibri Light</vt:lpstr>
      <vt:lpstr>Office Theme</vt:lpstr>
      <vt:lpstr>Bitmap Image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neves Neves Campos</dc:creator>
  <cp:lastModifiedBy>Bianca Lago</cp:lastModifiedBy>
  <cp:revision>59</cp:revision>
  <dcterms:created xsi:type="dcterms:W3CDTF">2018-02-05T15:36:18Z</dcterms:created>
  <dcterms:modified xsi:type="dcterms:W3CDTF">2023-01-18T16:12:04Z</dcterms:modified>
</cp:coreProperties>
</file>