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475" y="6833800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4">
                <a:moveTo>
                  <a:pt x="5185248" y="483899"/>
                </a:move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lnTo>
                  <a:pt x="6338" y="49258"/>
                </a:lnTo>
                <a:lnTo>
                  <a:pt x="23622" y="23622"/>
                </a:lnTo>
                <a:lnTo>
                  <a:pt x="49258" y="6337"/>
                </a:lnTo>
                <a:lnTo>
                  <a:pt x="80651" y="0"/>
                </a:lnTo>
                <a:lnTo>
                  <a:pt x="5185248" y="0"/>
                </a:lnTo>
                <a:lnTo>
                  <a:pt x="5229993" y="13549"/>
                </a:lnTo>
                <a:lnTo>
                  <a:pt x="5259760" y="49787"/>
                </a:lnTo>
                <a:lnTo>
                  <a:pt x="5265900" y="80651"/>
                </a:lnTo>
                <a:lnTo>
                  <a:pt x="5265900" y="403248"/>
                </a:lnTo>
                <a:lnTo>
                  <a:pt x="5259562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89475" y="6833800"/>
            <a:ext cx="5266055" cy="484505"/>
          </a:xfrm>
          <a:custGeom>
            <a:avLst/>
            <a:gdLst/>
            <a:ahLst/>
            <a:cxnLst/>
            <a:rect l="l" t="t" r="r" b="b"/>
            <a:pathLst>
              <a:path w="5266055" h="484504">
                <a:moveTo>
                  <a:pt x="0" y="80651"/>
                </a:moveTo>
                <a:lnTo>
                  <a:pt x="6338" y="49258"/>
                </a:lnTo>
                <a:lnTo>
                  <a:pt x="23622" y="23622"/>
                </a:lnTo>
                <a:lnTo>
                  <a:pt x="49258" y="6337"/>
                </a:lnTo>
                <a:lnTo>
                  <a:pt x="80651" y="0"/>
                </a:lnTo>
                <a:lnTo>
                  <a:pt x="5185248" y="0"/>
                </a:lnTo>
                <a:lnTo>
                  <a:pt x="5229993" y="13549"/>
                </a:lnTo>
                <a:lnTo>
                  <a:pt x="5259760" y="49787"/>
                </a:lnTo>
                <a:lnTo>
                  <a:pt x="5265900" y="80651"/>
                </a:lnTo>
                <a:lnTo>
                  <a:pt x="5265900" y="403248"/>
                </a:lnTo>
                <a:lnTo>
                  <a:pt x="5259562" y="434641"/>
                </a:lnTo>
                <a:lnTo>
                  <a:pt x="5242277" y="460277"/>
                </a:lnTo>
                <a:lnTo>
                  <a:pt x="5216641" y="477561"/>
                </a:lnTo>
                <a:lnTo>
                  <a:pt x="5185248" y="483899"/>
                </a:lnTo>
                <a:lnTo>
                  <a:pt x="80651" y="483899"/>
                </a:lnTo>
                <a:lnTo>
                  <a:pt x="49258" y="477561"/>
                </a:lnTo>
                <a:lnTo>
                  <a:pt x="23622" y="460277"/>
                </a:lnTo>
                <a:lnTo>
                  <a:pt x="6338" y="434641"/>
                </a:lnTo>
                <a:lnTo>
                  <a:pt x="0" y="403248"/>
                </a:lnTo>
                <a:lnTo>
                  <a:pt x="0" y="80651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2327882" y="2056264"/>
            <a:ext cx="5266055" cy="483870"/>
          </a:xfrm>
          <a:custGeom>
            <a:avLst/>
            <a:gdLst/>
            <a:ahLst/>
            <a:cxnLst/>
            <a:rect l="l" t="t" r="r" b="b"/>
            <a:pathLst>
              <a:path w="5266055" h="483869">
                <a:moveTo>
                  <a:pt x="5185215" y="483869"/>
                </a:moveTo>
                <a:lnTo>
                  <a:pt x="80647" y="483869"/>
                </a:lnTo>
                <a:lnTo>
                  <a:pt x="49256" y="477532"/>
                </a:lnTo>
                <a:lnTo>
                  <a:pt x="23621" y="460249"/>
                </a:lnTo>
                <a:lnTo>
                  <a:pt x="6337" y="434614"/>
                </a:lnTo>
                <a:lnTo>
                  <a:pt x="0" y="403223"/>
                </a:lnTo>
                <a:lnTo>
                  <a:pt x="0" y="80646"/>
                </a:lnTo>
                <a:lnTo>
                  <a:pt x="6337" y="49255"/>
                </a:lnTo>
                <a:lnTo>
                  <a:pt x="23621" y="23620"/>
                </a:lnTo>
                <a:lnTo>
                  <a:pt x="49256" y="6337"/>
                </a:lnTo>
                <a:lnTo>
                  <a:pt x="80647" y="0"/>
                </a:lnTo>
                <a:lnTo>
                  <a:pt x="5185215" y="0"/>
                </a:lnTo>
                <a:lnTo>
                  <a:pt x="5229958" y="13549"/>
                </a:lnTo>
                <a:lnTo>
                  <a:pt x="5259723" y="49784"/>
                </a:lnTo>
                <a:lnTo>
                  <a:pt x="5265862" y="80646"/>
                </a:lnTo>
                <a:lnTo>
                  <a:pt x="5265862" y="403223"/>
                </a:lnTo>
                <a:lnTo>
                  <a:pt x="5259524" y="434614"/>
                </a:lnTo>
                <a:lnTo>
                  <a:pt x="5242241" y="460249"/>
                </a:lnTo>
                <a:lnTo>
                  <a:pt x="5216607" y="477532"/>
                </a:lnTo>
                <a:lnTo>
                  <a:pt x="5185215" y="48386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2327882" y="2056264"/>
            <a:ext cx="5266055" cy="483870"/>
          </a:xfrm>
          <a:custGeom>
            <a:avLst/>
            <a:gdLst/>
            <a:ahLst/>
            <a:cxnLst/>
            <a:rect l="l" t="t" r="r" b="b"/>
            <a:pathLst>
              <a:path w="5266055" h="483869">
                <a:moveTo>
                  <a:pt x="0" y="80646"/>
                </a:moveTo>
                <a:lnTo>
                  <a:pt x="6337" y="49255"/>
                </a:lnTo>
                <a:lnTo>
                  <a:pt x="23621" y="23620"/>
                </a:lnTo>
                <a:lnTo>
                  <a:pt x="49256" y="6337"/>
                </a:lnTo>
                <a:lnTo>
                  <a:pt x="80647" y="0"/>
                </a:lnTo>
                <a:lnTo>
                  <a:pt x="5185215" y="0"/>
                </a:lnTo>
                <a:lnTo>
                  <a:pt x="5229958" y="13549"/>
                </a:lnTo>
                <a:lnTo>
                  <a:pt x="5259723" y="49784"/>
                </a:lnTo>
                <a:lnTo>
                  <a:pt x="5265862" y="80646"/>
                </a:lnTo>
                <a:lnTo>
                  <a:pt x="5265862" y="403223"/>
                </a:lnTo>
                <a:lnTo>
                  <a:pt x="5259524" y="434614"/>
                </a:lnTo>
                <a:lnTo>
                  <a:pt x="5242241" y="460249"/>
                </a:lnTo>
                <a:lnTo>
                  <a:pt x="5216607" y="477532"/>
                </a:lnTo>
                <a:lnTo>
                  <a:pt x="5185215" y="483869"/>
                </a:lnTo>
                <a:lnTo>
                  <a:pt x="80647" y="483869"/>
                </a:lnTo>
                <a:lnTo>
                  <a:pt x="49256" y="477532"/>
                </a:lnTo>
                <a:lnTo>
                  <a:pt x="23621" y="460249"/>
                </a:lnTo>
                <a:lnTo>
                  <a:pt x="6337" y="434614"/>
                </a:lnTo>
                <a:lnTo>
                  <a:pt x="0" y="403223"/>
                </a:lnTo>
                <a:lnTo>
                  <a:pt x="0" y="80646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89500" y="2056264"/>
            <a:ext cx="5266055" cy="483870"/>
          </a:xfrm>
          <a:custGeom>
            <a:avLst/>
            <a:gdLst/>
            <a:ahLst/>
            <a:cxnLst/>
            <a:rect l="l" t="t" r="r" b="b"/>
            <a:pathLst>
              <a:path w="5266055" h="483869">
                <a:moveTo>
                  <a:pt x="5185215" y="483869"/>
                </a:moveTo>
                <a:lnTo>
                  <a:pt x="80646" y="483869"/>
                </a:lnTo>
                <a:lnTo>
                  <a:pt x="49255" y="477532"/>
                </a:lnTo>
                <a:lnTo>
                  <a:pt x="23620" y="460249"/>
                </a:lnTo>
                <a:lnTo>
                  <a:pt x="6337" y="434614"/>
                </a:lnTo>
                <a:lnTo>
                  <a:pt x="0" y="403223"/>
                </a:lnTo>
                <a:lnTo>
                  <a:pt x="0" y="80646"/>
                </a:lnTo>
                <a:lnTo>
                  <a:pt x="6337" y="49255"/>
                </a:lnTo>
                <a:lnTo>
                  <a:pt x="23620" y="23620"/>
                </a:lnTo>
                <a:lnTo>
                  <a:pt x="49255" y="6337"/>
                </a:lnTo>
                <a:lnTo>
                  <a:pt x="80646" y="0"/>
                </a:lnTo>
                <a:lnTo>
                  <a:pt x="5185215" y="0"/>
                </a:lnTo>
                <a:lnTo>
                  <a:pt x="5229957" y="13549"/>
                </a:lnTo>
                <a:lnTo>
                  <a:pt x="5259723" y="49784"/>
                </a:lnTo>
                <a:lnTo>
                  <a:pt x="5265861" y="80646"/>
                </a:lnTo>
                <a:lnTo>
                  <a:pt x="5265861" y="403223"/>
                </a:lnTo>
                <a:lnTo>
                  <a:pt x="5259524" y="434614"/>
                </a:lnTo>
                <a:lnTo>
                  <a:pt x="5242241" y="460249"/>
                </a:lnTo>
                <a:lnTo>
                  <a:pt x="5216606" y="477532"/>
                </a:lnTo>
                <a:lnTo>
                  <a:pt x="5185215" y="48386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89500" y="2056264"/>
            <a:ext cx="5266055" cy="483870"/>
          </a:xfrm>
          <a:custGeom>
            <a:avLst/>
            <a:gdLst/>
            <a:ahLst/>
            <a:cxnLst/>
            <a:rect l="l" t="t" r="r" b="b"/>
            <a:pathLst>
              <a:path w="5266055" h="483869">
                <a:moveTo>
                  <a:pt x="0" y="80646"/>
                </a:moveTo>
                <a:lnTo>
                  <a:pt x="6337" y="49255"/>
                </a:lnTo>
                <a:lnTo>
                  <a:pt x="23620" y="23620"/>
                </a:lnTo>
                <a:lnTo>
                  <a:pt x="49255" y="6337"/>
                </a:lnTo>
                <a:lnTo>
                  <a:pt x="80646" y="0"/>
                </a:lnTo>
                <a:lnTo>
                  <a:pt x="5185215" y="0"/>
                </a:lnTo>
                <a:lnTo>
                  <a:pt x="5229957" y="13549"/>
                </a:lnTo>
                <a:lnTo>
                  <a:pt x="5259723" y="49784"/>
                </a:lnTo>
                <a:lnTo>
                  <a:pt x="5265861" y="80646"/>
                </a:lnTo>
                <a:lnTo>
                  <a:pt x="5265861" y="403223"/>
                </a:lnTo>
                <a:lnTo>
                  <a:pt x="5259524" y="434614"/>
                </a:lnTo>
                <a:lnTo>
                  <a:pt x="5242241" y="460249"/>
                </a:lnTo>
                <a:lnTo>
                  <a:pt x="5216606" y="477532"/>
                </a:lnTo>
                <a:lnTo>
                  <a:pt x="5185215" y="483869"/>
                </a:lnTo>
                <a:lnTo>
                  <a:pt x="80646" y="483869"/>
                </a:lnTo>
                <a:lnTo>
                  <a:pt x="49255" y="477532"/>
                </a:lnTo>
                <a:lnTo>
                  <a:pt x="23620" y="460249"/>
                </a:lnTo>
                <a:lnTo>
                  <a:pt x="6337" y="434614"/>
                </a:lnTo>
                <a:lnTo>
                  <a:pt x="0" y="403223"/>
                </a:lnTo>
                <a:lnTo>
                  <a:pt x="0" y="80646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800990"/>
            <a:ext cx="16497300" cy="1005205"/>
          </a:xfrm>
          <a:custGeom>
            <a:avLst/>
            <a:gdLst/>
            <a:ahLst/>
            <a:cxnLst/>
            <a:rect l="l" t="t" r="r" b="b"/>
            <a:pathLst>
              <a:path w="16497300" h="1005205">
                <a:moveTo>
                  <a:pt x="0" y="1004948"/>
                </a:moveTo>
                <a:lnTo>
                  <a:pt x="16497299" y="1004948"/>
                </a:lnTo>
                <a:lnTo>
                  <a:pt x="16497299" y="0"/>
                </a:lnTo>
                <a:lnTo>
                  <a:pt x="0" y="0"/>
                </a:lnTo>
                <a:lnTo>
                  <a:pt x="0" y="100494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087" y="882276"/>
            <a:ext cx="71145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APRESENTAÇÕES</a:t>
            </a:r>
            <a:r>
              <a:rPr dirty="0" spc="-15"/>
              <a:t> </a:t>
            </a:r>
            <a:r>
              <a:rPr dirty="0" spc="-35"/>
              <a:t>ATÍPICAS</a:t>
            </a:r>
            <a:r>
              <a:rPr dirty="0" spc="-15"/>
              <a:t> </a:t>
            </a:r>
            <a:r>
              <a:rPr dirty="0" spc="-5"/>
              <a:t>DO</a:t>
            </a:r>
            <a:r>
              <a:rPr dirty="0" spc="-15"/>
              <a:t> </a:t>
            </a:r>
            <a:r>
              <a:rPr dirty="0" spc="-5"/>
              <a:t>CÂNCER</a:t>
            </a:r>
            <a:r>
              <a:rPr dirty="0" spc="-15"/>
              <a:t> </a:t>
            </a:r>
            <a:r>
              <a:rPr dirty="0" spc="-5"/>
              <a:t>DE</a:t>
            </a:r>
            <a:r>
              <a:rPr dirty="0" spc="-15"/>
              <a:t> </a:t>
            </a:r>
            <a:r>
              <a:rPr dirty="0" spc="-5"/>
              <a:t>BOCA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087" y="1270358"/>
            <a:ext cx="103898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0">
                <a:latin typeface="Calibri"/>
                <a:cs typeface="Calibri"/>
              </a:rPr>
              <a:t>N.F.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Mendonça,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D.E.C.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Perez,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H.M.Junior,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G.C.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Jaguar,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40">
                <a:latin typeface="Calibri"/>
                <a:cs typeface="Calibri"/>
              </a:rPr>
              <a:t>P.F.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Bonan, </a:t>
            </a:r>
            <a:r>
              <a:rPr dirty="0" sz="2400" spc="-60">
                <a:latin typeface="Calibri"/>
                <a:cs typeface="Calibri"/>
              </a:rPr>
              <a:t>F.R.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Pires,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F.A.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Alves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497300" y="800990"/>
            <a:ext cx="1790700" cy="1005205"/>
            <a:chOff x="16497300" y="800990"/>
            <a:chExt cx="1790700" cy="1005205"/>
          </a:xfrm>
        </p:grpSpPr>
        <p:sp>
          <p:nvSpPr>
            <p:cNvPr id="5" name="object 5"/>
            <p:cNvSpPr/>
            <p:nvPr/>
          </p:nvSpPr>
          <p:spPr>
            <a:xfrm>
              <a:off x="16962119" y="800990"/>
              <a:ext cx="1325880" cy="1005205"/>
            </a:xfrm>
            <a:custGeom>
              <a:avLst/>
              <a:gdLst/>
              <a:ahLst/>
              <a:cxnLst/>
              <a:rect l="l" t="t" r="r" b="b"/>
              <a:pathLst>
                <a:path w="1325880" h="1005205">
                  <a:moveTo>
                    <a:pt x="1325879" y="1004948"/>
                  </a:moveTo>
                  <a:lnTo>
                    <a:pt x="0" y="1004948"/>
                  </a:lnTo>
                  <a:lnTo>
                    <a:pt x="0" y="0"/>
                  </a:lnTo>
                  <a:lnTo>
                    <a:pt x="1325879" y="0"/>
                  </a:lnTo>
                  <a:lnTo>
                    <a:pt x="1325879" y="1004948"/>
                  </a:lnTo>
                  <a:close/>
                </a:path>
              </a:pathLst>
            </a:custGeom>
            <a:solidFill>
              <a:srgbClr val="375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497300" y="800990"/>
              <a:ext cx="464820" cy="1005205"/>
            </a:xfrm>
            <a:custGeom>
              <a:avLst/>
              <a:gdLst/>
              <a:ahLst/>
              <a:cxnLst/>
              <a:rect l="l" t="t" r="r" b="b"/>
              <a:pathLst>
                <a:path w="464819" h="1005205">
                  <a:moveTo>
                    <a:pt x="464819" y="1004948"/>
                  </a:moveTo>
                  <a:lnTo>
                    <a:pt x="0" y="1004948"/>
                  </a:lnTo>
                  <a:lnTo>
                    <a:pt x="0" y="0"/>
                  </a:lnTo>
                  <a:lnTo>
                    <a:pt x="464819" y="0"/>
                  </a:lnTo>
                  <a:lnTo>
                    <a:pt x="464819" y="100494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72075" y="2091676"/>
            <a:ext cx="1771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INT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ODUÇ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Ã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360" y="2618453"/>
            <a:ext cx="517842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941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1475" algn="l"/>
                <a:tab pos="372110" algn="l"/>
                <a:tab pos="868680" algn="l"/>
                <a:tab pos="2129790" algn="l"/>
                <a:tab pos="2620645" algn="l"/>
                <a:tab pos="3488054" algn="l"/>
                <a:tab pos="4700905" algn="l"/>
              </a:tabLst>
            </a:pPr>
            <a:r>
              <a:rPr dirty="0" sz="1700" spc="-5">
                <a:latin typeface="Calibri"/>
                <a:cs typeface="Calibri"/>
              </a:rPr>
              <a:t>O</a:t>
            </a:r>
            <a:r>
              <a:rPr dirty="0" sz="1700">
                <a:latin typeface="Calibri"/>
                <a:cs typeface="Calibri"/>
              </a:rPr>
              <a:t>s	</a:t>
            </a:r>
            <a:r>
              <a:rPr dirty="0" sz="1700" spc="-15">
                <a:latin typeface="Calibri"/>
                <a:cs typeface="Calibri"/>
              </a:rPr>
              <a:t>c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25">
                <a:latin typeface="Calibri"/>
                <a:cs typeface="Calibri"/>
              </a:rPr>
              <a:t>r</a:t>
            </a:r>
            <a:r>
              <a:rPr dirty="0" sz="1700" spc="-5">
                <a:latin typeface="Calibri"/>
                <a:cs typeface="Calibri"/>
              </a:rPr>
              <a:t>cinoma</a:t>
            </a:r>
            <a:r>
              <a:rPr dirty="0" sz="1700">
                <a:latin typeface="Calibri"/>
                <a:cs typeface="Calibri"/>
              </a:rPr>
              <a:t>s	</a:t>
            </a:r>
            <a:r>
              <a:rPr dirty="0" sz="1700" spc="-5">
                <a:latin typeface="Calibri"/>
                <a:cs typeface="Calibri"/>
              </a:rPr>
              <a:t>d</a:t>
            </a:r>
            <a:r>
              <a:rPr dirty="0" sz="1700">
                <a:latin typeface="Calibri"/>
                <a:cs typeface="Calibri"/>
              </a:rPr>
              <a:t>e	</a:t>
            </a:r>
            <a:r>
              <a:rPr dirty="0" sz="1700" spc="-5">
                <a:latin typeface="Calibri"/>
                <a:cs typeface="Calibri"/>
              </a:rPr>
              <a:t>célula</a:t>
            </a:r>
            <a:r>
              <a:rPr dirty="0" sz="1700">
                <a:latin typeface="Calibri"/>
                <a:cs typeface="Calibri"/>
              </a:rPr>
              <a:t>s	</a:t>
            </a:r>
            <a:r>
              <a:rPr dirty="0" sz="1700" spc="-5">
                <a:latin typeface="Calibri"/>
                <a:cs typeface="Calibri"/>
              </a:rPr>
              <a:t>es</a:t>
            </a:r>
            <a:r>
              <a:rPr dirty="0" sz="1700" spc="-15">
                <a:latin typeface="Calibri"/>
                <a:cs typeface="Calibri"/>
              </a:rPr>
              <a:t>c</a:t>
            </a:r>
            <a:r>
              <a:rPr dirty="0" sz="1700">
                <a:latin typeface="Calibri"/>
                <a:cs typeface="Calibri"/>
              </a:rPr>
              <a:t>amosas	</a:t>
            </a:r>
            <a:r>
              <a:rPr dirty="0" sz="1700" spc="-5">
                <a:latin typeface="Calibri"/>
                <a:cs typeface="Calibri"/>
              </a:rPr>
              <a:t>(C</a:t>
            </a:r>
            <a:r>
              <a:rPr dirty="0" sz="1700" spc="-20">
                <a:latin typeface="Calibri"/>
                <a:cs typeface="Calibri"/>
              </a:rPr>
              <a:t>E</a:t>
            </a:r>
            <a:r>
              <a:rPr dirty="0" sz="1700" spc="-5">
                <a:latin typeface="Calibri"/>
                <a:cs typeface="Calibri"/>
              </a:rPr>
              <a:t>C)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0305" y="2877532"/>
            <a:ext cx="457263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5">
                <a:latin typeface="Calibri"/>
                <a:cs typeface="Calibri"/>
              </a:rPr>
              <a:t>representam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cerca</a:t>
            </a:r>
            <a:r>
              <a:rPr dirty="0" sz="1700" spc="-5">
                <a:latin typeface="Calibri"/>
                <a:cs typeface="Calibri"/>
              </a:rPr>
              <a:t> de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90% dos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casos de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câncer </a:t>
            </a:r>
            <a:r>
              <a:rPr dirty="0" sz="1700" spc="-10">
                <a:latin typeface="Calibri"/>
                <a:cs typeface="Calibri"/>
              </a:rPr>
              <a:t>oral.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360" y="3136613"/>
            <a:ext cx="5172075" cy="157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1475" marR="7620" indent="-35941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2110" algn="l"/>
              </a:tabLst>
            </a:pPr>
            <a:r>
              <a:rPr dirty="0" sz="1700" spc="-10">
                <a:latin typeface="Calibri"/>
                <a:cs typeface="Calibri"/>
              </a:rPr>
              <a:t>Histologicamente,</a:t>
            </a:r>
            <a:r>
              <a:rPr dirty="0" sz="1700" spc="-5">
                <a:latin typeface="Calibri"/>
                <a:cs typeface="Calibri"/>
              </a:rPr>
              <a:t> pode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ser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composto</a:t>
            </a:r>
            <a:r>
              <a:rPr dirty="0" sz="1700" spc="-5">
                <a:latin typeface="Calibri"/>
                <a:cs typeface="Calibri"/>
              </a:rPr>
              <a:t> por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graus 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variáveis </a:t>
            </a:r>
            <a:r>
              <a:rPr dirty="0" sz="1700" spc="-5">
                <a:latin typeface="Calibri"/>
                <a:cs typeface="Calibri"/>
              </a:rPr>
              <a:t>de células</a:t>
            </a:r>
            <a:r>
              <a:rPr dirty="0" sz="1700" spc="-10">
                <a:latin typeface="Calibri"/>
                <a:cs typeface="Calibri"/>
              </a:rPr>
              <a:t> diferenciação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subtipos.</a:t>
            </a:r>
            <a:endParaRPr sz="1700">
              <a:latin typeface="Calibri"/>
              <a:cs typeface="Calibri"/>
            </a:endParaRPr>
          </a:p>
          <a:p>
            <a:pPr algn="just" marL="371475" marR="5080" indent="-359410">
              <a:lnSpc>
                <a:spcPct val="100000"/>
              </a:lnSpc>
              <a:buFont typeface="Arial MT"/>
              <a:buChar char="●"/>
              <a:tabLst>
                <a:tab pos="372110" algn="l"/>
              </a:tabLst>
            </a:pPr>
            <a:r>
              <a:rPr dirty="0" sz="1700" spc="-10">
                <a:latin typeface="Calibri"/>
                <a:cs typeface="Calibri"/>
              </a:rPr>
              <a:t>Clinicamente,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 </a:t>
            </a:r>
            <a:r>
              <a:rPr dirty="0" sz="1700" spc="-5">
                <a:latin typeface="Calibri"/>
                <a:cs typeface="Calibri"/>
              </a:rPr>
              <a:t>maioria dos CCEs </a:t>
            </a:r>
            <a:r>
              <a:rPr dirty="0" sz="1700" spc="-10">
                <a:latin typeface="Calibri"/>
                <a:cs typeface="Calibri"/>
              </a:rPr>
              <a:t>orais</a:t>
            </a:r>
            <a:r>
              <a:rPr dirty="0" sz="1700" spc="36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correspondem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uma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úlcera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infiltrativa</a:t>
            </a:r>
            <a:r>
              <a:rPr dirty="0" sz="1700" spc="-10">
                <a:latin typeface="Calibri"/>
                <a:cs typeface="Calibri"/>
              </a:rPr>
              <a:t> com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bordas</a:t>
            </a:r>
            <a:r>
              <a:rPr dirty="0" sz="1700" spc="-5">
                <a:latin typeface="Calibri"/>
                <a:cs typeface="Calibri"/>
              </a:rPr>
              <a:t> elevadas.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No 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entanto, </a:t>
            </a:r>
            <a:r>
              <a:rPr dirty="0" sz="1700" spc="-10">
                <a:latin typeface="Calibri"/>
                <a:cs typeface="Calibri"/>
              </a:rPr>
              <a:t>outras características </a:t>
            </a:r>
            <a:r>
              <a:rPr dirty="0" sz="1700" spc="-5">
                <a:latin typeface="Calibri"/>
                <a:cs typeface="Calibri"/>
              </a:rPr>
              <a:t>clínicas também podem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ser</a:t>
            </a:r>
            <a:r>
              <a:rPr dirty="0" sz="1700" spc="-10">
                <a:latin typeface="Calibri"/>
                <a:cs typeface="Calibri"/>
              </a:rPr>
              <a:t> encontradas.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2396" y="6858097"/>
            <a:ext cx="1331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MÉ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ODOS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1342" y="7481811"/>
            <a:ext cx="517779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1475" marR="5080" indent="-35941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2110" algn="l"/>
              </a:tabLst>
            </a:pPr>
            <a:r>
              <a:rPr dirty="0" sz="1700" spc="-15">
                <a:latin typeface="Calibri"/>
                <a:cs typeface="Calibri"/>
              </a:rPr>
              <a:t>Foram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selecionadas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fotos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clínicas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de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pacientes</a:t>
            </a:r>
            <a:r>
              <a:rPr dirty="0" sz="1700" spc="36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com </a:t>
            </a:r>
            <a:r>
              <a:rPr dirty="0" sz="1700" spc="-5">
                <a:latin typeface="Calibri"/>
                <a:cs typeface="Calibri"/>
              </a:rPr>
              <a:t> CCE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oral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em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um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período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de</a:t>
            </a:r>
            <a:r>
              <a:rPr dirty="0" sz="1700" spc="204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15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anos,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avaliadas</a:t>
            </a:r>
            <a:r>
              <a:rPr dirty="0" sz="1700" spc="2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por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um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grupo de </a:t>
            </a:r>
            <a:r>
              <a:rPr dirty="0" sz="1700" spc="-10">
                <a:latin typeface="Calibri"/>
                <a:cs typeface="Calibri"/>
              </a:rPr>
              <a:t>especialistas.</a:t>
            </a:r>
            <a:endParaRPr sz="1700">
              <a:latin typeface="Calibri"/>
              <a:cs typeface="Calibri"/>
            </a:endParaRPr>
          </a:p>
          <a:p>
            <a:pPr algn="just" marL="371475" marR="32384" indent="-359410">
              <a:lnSpc>
                <a:spcPct val="100000"/>
              </a:lnSpc>
              <a:buFont typeface="Arial MT"/>
              <a:buChar char="●"/>
              <a:tabLst>
                <a:tab pos="372110" algn="l"/>
              </a:tabLst>
            </a:pPr>
            <a:r>
              <a:rPr dirty="0" sz="1700" spc="-35">
                <a:latin typeface="Calibri"/>
                <a:cs typeface="Calibri"/>
              </a:rPr>
              <a:t>Todos </a:t>
            </a:r>
            <a:r>
              <a:rPr dirty="0" sz="1700" spc="-5">
                <a:latin typeface="Calibri"/>
                <a:cs typeface="Calibri"/>
              </a:rPr>
              <a:t>os casos </a:t>
            </a:r>
            <a:r>
              <a:rPr dirty="0" sz="1700" spc="-15">
                <a:latin typeface="Calibri"/>
                <a:cs typeface="Calibri"/>
              </a:rPr>
              <a:t>foram </a:t>
            </a:r>
            <a:r>
              <a:rPr dirty="0" sz="1700" spc="-5">
                <a:latin typeface="Calibri"/>
                <a:cs typeface="Calibri"/>
              </a:rPr>
              <a:t>classificados em </a:t>
            </a:r>
            <a:r>
              <a:rPr dirty="0" sz="1700" spc="-10">
                <a:latin typeface="Calibri"/>
                <a:cs typeface="Calibri"/>
              </a:rPr>
              <a:t>apresentação 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clínica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convencional</a:t>
            </a:r>
            <a:r>
              <a:rPr dirty="0" sz="1700" spc="-5">
                <a:latin typeface="Calibri"/>
                <a:cs typeface="Calibri"/>
              </a:rPr>
              <a:t> ou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atípica.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45">
                <a:latin typeface="Calibri"/>
                <a:cs typeface="Calibri"/>
              </a:rPr>
              <a:t>Tal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classificação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foi 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adaptada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de Barbosa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et </a:t>
            </a:r>
            <a:r>
              <a:rPr dirty="0" sz="1700">
                <a:latin typeface="Calibri"/>
                <a:cs typeface="Calibri"/>
              </a:rPr>
              <a:t>al.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(1968).</a:t>
            </a:r>
            <a:endParaRPr sz="1700">
              <a:latin typeface="Calibri"/>
              <a:cs typeface="Calibri"/>
            </a:endParaRPr>
          </a:p>
          <a:p>
            <a:pPr algn="just" marL="371475" indent="-359410">
              <a:lnSpc>
                <a:spcPct val="100000"/>
              </a:lnSpc>
              <a:buFont typeface="Arial MT"/>
              <a:buChar char="●"/>
              <a:tabLst>
                <a:tab pos="372110" algn="l"/>
              </a:tabLst>
            </a:pPr>
            <a:r>
              <a:rPr dirty="0" sz="1700" spc="-5">
                <a:latin typeface="Calibri"/>
                <a:cs typeface="Calibri"/>
              </a:rPr>
              <a:t>Os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CECs atípicos</a:t>
            </a:r>
            <a:r>
              <a:rPr dirty="0" sz="1700" spc="-15">
                <a:latin typeface="Calibri"/>
                <a:cs typeface="Calibri"/>
              </a:rPr>
              <a:t> foram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classificados</a:t>
            </a:r>
            <a:r>
              <a:rPr dirty="0" sz="1700" spc="-10">
                <a:latin typeface="Calibri"/>
                <a:cs typeface="Calibri"/>
              </a:rPr>
              <a:t> como: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67501" y="2091676"/>
            <a:ext cx="3503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CONCLUSÃO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84650" y="8921540"/>
            <a:ext cx="5266055" cy="1191260"/>
          </a:xfrm>
          <a:custGeom>
            <a:avLst/>
            <a:gdLst/>
            <a:ahLst/>
            <a:cxnLst/>
            <a:rect l="l" t="t" r="r" b="b"/>
            <a:pathLst>
              <a:path w="5266055" h="1191259">
                <a:moveTo>
                  <a:pt x="0" y="198454"/>
                </a:moveTo>
                <a:lnTo>
                  <a:pt x="5241" y="152950"/>
                </a:lnTo>
                <a:lnTo>
                  <a:pt x="20171" y="111179"/>
                </a:lnTo>
                <a:lnTo>
                  <a:pt x="43598" y="74331"/>
                </a:lnTo>
                <a:lnTo>
                  <a:pt x="74331" y="43598"/>
                </a:lnTo>
                <a:lnTo>
                  <a:pt x="111178" y="20171"/>
                </a:lnTo>
                <a:lnTo>
                  <a:pt x="152950" y="5241"/>
                </a:lnTo>
                <a:lnTo>
                  <a:pt x="198453" y="0"/>
                </a:lnTo>
                <a:lnTo>
                  <a:pt x="5067444" y="0"/>
                </a:lnTo>
                <a:lnTo>
                  <a:pt x="5106343" y="3848"/>
                </a:lnTo>
                <a:lnTo>
                  <a:pt x="5143390" y="15106"/>
                </a:lnTo>
                <a:lnTo>
                  <a:pt x="5177547" y="33343"/>
                </a:lnTo>
                <a:lnTo>
                  <a:pt x="5207773" y="58126"/>
                </a:lnTo>
                <a:lnTo>
                  <a:pt x="5232557" y="88352"/>
                </a:lnTo>
                <a:lnTo>
                  <a:pt x="5250793" y="122509"/>
                </a:lnTo>
                <a:lnTo>
                  <a:pt x="5262051" y="159557"/>
                </a:lnTo>
                <a:lnTo>
                  <a:pt x="5265899" y="198454"/>
                </a:lnTo>
                <a:lnTo>
                  <a:pt x="5265899" y="992246"/>
                </a:lnTo>
                <a:lnTo>
                  <a:pt x="5260658" y="1037749"/>
                </a:lnTo>
                <a:lnTo>
                  <a:pt x="5245728" y="1079521"/>
                </a:lnTo>
                <a:lnTo>
                  <a:pt x="5222301" y="1116369"/>
                </a:lnTo>
                <a:lnTo>
                  <a:pt x="5191568" y="1147102"/>
                </a:lnTo>
                <a:lnTo>
                  <a:pt x="5154720" y="1170528"/>
                </a:lnTo>
                <a:lnTo>
                  <a:pt x="5112948" y="1185458"/>
                </a:lnTo>
                <a:lnTo>
                  <a:pt x="5067444" y="1190699"/>
                </a:lnTo>
                <a:lnTo>
                  <a:pt x="198453" y="1190699"/>
                </a:lnTo>
                <a:lnTo>
                  <a:pt x="152950" y="1185458"/>
                </a:lnTo>
                <a:lnTo>
                  <a:pt x="111178" y="1170528"/>
                </a:lnTo>
                <a:lnTo>
                  <a:pt x="74331" y="1147102"/>
                </a:lnTo>
                <a:lnTo>
                  <a:pt x="43598" y="1116369"/>
                </a:lnTo>
                <a:lnTo>
                  <a:pt x="20171" y="1079521"/>
                </a:lnTo>
                <a:lnTo>
                  <a:pt x="5241" y="1037749"/>
                </a:lnTo>
                <a:lnTo>
                  <a:pt x="0" y="992246"/>
                </a:lnTo>
                <a:lnTo>
                  <a:pt x="0" y="198454"/>
                </a:lnTo>
                <a:close/>
              </a:path>
            </a:pathLst>
          </a:custGeom>
          <a:ln w="41274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5227439" y="112498"/>
            <a:ext cx="3060700" cy="61595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29209" rIns="0" bIns="0" rtlCol="0" vert="horz">
            <a:spAutoFit/>
          </a:bodyPr>
          <a:lstStyle/>
          <a:p>
            <a:pPr marL="1283335" marR="162560" indent="-1171575">
              <a:lnSpc>
                <a:spcPct val="100000"/>
              </a:lnSpc>
              <a:spcBef>
                <a:spcPts val="229"/>
              </a:spcBef>
            </a:pP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Encontro </a:t>
            </a: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de Ciência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Inovação </a:t>
            </a:r>
            <a:r>
              <a:rPr dirty="0" sz="1700" spc="-3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02" y="169804"/>
            <a:ext cx="5197154" cy="4811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38855" y="5716475"/>
            <a:ext cx="4817110" cy="259079"/>
          </a:xfrm>
          <a:prstGeom prst="rect">
            <a:avLst/>
          </a:prstGeom>
          <a:solidFill>
            <a:srgbClr val="F7F9FA"/>
          </a:solidFill>
        </p:spPr>
        <p:txBody>
          <a:bodyPr wrap="square" lIns="0" tIns="0" rIns="0" bIns="0" rtlCol="0" vert="horz">
            <a:spAutoFit/>
          </a:bodyPr>
          <a:lstStyle/>
          <a:p>
            <a:pPr marL="358775" indent="-359410">
              <a:lnSpc>
                <a:spcPts val="1970"/>
              </a:lnSpc>
              <a:buFont typeface="Arial MT"/>
              <a:buChar char="●"/>
              <a:tabLst>
                <a:tab pos="358775" algn="l"/>
                <a:tab pos="359410" algn="l"/>
              </a:tabLst>
            </a:pPr>
            <a:r>
              <a:rPr dirty="0" sz="1700">
                <a:solidFill>
                  <a:srgbClr val="202124"/>
                </a:solidFill>
                <a:latin typeface="Calibri"/>
                <a:cs typeface="Calibri"/>
              </a:rPr>
              <a:t>O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objetivo</a:t>
            </a:r>
            <a:r>
              <a:rPr dirty="0" sz="1700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deste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estudo</a:t>
            </a:r>
            <a:r>
              <a:rPr dirty="0" sz="1700">
                <a:solidFill>
                  <a:srgbClr val="202124"/>
                </a:solidFill>
                <a:latin typeface="Calibri"/>
                <a:cs typeface="Calibri"/>
              </a:rPr>
              <a:t> é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propor</a:t>
            </a:r>
            <a:r>
              <a:rPr dirty="0" sz="1700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uma 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classificação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7800" y="5975555"/>
            <a:ext cx="4144010" cy="259079"/>
          </a:xfrm>
          <a:prstGeom prst="rect">
            <a:avLst/>
          </a:prstGeom>
          <a:solidFill>
            <a:srgbClr val="F7F9F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clínica,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que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possa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 contribuir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202124"/>
                </a:solidFill>
                <a:latin typeface="Calibri"/>
                <a:cs typeface="Calibri"/>
              </a:rPr>
              <a:t>para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202124"/>
                </a:solidFill>
                <a:latin typeface="Calibri"/>
                <a:cs typeface="Calibri"/>
              </a:rPr>
              <a:t>o</a:t>
            </a:r>
            <a:r>
              <a:rPr dirty="0" sz="1700" spc="-10">
                <a:solidFill>
                  <a:srgbClr val="202124"/>
                </a:solidFill>
                <a:latin typeface="Calibri"/>
                <a:cs typeface="Calibri"/>
              </a:rPr>
              <a:t> processo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 de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7800" y="6234634"/>
            <a:ext cx="1056640" cy="259079"/>
          </a:xfrm>
          <a:prstGeom prst="rect">
            <a:avLst/>
          </a:prstGeom>
          <a:solidFill>
            <a:srgbClr val="F7F9F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70"/>
              </a:lnSpc>
            </a:pP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diagnó</a:t>
            </a:r>
            <a:r>
              <a:rPr dirty="0" sz="1700" spc="-20">
                <a:solidFill>
                  <a:srgbClr val="202124"/>
                </a:solidFill>
                <a:latin typeface="Calibri"/>
                <a:cs typeface="Calibri"/>
              </a:rPr>
              <a:t>s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ti</a:t>
            </a:r>
            <a:r>
              <a:rPr dirty="0" sz="1700" spc="-20">
                <a:solidFill>
                  <a:srgbClr val="202124"/>
                </a:solidFill>
                <a:latin typeface="Calibri"/>
                <a:cs typeface="Calibri"/>
              </a:rPr>
              <a:t>c</a:t>
            </a:r>
            <a:r>
              <a:rPr dirty="0" sz="1700" spc="-5">
                <a:solidFill>
                  <a:srgbClr val="202124"/>
                </a:solidFill>
                <a:latin typeface="Calibri"/>
                <a:cs typeface="Calibri"/>
              </a:rPr>
              <a:t>o.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3388" y="5111762"/>
            <a:ext cx="5307330" cy="525780"/>
            <a:chOff x="613388" y="5111762"/>
            <a:chExt cx="5307330" cy="525780"/>
          </a:xfrm>
        </p:grpSpPr>
        <p:sp>
          <p:nvSpPr>
            <p:cNvPr id="21" name="object 21"/>
            <p:cNvSpPr/>
            <p:nvPr/>
          </p:nvSpPr>
          <p:spPr>
            <a:xfrm>
              <a:off x="634025" y="5132400"/>
              <a:ext cx="5266055" cy="484505"/>
            </a:xfrm>
            <a:custGeom>
              <a:avLst/>
              <a:gdLst/>
              <a:ahLst/>
              <a:cxnLst/>
              <a:rect l="l" t="t" r="r" b="b"/>
              <a:pathLst>
                <a:path w="5266055" h="484504">
                  <a:moveTo>
                    <a:pt x="5185248" y="483899"/>
                  </a:moveTo>
                  <a:lnTo>
                    <a:pt x="80651" y="483899"/>
                  </a:lnTo>
                  <a:lnTo>
                    <a:pt x="49258" y="477561"/>
                  </a:lnTo>
                  <a:lnTo>
                    <a:pt x="23622" y="460277"/>
                  </a:lnTo>
                  <a:lnTo>
                    <a:pt x="6338" y="434641"/>
                  </a:lnTo>
                  <a:lnTo>
                    <a:pt x="0" y="403248"/>
                  </a:lnTo>
                  <a:lnTo>
                    <a:pt x="0" y="80651"/>
                  </a:lnTo>
                  <a:lnTo>
                    <a:pt x="6338" y="49258"/>
                  </a:lnTo>
                  <a:lnTo>
                    <a:pt x="23622" y="23622"/>
                  </a:lnTo>
                  <a:lnTo>
                    <a:pt x="49258" y="6338"/>
                  </a:lnTo>
                  <a:lnTo>
                    <a:pt x="80651" y="0"/>
                  </a:lnTo>
                  <a:lnTo>
                    <a:pt x="5185248" y="0"/>
                  </a:lnTo>
                  <a:lnTo>
                    <a:pt x="5229993" y="13550"/>
                  </a:lnTo>
                  <a:lnTo>
                    <a:pt x="5259760" y="49787"/>
                  </a:lnTo>
                  <a:lnTo>
                    <a:pt x="5265900" y="80651"/>
                  </a:lnTo>
                  <a:lnTo>
                    <a:pt x="5265900" y="403248"/>
                  </a:lnTo>
                  <a:lnTo>
                    <a:pt x="5259562" y="434641"/>
                  </a:lnTo>
                  <a:lnTo>
                    <a:pt x="5242277" y="460277"/>
                  </a:lnTo>
                  <a:lnTo>
                    <a:pt x="5216641" y="477561"/>
                  </a:lnTo>
                  <a:lnTo>
                    <a:pt x="5185248" y="483899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4025" y="5132400"/>
              <a:ext cx="5266055" cy="484505"/>
            </a:xfrm>
            <a:custGeom>
              <a:avLst/>
              <a:gdLst/>
              <a:ahLst/>
              <a:cxnLst/>
              <a:rect l="l" t="t" r="r" b="b"/>
              <a:pathLst>
                <a:path w="5266055" h="484504">
                  <a:moveTo>
                    <a:pt x="0" y="80651"/>
                  </a:moveTo>
                  <a:lnTo>
                    <a:pt x="6338" y="49258"/>
                  </a:lnTo>
                  <a:lnTo>
                    <a:pt x="23622" y="23622"/>
                  </a:lnTo>
                  <a:lnTo>
                    <a:pt x="49258" y="6338"/>
                  </a:lnTo>
                  <a:lnTo>
                    <a:pt x="80651" y="0"/>
                  </a:lnTo>
                  <a:lnTo>
                    <a:pt x="5185248" y="0"/>
                  </a:lnTo>
                  <a:lnTo>
                    <a:pt x="5229993" y="13550"/>
                  </a:lnTo>
                  <a:lnTo>
                    <a:pt x="5259760" y="49787"/>
                  </a:lnTo>
                  <a:lnTo>
                    <a:pt x="5265900" y="80651"/>
                  </a:lnTo>
                  <a:lnTo>
                    <a:pt x="5265900" y="403248"/>
                  </a:lnTo>
                  <a:lnTo>
                    <a:pt x="5259562" y="434641"/>
                  </a:lnTo>
                  <a:lnTo>
                    <a:pt x="5242277" y="460277"/>
                  </a:lnTo>
                  <a:lnTo>
                    <a:pt x="5216641" y="477561"/>
                  </a:lnTo>
                  <a:lnTo>
                    <a:pt x="5185248" y="483899"/>
                  </a:lnTo>
                  <a:lnTo>
                    <a:pt x="80651" y="483899"/>
                  </a:lnTo>
                  <a:lnTo>
                    <a:pt x="49258" y="477561"/>
                  </a:lnTo>
                  <a:lnTo>
                    <a:pt x="23622" y="460277"/>
                  </a:lnTo>
                  <a:lnTo>
                    <a:pt x="6338" y="434641"/>
                  </a:lnTo>
                  <a:lnTo>
                    <a:pt x="0" y="403248"/>
                  </a:lnTo>
                  <a:lnTo>
                    <a:pt x="0" y="80651"/>
                  </a:lnTo>
                  <a:close/>
                </a:path>
              </a:pathLst>
            </a:custGeom>
            <a:ln w="41274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562674" y="5156697"/>
            <a:ext cx="1408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OBJETI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27476" y="9838376"/>
            <a:ext cx="62420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FEN</a:t>
            </a:r>
            <a:r>
              <a:rPr dirty="0" sz="1700" spc="-25">
                <a:latin typeface="Calibri"/>
                <a:cs typeface="Calibri"/>
              </a:rPr>
              <a:t>D</a:t>
            </a:r>
            <a:r>
              <a:rPr dirty="0" sz="170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42806" y="2797201"/>
            <a:ext cx="501015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981710" indent="-35941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1475" algn="l"/>
                <a:tab pos="372110" algn="l"/>
              </a:tabLst>
            </a:pPr>
            <a:r>
              <a:rPr dirty="0" sz="1700" spc="-15">
                <a:latin typeface="Calibri"/>
                <a:cs typeface="Calibri"/>
              </a:rPr>
              <a:t>Foram </a:t>
            </a:r>
            <a:r>
              <a:rPr dirty="0" sz="1700" spc="-5">
                <a:latin typeface="Calibri"/>
                <a:cs typeface="Calibri"/>
              </a:rPr>
              <a:t>selecionados 270 casos, sendo 203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convencionais 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 spc="-5">
                <a:latin typeface="Calibri"/>
                <a:cs typeface="Calibri"/>
              </a:rPr>
              <a:t> 75</a:t>
            </a:r>
            <a:r>
              <a:rPr dirty="0" sz="1700" spc="-10">
                <a:latin typeface="Calibri"/>
                <a:cs typeface="Calibri"/>
              </a:rPr>
              <a:t> atípicos.</a:t>
            </a:r>
            <a:endParaRPr sz="1700">
              <a:latin typeface="Calibri"/>
              <a:cs typeface="Calibri"/>
            </a:endParaRPr>
          </a:p>
          <a:p>
            <a:pPr marL="371475" marR="5080" indent="-359410">
              <a:lnSpc>
                <a:spcPct val="100000"/>
              </a:lnSpc>
              <a:buFont typeface="Arial MT"/>
              <a:buChar char="●"/>
              <a:tabLst>
                <a:tab pos="371475" algn="l"/>
                <a:tab pos="372110" algn="l"/>
              </a:tabLst>
            </a:pPr>
            <a:r>
              <a:rPr dirty="0" sz="1700" spc="-15">
                <a:latin typeface="Calibri"/>
                <a:cs typeface="Calibri"/>
              </a:rPr>
              <a:t>Atípicos: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20 </a:t>
            </a:r>
            <a:r>
              <a:rPr dirty="0" sz="1700" spc="-10">
                <a:latin typeface="Calibri"/>
                <a:cs typeface="Calibri"/>
              </a:rPr>
              <a:t>Exofíticos</a:t>
            </a:r>
            <a:r>
              <a:rPr dirty="0" sz="1700" spc="-5">
                <a:latin typeface="Calibri"/>
                <a:cs typeface="Calibri"/>
              </a:rPr>
              <a:t> (11 casos </a:t>
            </a:r>
            <a:r>
              <a:rPr dirty="0" sz="1700" spc="-10">
                <a:latin typeface="Calibri"/>
                <a:cs typeface="Calibri"/>
              </a:rPr>
              <a:t>eram</a:t>
            </a:r>
            <a:r>
              <a:rPr dirty="0" sz="1700" spc="-5">
                <a:latin typeface="Calibri"/>
                <a:cs typeface="Calibri"/>
              </a:rPr>
              <a:t> uma </a:t>
            </a:r>
            <a:r>
              <a:rPr dirty="0" sz="1700" spc="-10">
                <a:latin typeface="Calibri"/>
                <a:cs typeface="Calibri"/>
              </a:rPr>
              <a:t>única </a:t>
            </a:r>
            <a:r>
              <a:rPr dirty="0" sz="1700" spc="-5">
                <a:latin typeface="Calibri"/>
                <a:cs typeface="Calibri"/>
              </a:rPr>
              <a:t> lesão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exofítica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com</a:t>
            </a:r>
            <a:r>
              <a:rPr dirty="0" sz="1700" spc="-5">
                <a:latin typeface="Calibri"/>
                <a:cs typeface="Calibri"/>
              </a:rPr>
              <a:t> superfície</a:t>
            </a:r>
            <a:r>
              <a:rPr dirty="0" sz="1700" spc="-10">
                <a:latin typeface="Calibri"/>
                <a:cs typeface="Calibri"/>
              </a:rPr>
              <a:t> semelhante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amora,</a:t>
            </a:r>
            <a:r>
              <a:rPr dirty="0" sz="1700">
                <a:latin typeface="Calibri"/>
                <a:cs typeface="Calibri"/>
              </a:rPr>
              <a:t> 9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casos </a:t>
            </a:r>
            <a:r>
              <a:rPr dirty="0" sz="1700" spc="-15">
                <a:latin typeface="Calibri"/>
                <a:cs typeface="Calibri"/>
              </a:rPr>
              <a:t>apresentavam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dobra),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Papilífero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,</a:t>
            </a:r>
            <a:r>
              <a:rPr dirty="0" sz="1700" spc="-5">
                <a:latin typeface="Calibri"/>
                <a:cs typeface="Calibri"/>
              </a:rPr>
              <a:t> 20 em 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Fenda, </a:t>
            </a:r>
            <a:r>
              <a:rPr dirty="0" sz="1700" spc="-5">
                <a:latin typeface="Calibri"/>
                <a:cs typeface="Calibri"/>
              </a:rPr>
              <a:t>10 </a:t>
            </a:r>
            <a:r>
              <a:rPr dirty="0" sz="1700" spc="-15">
                <a:latin typeface="Calibri"/>
                <a:cs typeface="Calibri"/>
              </a:rPr>
              <a:t>Red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Cancer,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8</a:t>
            </a:r>
            <a:r>
              <a:rPr dirty="0" sz="1700" spc="-5">
                <a:latin typeface="Calibri"/>
                <a:cs typeface="Calibri"/>
              </a:rPr>
              <a:t> De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Rebordo,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7 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Nódulo/Polipóide 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2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Verrucoso.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44550" y="4869841"/>
            <a:ext cx="99821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 b="1">
                <a:latin typeface="Calibri"/>
                <a:cs typeface="Calibri"/>
              </a:rPr>
              <a:t>Conclusão: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42806" y="5388001"/>
            <a:ext cx="4785360" cy="2875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marR="905510" indent="-35941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71475" algn="l"/>
                <a:tab pos="372110" algn="l"/>
              </a:tabLst>
            </a:pPr>
            <a:r>
              <a:rPr dirty="0" sz="1700" spc="-5">
                <a:latin typeface="Calibri"/>
                <a:cs typeface="Calibri"/>
              </a:rPr>
              <a:t>30% dos casos de </a:t>
            </a:r>
            <a:r>
              <a:rPr dirty="0" sz="1700" spc="-10">
                <a:latin typeface="Calibri"/>
                <a:cs typeface="Calibri"/>
              </a:rPr>
              <a:t>CEC oral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tiveram </a:t>
            </a:r>
            <a:r>
              <a:rPr dirty="0" sz="1700" spc="-5">
                <a:latin typeface="Calibri"/>
                <a:cs typeface="Calibri"/>
              </a:rPr>
              <a:t>uma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apresentação clínica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atípica</a:t>
            </a:r>
            <a:endParaRPr sz="1700">
              <a:latin typeface="Calibri"/>
              <a:cs typeface="Calibri"/>
            </a:endParaRPr>
          </a:p>
          <a:p>
            <a:pPr marL="371475" marR="601345" indent="-359410">
              <a:lnSpc>
                <a:spcPct val="100000"/>
              </a:lnSpc>
              <a:buFont typeface="Arial MT"/>
              <a:buChar char="●"/>
              <a:tabLst>
                <a:tab pos="371475" algn="l"/>
                <a:tab pos="372110" algn="l"/>
              </a:tabLst>
            </a:pPr>
            <a:r>
              <a:rPr dirty="0" sz="1700" spc="-5">
                <a:latin typeface="Calibri"/>
                <a:cs typeface="Calibri"/>
              </a:rPr>
              <a:t>Essas </a:t>
            </a:r>
            <a:r>
              <a:rPr dirty="0" sz="1700" spc="-10">
                <a:latin typeface="Calibri"/>
                <a:cs typeface="Calibri"/>
              </a:rPr>
              <a:t>formas atípicas</a:t>
            </a:r>
            <a:r>
              <a:rPr dirty="0" sz="1700" spc="-5">
                <a:latin typeface="Calibri"/>
                <a:cs typeface="Calibri"/>
              </a:rPr>
              <a:t> podem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levar </a:t>
            </a:r>
            <a:r>
              <a:rPr dirty="0" sz="1700">
                <a:latin typeface="Calibri"/>
                <a:cs typeface="Calibri"/>
              </a:rPr>
              <a:t>a </a:t>
            </a:r>
            <a:r>
              <a:rPr dirty="0" sz="1700" spc="-5">
                <a:latin typeface="Calibri"/>
                <a:cs typeface="Calibri"/>
              </a:rPr>
              <a:t>um 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negligenciamento</a:t>
            </a:r>
            <a:r>
              <a:rPr dirty="0" sz="1700" spc="-5">
                <a:latin typeface="Calibri"/>
                <a:cs typeface="Calibri"/>
              </a:rPr>
              <a:t> ou </a:t>
            </a:r>
            <a:r>
              <a:rPr dirty="0" sz="1700" spc="-15">
                <a:latin typeface="Calibri"/>
                <a:cs typeface="Calibri"/>
              </a:rPr>
              <a:t>atraso</a:t>
            </a:r>
            <a:r>
              <a:rPr dirty="0" sz="1700" spc="-5">
                <a:latin typeface="Calibri"/>
                <a:cs typeface="Calibri"/>
              </a:rPr>
              <a:t> no </a:t>
            </a:r>
            <a:r>
              <a:rPr dirty="0" sz="1700" spc="-10">
                <a:latin typeface="Calibri"/>
                <a:cs typeface="Calibri"/>
              </a:rPr>
              <a:t>processo</a:t>
            </a:r>
            <a:r>
              <a:rPr dirty="0" sz="1700" spc="-5">
                <a:latin typeface="Calibri"/>
                <a:cs typeface="Calibri"/>
              </a:rPr>
              <a:t> de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diagnóstico.</a:t>
            </a:r>
            <a:endParaRPr sz="1700">
              <a:latin typeface="Calibri"/>
              <a:cs typeface="Calibri"/>
            </a:endParaRPr>
          </a:p>
          <a:p>
            <a:pPr marL="371475" marR="506095" indent="-359410">
              <a:lnSpc>
                <a:spcPct val="100000"/>
              </a:lnSpc>
              <a:buFont typeface="Arial MT"/>
              <a:buChar char="●"/>
              <a:tabLst>
                <a:tab pos="420370" algn="l"/>
                <a:tab pos="421005" algn="l"/>
              </a:tabLst>
            </a:pPr>
            <a:r>
              <a:rPr dirty="0"/>
              <a:t>	</a:t>
            </a:r>
            <a:r>
              <a:rPr dirty="0" sz="1700">
                <a:latin typeface="Calibri"/>
                <a:cs typeface="Calibri"/>
              </a:rPr>
              <a:t>A </a:t>
            </a:r>
            <a:r>
              <a:rPr dirty="0" sz="1700" spc="-5">
                <a:latin typeface="Calibri"/>
                <a:cs typeface="Calibri"/>
              </a:rPr>
              <a:t>maioria das lesões em nódulos/polipóides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apresentavam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hipótese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clínica</a:t>
            </a:r>
            <a:r>
              <a:rPr dirty="0" sz="1700" spc="-5">
                <a:latin typeface="Calibri"/>
                <a:cs typeface="Calibri"/>
              </a:rPr>
              <a:t> benigna.</a:t>
            </a:r>
            <a:endParaRPr sz="17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buFont typeface="Arial MT"/>
              <a:buChar char="●"/>
              <a:tabLst>
                <a:tab pos="371475" algn="l"/>
                <a:tab pos="372110" algn="l"/>
              </a:tabLst>
            </a:pPr>
            <a:r>
              <a:rPr dirty="0" sz="1700" spc="-20">
                <a:latin typeface="Calibri"/>
                <a:cs typeface="Calibri"/>
              </a:rPr>
              <a:t>Para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CEC </a:t>
            </a:r>
            <a:r>
              <a:rPr dirty="0" sz="1700" spc="-5">
                <a:latin typeface="Calibri"/>
                <a:cs typeface="Calibri"/>
              </a:rPr>
              <a:t>De</a:t>
            </a:r>
            <a:r>
              <a:rPr dirty="0" sz="1700" spc="-15">
                <a:latin typeface="Calibri"/>
                <a:cs typeface="Calibri"/>
              </a:rPr>
              <a:t> Rebordo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foram </a:t>
            </a:r>
            <a:r>
              <a:rPr dirty="0" sz="1700" spc="-5">
                <a:latin typeface="Calibri"/>
                <a:cs typeface="Calibri"/>
              </a:rPr>
              <a:t>necessárias</a:t>
            </a:r>
            <a:endParaRPr sz="1700">
              <a:latin typeface="Calibri"/>
              <a:cs typeface="Calibri"/>
            </a:endParaRPr>
          </a:p>
          <a:p>
            <a:pPr marL="353060">
              <a:lnSpc>
                <a:spcPct val="100000"/>
              </a:lnSpc>
            </a:pPr>
            <a:r>
              <a:rPr dirty="0" sz="1700" spc="-5">
                <a:latin typeface="Calibri"/>
                <a:cs typeface="Calibri"/>
              </a:rPr>
              <a:t>mais de uma biópsia </a:t>
            </a:r>
            <a:r>
              <a:rPr dirty="0" sz="1700" spc="-15">
                <a:latin typeface="Calibri"/>
                <a:cs typeface="Calibri"/>
              </a:rPr>
              <a:t>para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concluir</a:t>
            </a:r>
            <a:r>
              <a:rPr dirty="0" sz="1700" spc="-5">
                <a:latin typeface="Calibri"/>
                <a:cs typeface="Calibri"/>
              </a:rPr>
              <a:t> seu </a:t>
            </a:r>
            <a:r>
              <a:rPr dirty="0" sz="1700" spc="-10">
                <a:latin typeface="Calibri"/>
                <a:cs typeface="Calibri"/>
              </a:rPr>
              <a:t>diagnóstico</a:t>
            </a:r>
            <a:endParaRPr sz="1700">
              <a:latin typeface="Calibri"/>
              <a:cs typeface="Calibri"/>
            </a:endParaRPr>
          </a:p>
          <a:p>
            <a:pPr marL="371475" marR="5080" indent="-359410">
              <a:lnSpc>
                <a:spcPct val="100000"/>
              </a:lnSpc>
              <a:buFont typeface="Arial MT"/>
              <a:buChar char="●"/>
              <a:tabLst>
                <a:tab pos="371475" algn="l"/>
                <a:tab pos="372110" algn="l"/>
              </a:tabLst>
            </a:pPr>
            <a:r>
              <a:rPr dirty="0" sz="1700">
                <a:latin typeface="Calibri"/>
                <a:cs typeface="Calibri"/>
              </a:rPr>
              <a:t>O </a:t>
            </a:r>
            <a:r>
              <a:rPr dirty="0" sz="1700" spc="-10">
                <a:latin typeface="Calibri"/>
                <a:cs typeface="Calibri"/>
              </a:rPr>
              <a:t>CEC </a:t>
            </a:r>
            <a:r>
              <a:rPr dirty="0" sz="1700" spc="-5">
                <a:latin typeface="Calibri"/>
                <a:cs typeface="Calibri"/>
              </a:rPr>
              <a:t>em </a:t>
            </a:r>
            <a:r>
              <a:rPr dirty="0" sz="1700" spc="-10">
                <a:latin typeface="Calibri"/>
                <a:cs typeface="Calibri"/>
              </a:rPr>
              <a:t>Fenda </a:t>
            </a:r>
            <a:r>
              <a:rPr dirty="0" sz="1700" spc="-5">
                <a:latin typeface="Calibri"/>
                <a:cs typeface="Calibri"/>
              </a:rPr>
              <a:t>devido </a:t>
            </a:r>
            <a:r>
              <a:rPr dirty="0" sz="1700">
                <a:latin typeface="Calibri"/>
                <a:cs typeface="Calibri"/>
              </a:rPr>
              <a:t>a </a:t>
            </a:r>
            <a:r>
              <a:rPr dirty="0" sz="1700" spc="-5">
                <a:latin typeface="Calibri"/>
                <a:cs typeface="Calibri"/>
              </a:rPr>
              <a:t>sua </a:t>
            </a:r>
            <a:r>
              <a:rPr dirty="0" sz="1700" spc="-10">
                <a:latin typeface="Calibri"/>
                <a:cs typeface="Calibri"/>
              </a:rPr>
              <a:t>apresentação clínica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houve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dificuldade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no </a:t>
            </a:r>
            <a:r>
              <a:rPr dirty="0" sz="1700" spc="-10">
                <a:latin typeface="Calibri"/>
                <a:cs typeface="Calibri"/>
              </a:rPr>
              <a:t>diagnóstico.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41637" y="8174812"/>
            <a:ext cx="2159399" cy="16211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2087" y="3975836"/>
            <a:ext cx="1995299" cy="147149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806562" y="5524613"/>
            <a:ext cx="154559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Calibri"/>
                <a:cs typeface="Calibri"/>
              </a:rPr>
              <a:t>NÓDULO/PÓLIPO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1375" y="5922125"/>
            <a:ext cx="1995299" cy="184379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012462" y="7790776"/>
            <a:ext cx="94932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5">
                <a:latin typeface="Calibri"/>
                <a:cs typeface="Calibri"/>
              </a:rPr>
              <a:t>EXOFÍTICO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9275" y="8130404"/>
            <a:ext cx="2159399" cy="167489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666175" y="9929212"/>
            <a:ext cx="114554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RED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CANCER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88763" y="3467351"/>
            <a:ext cx="11245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Calibri"/>
                <a:cs typeface="Calibri"/>
              </a:rPr>
              <a:t>VERRUCOSO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19525" y="3870210"/>
            <a:ext cx="1995299" cy="184379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9550287" y="5727551"/>
            <a:ext cx="11868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DE</a:t>
            </a:r>
            <a:r>
              <a:rPr dirty="0" sz="1700" spc="-8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REBORDO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21662" y="6106112"/>
            <a:ext cx="2159399" cy="166799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9534475" y="7782963"/>
            <a:ext cx="12039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latin typeface="Calibri"/>
                <a:cs typeface="Calibri"/>
              </a:rPr>
              <a:t>PAPILIFORME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68237" y="1953437"/>
            <a:ext cx="2159399" cy="1547399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723326" y="3531664"/>
            <a:ext cx="14560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Calibri"/>
                <a:cs typeface="Calibri"/>
              </a:rPr>
              <a:t>CONVENCIONAL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16099" y="1935203"/>
            <a:ext cx="1898699" cy="1542899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12518775" y="9059463"/>
            <a:ext cx="495363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164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Livro </a:t>
            </a:r>
            <a:r>
              <a:rPr dirty="0" sz="1400" spc="-5">
                <a:latin typeface="Calibri"/>
                <a:cs typeface="Calibri"/>
              </a:rPr>
              <a:t>Câncer de </a:t>
            </a:r>
            <a:r>
              <a:rPr dirty="0" sz="1400" spc="-10">
                <a:latin typeface="Calibri"/>
                <a:cs typeface="Calibri"/>
              </a:rPr>
              <a:t>Boca </a:t>
            </a:r>
            <a:r>
              <a:rPr dirty="0" sz="1400">
                <a:latin typeface="Calibri"/>
                <a:cs typeface="Calibri"/>
              </a:rPr>
              <a:t>- </a:t>
            </a:r>
            <a:r>
              <a:rPr dirty="0" sz="1400" spc="-5">
                <a:latin typeface="Calibri"/>
                <a:cs typeface="Calibri"/>
              </a:rPr>
              <a:t>Barbosa 1968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Thompson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doi:10.1016/S0968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Instituto </a:t>
            </a:r>
            <a:r>
              <a:rPr dirty="0" sz="1400" spc="-5">
                <a:latin typeface="Calibri"/>
                <a:cs typeface="Calibri"/>
              </a:rPr>
              <a:t>Nacional de Câncer José Alencar Gomes da </a:t>
            </a:r>
            <a:r>
              <a:rPr dirty="0" sz="1400" spc="-10">
                <a:latin typeface="Calibri"/>
                <a:cs typeface="Calibri"/>
              </a:rPr>
              <a:t>Silva. Estimativa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2020: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incidência de câncer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no Brasil. INCA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38 (2020).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229072" y="8410943"/>
            <a:ext cx="5436870" cy="46228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2603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REFERÊNCIAS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4340628" y="1196579"/>
            <a:ext cx="17094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1980" marR="5080" indent="-589915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FFFFFF"/>
                </a:solidFill>
                <a:latin typeface="Arial MT"/>
                <a:cs typeface="Arial MT"/>
              </a:rPr>
              <a:t>Comitê de ética </a:t>
            </a:r>
            <a:r>
              <a:rPr dirty="0" sz="110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dirty="0" sz="1100" spc="-5">
                <a:solidFill>
                  <a:srgbClr val="FFFFFF"/>
                </a:solidFill>
                <a:latin typeface="Arial MT"/>
                <a:cs typeface="Arial MT"/>
              </a:rPr>
              <a:t>pesquisa </a:t>
            </a:r>
            <a:r>
              <a:rPr dirty="0" sz="1100" spc="-2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Arial MT"/>
                <a:cs typeface="Arial MT"/>
              </a:rPr>
              <a:t>2997/20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Encontro AC Camargo.pptx</dc:title>
  <dcterms:created xsi:type="dcterms:W3CDTF">2023-01-16T15:34:25Z</dcterms:created>
  <dcterms:modified xsi:type="dcterms:W3CDTF">2023-01-16T15:34:25Z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