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94003"/>
            <a:ext cx="16497300" cy="782320"/>
          </a:xfrm>
          <a:custGeom>
            <a:avLst/>
            <a:gdLst/>
            <a:ahLst/>
            <a:cxnLst/>
            <a:rect l="l" t="t" r="r" b="b"/>
            <a:pathLst>
              <a:path w="16497300" h="782319">
                <a:moveTo>
                  <a:pt x="0" y="781811"/>
                </a:moveTo>
                <a:lnTo>
                  <a:pt x="16497300" y="781811"/>
                </a:lnTo>
                <a:lnTo>
                  <a:pt x="16497300" y="0"/>
                </a:lnTo>
                <a:lnTo>
                  <a:pt x="0" y="0"/>
                </a:lnTo>
                <a:lnTo>
                  <a:pt x="0" y="781811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6962119" y="794003"/>
            <a:ext cx="1325880" cy="782320"/>
          </a:xfrm>
          <a:custGeom>
            <a:avLst/>
            <a:gdLst/>
            <a:ahLst/>
            <a:cxnLst/>
            <a:rect l="l" t="t" r="r" b="b"/>
            <a:pathLst>
              <a:path w="1325880" h="782319">
                <a:moveTo>
                  <a:pt x="1325880" y="0"/>
                </a:moveTo>
                <a:lnTo>
                  <a:pt x="0" y="0"/>
                </a:lnTo>
                <a:lnTo>
                  <a:pt x="0" y="781811"/>
                </a:lnTo>
                <a:lnTo>
                  <a:pt x="1325880" y="781811"/>
                </a:lnTo>
                <a:lnTo>
                  <a:pt x="13258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6497300" y="794003"/>
            <a:ext cx="464820" cy="782320"/>
          </a:xfrm>
          <a:custGeom>
            <a:avLst/>
            <a:gdLst/>
            <a:ahLst/>
            <a:cxnLst/>
            <a:rect l="l" t="t" r="r" b="b"/>
            <a:pathLst>
              <a:path w="464819" h="782319">
                <a:moveTo>
                  <a:pt x="464819" y="0"/>
                </a:moveTo>
                <a:lnTo>
                  <a:pt x="0" y="0"/>
                </a:lnTo>
                <a:lnTo>
                  <a:pt x="0" y="781811"/>
                </a:lnTo>
                <a:lnTo>
                  <a:pt x="464819" y="781811"/>
                </a:lnTo>
                <a:lnTo>
                  <a:pt x="464819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91261" y="1674113"/>
            <a:ext cx="8738870" cy="300355"/>
          </a:xfrm>
          <a:custGeom>
            <a:avLst/>
            <a:gdLst/>
            <a:ahLst/>
            <a:cxnLst/>
            <a:rect l="l" t="t" r="r" b="b"/>
            <a:pathLst>
              <a:path w="8738870" h="300355">
                <a:moveTo>
                  <a:pt x="8688578" y="0"/>
                </a:moveTo>
                <a:lnTo>
                  <a:pt x="50037" y="0"/>
                </a:lnTo>
                <a:lnTo>
                  <a:pt x="30560" y="3925"/>
                </a:lnTo>
                <a:lnTo>
                  <a:pt x="14655" y="14636"/>
                </a:lnTo>
                <a:lnTo>
                  <a:pt x="3932" y="30539"/>
                </a:lnTo>
                <a:lnTo>
                  <a:pt x="0" y="50037"/>
                </a:lnTo>
                <a:lnTo>
                  <a:pt x="0" y="250189"/>
                </a:lnTo>
                <a:lnTo>
                  <a:pt x="3932" y="269688"/>
                </a:lnTo>
                <a:lnTo>
                  <a:pt x="14655" y="285591"/>
                </a:lnTo>
                <a:lnTo>
                  <a:pt x="30560" y="296302"/>
                </a:lnTo>
                <a:lnTo>
                  <a:pt x="50037" y="300227"/>
                </a:lnTo>
                <a:lnTo>
                  <a:pt x="8688578" y="300227"/>
                </a:lnTo>
                <a:lnTo>
                  <a:pt x="8708076" y="296302"/>
                </a:lnTo>
                <a:lnTo>
                  <a:pt x="8723979" y="285591"/>
                </a:lnTo>
                <a:lnTo>
                  <a:pt x="8734690" y="269688"/>
                </a:lnTo>
                <a:lnTo>
                  <a:pt x="8738616" y="250189"/>
                </a:lnTo>
                <a:lnTo>
                  <a:pt x="8738616" y="50037"/>
                </a:lnTo>
                <a:lnTo>
                  <a:pt x="8734690" y="30539"/>
                </a:lnTo>
                <a:lnTo>
                  <a:pt x="8723979" y="14636"/>
                </a:lnTo>
                <a:lnTo>
                  <a:pt x="8708076" y="3925"/>
                </a:lnTo>
                <a:lnTo>
                  <a:pt x="868857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91261" y="1674113"/>
            <a:ext cx="8738870" cy="300355"/>
          </a:xfrm>
          <a:custGeom>
            <a:avLst/>
            <a:gdLst/>
            <a:ahLst/>
            <a:cxnLst/>
            <a:rect l="l" t="t" r="r" b="b"/>
            <a:pathLst>
              <a:path w="8738870" h="300355">
                <a:moveTo>
                  <a:pt x="0" y="50037"/>
                </a:moveTo>
                <a:lnTo>
                  <a:pt x="3932" y="30539"/>
                </a:lnTo>
                <a:lnTo>
                  <a:pt x="14655" y="14636"/>
                </a:lnTo>
                <a:lnTo>
                  <a:pt x="30560" y="3925"/>
                </a:lnTo>
                <a:lnTo>
                  <a:pt x="50037" y="0"/>
                </a:lnTo>
                <a:lnTo>
                  <a:pt x="8688578" y="0"/>
                </a:lnTo>
                <a:lnTo>
                  <a:pt x="8708076" y="3925"/>
                </a:lnTo>
                <a:lnTo>
                  <a:pt x="8723979" y="14636"/>
                </a:lnTo>
                <a:lnTo>
                  <a:pt x="8734690" y="30539"/>
                </a:lnTo>
                <a:lnTo>
                  <a:pt x="8738616" y="50037"/>
                </a:lnTo>
                <a:lnTo>
                  <a:pt x="8738616" y="250189"/>
                </a:lnTo>
                <a:lnTo>
                  <a:pt x="8734690" y="269688"/>
                </a:lnTo>
                <a:lnTo>
                  <a:pt x="8723979" y="285591"/>
                </a:lnTo>
                <a:lnTo>
                  <a:pt x="8708076" y="296302"/>
                </a:lnTo>
                <a:lnTo>
                  <a:pt x="8688578" y="300227"/>
                </a:lnTo>
                <a:lnTo>
                  <a:pt x="50037" y="300227"/>
                </a:lnTo>
                <a:lnTo>
                  <a:pt x="30560" y="296302"/>
                </a:lnTo>
                <a:lnTo>
                  <a:pt x="14655" y="285591"/>
                </a:lnTo>
                <a:lnTo>
                  <a:pt x="3932" y="269688"/>
                </a:lnTo>
                <a:lnTo>
                  <a:pt x="0" y="250189"/>
                </a:lnTo>
                <a:lnTo>
                  <a:pt x="0" y="50037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643" y="3259963"/>
            <a:ext cx="8633460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635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500" spc="-10" b="1">
                <a:solidFill>
                  <a:srgbClr val="00AF50"/>
                </a:solidFill>
                <a:latin typeface="Calibri"/>
                <a:cs typeface="Calibri"/>
              </a:rPr>
              <a:t>Definir</a:t>
            </a:r>
            <a:r>
              <a:rPr dirty="0" sz="1500" spc="270" b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</a:t>
            </a:r>
            <a:r>
              <a:rPr dirty="0" sz="1500" spc="27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frequência</a:t>
            </a:r>
            <a:r>
              <a:rPr dirty="0" sz="1500" spc="27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27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variantes</a:t>
            </a:r>
            <a:r>
              <a:rPr dirty="0" sz="1500" spc="27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raras</a:t>
            </a:r>
            <a:r>
              <a:rPr dirty="0" sz="1500" spc="27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germinativas</a:t>
            </a:r>
            <a:r>
              <a:rPr dirty="0" sz="1500" spc="28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patogênicas</a:t>
            </a:r>
            <a:r>
              <a:rPr dirty="0" sz="1500" spc="2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27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GPCs</a:t>
            </a:r>
            <a:r>
              <a:rPr dirty="0" sz="1500" spc="2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27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crianças,</a:t>
            </a:r>
            <a:r>
              <a:rPr dirty="0" sz="1500" spc="27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adolescentes</a:t>
            </a:r>
            <a:r>
              <a:rPr dirty="0" sz="1500" spc="28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adultos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jovens com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sarcomas;</a:t>
            </a:r>
            <a:endParaRPr sz="15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  <a:tab pos="2489200" algn="l"/>
                <a:tab pos="6090285" algn="l"/>
              </a:tabLst>
            </a:pPr>
            <a:r>
              <a:rPr dirty="0" sz="1500" spc="-10" b="1">
                <a:solidFill>
                  <a:srgbClr val="00AF50"/>
                </a:solidFill>
                <a:latin typeface="Calibri"/>
                <a:cs typeface="Calibri"/>
              </a:rPr>
              <a:t>Avaliar</a:t>
            </a:r>
            <a:r>
              <a:rPr dirty="0" sz="1500" spc="670" b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as</a:t>
            </a:r>
            <a:r>
              <a:rPr dirty="0" sz="1500" spc="67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características	</a:t>
            </a:r>
            <a:r>
              <a:rPr dirty="0" sz="1500" spc="-5">
                <a:latin typeface="Calibri"/>
                <a:cs typeface="Calibri"/>
              </a:rPr>
              <a:t>moleculares</a:t>
            </a:r>
            <a:r>
              <a:rPr dirty="0" sz="1500" spc="6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dos</a:t>
            </a:r>
            <a:r>
              <a:rPr dirty="0" sz="1500" spc="6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tumores</a:t>
            </a:r>
            <a:r>
              <a:rPr dirty="0" sz="1500" spc="67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para</a:t>
            </a:r>
            <a:r>
              <a:rPr dirty="0" sz="1500" spc="68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confirmar	</a:t>
            </a:r>
            <a:r>
              <a:rPr dirty="0" sz="1500" spc="-5">
                <a:latin typeface="Calibri"/>
                <a:cs typeface="Calibri"/>
              </a:rPr>
              <a:t>sua</a:t>
            </a:r>
            <a:r>
              <a:rPr dirty="0" sz="1500" spc="63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causa</a:t>
            </a:r>
            <a:r>
              <a:rPr dirty="0" sz="1500" spc="63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genética</a:t>
            </a:r>
            <a:r>
              <a:rPr dirty="0" sz="1500" spc="64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64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casos</a:t>
            </a:r>
            <a:endParaRPr sz="15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dirty="0" sz="1500" spc="-5">
                <a:latin typeface="Calibri"/>
                <a:cs typeface="Calibri"/>
              </a:rPr>
              <a:t>selecionados,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realizando</a:t>
            </a:r>
            <a:r>
              <a:rPr dirty="0" sz="1500" spc="-3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análise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perda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heterozigose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(LOH);</a:t>
            </a:r>
            <a:endParaRPr sz="15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500" spc="-5" b="1">
                <a:solidFill>
                  <a:srgbClr val="00AF50"/>
                </a:solidFill>
                <a:latin typeface="Calibri"/>
                <a:cs typeface="Calibri"/>
              </a:rPr>
              <a:t>Identificar</a:t>
            </a:r>
            <a:r>
              <a:rPr dirty="0" sz="1500" spc="114" b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novos</a:t>
            </a:r>
            <a:r>
              <a:rPr dirty="0" sz="1500" spc="1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genes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13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vias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relevantes</a:t>
            </a:r>
            <a:r>
              <a:rPr dirty="0" sz="1500" spc="1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associados</a:t>
            </a:r>
            <a:r>
              <a:rPr dirty="0" sz="1500" spc="1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ao</a:t>
            </a:r>
            <a:r>
              <a:rPr dirty="0" sz="1500" spc="1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desenvolvimento</a:t>
            </a:r>
            <a:r>
              <a:rPr dirty="0" sz="1500" spc="1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13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condrossarcomas</a:t>
            </a:r>
            <a:r>
              <a:rPr dirty="0" sz="1500" spc="13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114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sarcomas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ultrarraros.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186671" y="1644395"/>
            <a:ext cx="8900160" cy="355600"/>
            <a:chOff x="9186671" y="1644395"/>
            <a:chExt cx="8900160" cy="355600"/>
          </a:xfrm>
        </p:grpSpPr>
        <p:sp>
          <p:nvSpPr>
            <p:cNvPr id="4" name="object 4"/>
            <p:cNvSpPr/>
            <p:nvPr/>
          </p:nvSpPr>
          <p:spPr>
            <a:xfrm>
              <a:off x="9207245" y="1664969"/>
              <a:ext cx="8859520" cy="314325"/>
            </a:xfrm>
            <a:custGeom>
              <a:avLst/>
              <a:gdLst/>
              <a:ahLst/>
              <a:cxnLst/>
              <a:rect l="l" t="t" r="r" b="b"/>
              <a:pathLst>
                <a:path w="8859519" h="314325">
                  <a:moveTo>
                    <a:pt x="8806688" y="0"/>
                  </a:moveTo>
                  <a:lnTo>
                    <a:pt x="52324" y="0"/>
                  </a:lnTo>
                  <a:lnTo>
                    <a:pt x="31932" y="4103"/>
                  </a:lnTo>
                  <a:lnTo>
                    <a:pt x="15303" y="15303"/>
                  </a:lnTo>
                  <a:lnTo>
                    <a:pt x="4103" y="31932"/>
                  </a:lnTo>
                  <a:lnTo>
                    <a:pt x="0" y="52324"/>
                  </a:lnTo>
                  <a:lnTo>
                    <a:pt x="0" y="261620"/>
                  </a:lnTo>
                  <a:lnTo>
                    <a:pt x="4103" y="282011"/>
                  </a:lnTo>
                  <a:lnTo>
                    <a:pt x="15303" y="298640"/>
                  </a:lnTo>
                  <a:lnTo>
                    <a:pt x="31932" y="309840"/>
                  </a:lnTo>
                  <a:lnTo>
                    <a:pt x="52324" y="313944"/>
                  </a:lnTo>
                  <a:lnTo>
                    <a:pt x="8806688" y="313944"/>
                  </a:lnTo>
                  <a:lnTo>
                    <a:pt x="8827079" y="309840"/>
                  </a:lnTo>
                  <a:lnTo>
                    <a:pt x="8843708" y="298640"/>
                  </a:lnTo>
                  <a:lnTo>
                    <a:pt x="8854908" y="282011"/>
                  </a:lnTo>
                  <a:lnTo>
                    <a:pt x="8859012" y="261620"/>
                  </a:lnTo>
                  <a:lnTo>
                    <a:pt x="8859012" y="52324"/>
                  </a:lnTo>
                  <a:lnTo>
                    <a:pt x="8854908" y="31932"/>
                  </a:lnTo>
                  <a:lnTo>
                    <a:pt x="8843708" y="15303"/>
                  </a:lnTo>
                  <a:lnTo>
                    <a:pt x="8827079" y="4103"/>
                  </a:lnTo>
                  <a:lnTo>
                    <a:pt x="880668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207245" y="1664969"/>
              <a:ext cx="8859520" cy="314325"/>
            </a:xfrm>
            <a:custGeom>
              <a:avLst/>
              <a:gdLst/>
              <a:ahLst/>
              <a:cxnLst/>
              <a:rect l="l" t="t" r="r" b="b"/>
              <a:pathLst>
                <a:path w="8859519" h="314325">
                  <a:moveTo>
                    <a:pt x="0" y="52324"/>
                  </a:moveTo>
                  <a:lnTo>
                    <a:pt x="4103" y="31932"/>
                  </a:lnTo>
                  <a:lnTo>
                    <a:pt x="15303" y="15303"/>
                  </a:lnTo>
                  <a:lnTo>
                    <a:pt x="31932" y="4103"/>
                  </a:lnTo>
                  <a:lnTo>
                    <a:pt x="52324" y="0"/>
                  </a:lnTo>
                  <a:lnTo>
                    <a:pt x="8806688" y="0"/>
                  </a:lnTo>
                  <a:lnTo>
                    <a:pt x="8827079" y="4103"/>
                  </a:lnTo>
                  <a:lnTo>
                    <a:pt x="8843708" y="15303"/>
                  </a:lnTo>
                  <a:lnTo>
                    <a:pt x="8854908" y="31932"/>
                  </a:lnTo>
                  <a:lnTo>
                    <a:pt x="8859012" y="52324"/>
                  </a:lnTo>
                  <a:lnTo>
                    <a:pt x="8859012" y="261620"/>
                  </a:lnTo>
                  <a:lnTo>
                    <a:pt x="8854908" y="282011"/>
                  </a:lnTo>
                  <a:lnTo>
                    <a:pt x="8843708" y="298640"/>
                  </a:lnTo>
                  <a:lnTo>
                    <a:pt x="8827079" y="309840"/>
                  </a:lnTo>
                  <a:lnTo>
                    <a:pt x="8806688" y="313944"/>
                  </a:lnTo>
                  <a:lnTo>
                    <a:pt x="52324" y="313944"/>
                  </a:lnTo>
                  <a:lnTo>
                    <a:pt x="31932" y="309840"/>
                  </a:lnTo>
                  <a:lnTo>
                    <a:pt x="15303" y="298640"/>
                  </a:lnTo>
                  <a:lnTo>
                    <a:pt x="4103" y="282011"/>
                  </a:lnTo>
                  <a:lnTo>
                    <a:pt x="0" y="261620"/>
                  </a:lnTo>
                  <a:lnTo>
                    <a:pt x="0" y="52324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0" y="729139"/>
            <a:ext cx="16962120" cy="249174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731520">
              <a:lnSpc>
                <a:spcPct val="100000"/>
              </a:lnSpc>
              <a:spcBef>
                <a:spcPts val="645"/>
              </a:spcBef>
            </a:pP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INVESTIGAÇÃO</a:t>
            </a:r>
            <a:r>
              <a:rPr dirty="0" sz="27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2700" spc="-20" b="1">
                <a:solidFill>
                  <a:srgbClr val="FFFFFF"/>
                </a:solidFill>
                <a:latin typeface="Calibri"/>
                <a:cs typeface="Calibri"/>
              </a:rPr>
              <a:t>CAUSAS</a:t>
            </a:r>
            <a:r>
              <a:rPr dirty="0" sz="27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0" b="1">
                <a:solidFill>
                  <a:srgbClr val="FFFFFF"/>
                </a:solidFill>
                <a:latin typeface="Calibri"/>
                <a:cs typeface="Calibri"/>
              </a:rPr>
              <a:t>GENÉTICAS</a:t>
            </a:r>
            <a:r>
              <a:rPr dirty="0" sz="27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0" b="1">
                <a:solidFill>
                  <a:srgbClr val="FFFFFF"/>
                </a:solidFill>
                <a:latin typeface="Calibri"/>
                <a:cs typeface="Calibri"/>
              </a:rPr>
              <a:t>ASSOCIADAS</a:t>
            </a:r>
            <a:r>
              <a:rPr dirty="0" sz="27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Calibri"/>
                <a:cs typeface="Calibri"/>
              </a:rPr>
              <a:t>AO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30" b="1">
                <a:solidFill>
                  <a:srgbClr val="FFFFFF"/>
                </a:solidFill>
                <a:latin typeface="Calibri"/>
                <a:cs typeface="Calibri"/>
              </a:rPr>
              <a:t>DESENVOLVIMENTO</a:t>
            </a:r>
            <a:r>
              <a:rPr dirty="0" sz="27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SARCOMAS</a:t>
            </a:r>
            <a:r>
              <a:rPr dirty="0" sz="27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27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IDADE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JOVEM</a:t>
            </a:r>
            <a:endParaRPr sz="2700">
              <a:latin typeface="Calibri"/>
              <a:cs typeface="Calibri"/>
            </a:endParaRPr>
          </a:p>
          <a:p>
            <a:pPr marL="731520">
              <a:lnSpc>
                <a:spcPct val="100000"/>
              </a:lnSpc>
              <a:spcBef>
                <a:spcPts val="315"/>
              </a:spcBef>
            </a:pPr>
            <a:r>
              <a:rPr dirty="0" sz="1600" spc="-5">
                <a:latin typeface="Calibri"/>
                <a:cs typeface="Calibri"/>
              </a:rPr>
              <a:t>N.</a:t>
            </a:r>
            <a:r>
              <a:rPr dirty="0" sz="1600">
                <a:latin typeface="Calibri"/>
                <a:cs typeface="Calibri"/>
              </a:rPr>
              <a:t> A.</a:t>
            </a:r>
            <a:r>
              <a:rPr dirty="0" sz="1600" spc="-5">
                <a:latin typeface="Calibri"/>
                <a:cs typeface="Calibri"/>
              </a:rPr>
              <a:t> Carvalho;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K.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M. Santiago;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J.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M. L.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Maia;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85">
                <a:latin typeface="Calibri"/>
                <a:cs typeface="Calibri"/>
              </a:rPr>
              <a:t>F.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D.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Costa;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M. N.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Formiga;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D.</a:t>
            </a:r>
            <a:r>
              <a:rPr dirty="0" sz="1600" spc="-5">
                <a:latin typeface="Calibri"/>
                <a:cs typeface="Calibri"/>
              </a:rPr>
              <a:t> C.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Q.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Soares;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5">
                <a:latin typeface="Calibri"/>
                <a:cs typeface="Calibri"/>
              </a:rPr>
              <a:t>P.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Pereira;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C. </a:t>
            </a:r>
            <a:r>
              <a:rPr dirty="0" sz="1600">
                <a:latin typeface="Calibri"/>
                <a:cs typeface="Calibri"/>
              </a:rPr>
              <a:t>A.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L.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Mello;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C. M. L.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Costa;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J.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C. C. </a:t>
            </a:r>
            <a:r>
              <a:rPr dirty="0" sz="1600" spc="-15">
                <a:latin typeface="Calibri"/>
                <a:cs typeface="Calibri"/>
              </a:rPr>
              <a:t>Rocha;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B. </a:t>
            </a:r>
            <a:r>
              <a:rPr dirty="0" sz="1600" spc="-10">
                <a:latin typeface="Calibri"/>
                <a:cs typeface="Calibri"/>
              </a:rPr>
              <a:t>Rivera;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D.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M.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Carraro;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G.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80">
                <a:latin typeface="Calibri"/>
                <a:cs typeface="Calibri"/>
              </a:rPr>
              <a:t>T.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30">
                <a:latin typeface="Calibri"/>
                <a:cs typeface="Calibri"/>
              </a:rPr>
              <a:t>Torrezan.</a:t>
            </a:r>
            <a:endParaRPr sz="1600">
              <a:latin typeface="Calibri"/>
              <a:cs typeface="Calibri"/>
            </a:endParaRPr>
          </a:p>
          <a:p>
            <a:pPr marL="3363595">
              <a:lnSpc>
                <a:spcPct val="100000"/>
              </a:lnSpc>
              <a:spcBef>
                <a:spcPts val="1405"/>
              </a:spcBef>
              <a:tabLst>
                <a:tab pos="13133069" algn="l"/>
              </a:tabLst>
            </a:pPr>
            <a:r>
              <a:rPr dirty="0" sz="1800" spc="-10" b="1">
                <a:solidFill>
                  <a:srgbClr val="FFFFFF"/>
                </a:solidFill>
                <a:latin typeface="Calibri"/>
                <a:cs typeface="Calibri"/>
              </a:rPr>
              <a:t>INTRODUÇÃO/OBJETIVOS	</a:t>
            </a:r>
            <a:r>
              <a:rPr dirty="0" baseline="1543" sz="2700" spc="-22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baseline="1543" sz="2700">
              <a:latin typeface="Calibri"/>
              <a:cs typeface="Calibri"/>
            </a:endParaRPr>
          </a:p>
          <a:p>
            <a:pPr algn="just" marL="213995" marR="8025130">
              <a:lnSpc>
                <a:spcPct val="100000"/>
              </a:lnSpc>
              <a:spcBef>
                <a:spcPts val="830"/>
              </a:spcBef>
            </a:pPr>
            <a:r>
              <a:rPr dirty="0" sz="1500">
                <a:latin typeface="Calibri"/>
                <a:cs typeface="Calibri"/>
              </a:rPr>
              <a:t>Os </a:t>
            </a:r>
            <a:r>
              <a:rPr dirty="0" sz="1500" spc="-15">
                <a:latin typeface="Calibri"/>
                <a:cs typeface="Calibri"/>
              </a:rPr>
              <a:t>avanços </a:t>
            </a:r>
            <a:r>
              <a:rPr dirty="0" sz="1500" spc="-10">
                <a:latin typeface="Calibri"/>
                <a:cs typeface="Calibri"/>
              </a:rPr>
              <a:t>recentes </a:t>
            </a:r>
            <a:r>
              <a:rPr dirty="0" sz="1500">
                <a:latin typeface="Calibri"/>
                <a:cs typeface="Calibri"/>
              </a:rPr>
              <a:t>na </a:t>
            </a:r>
            <a:r>
              <a:rPr dirty="0" sz="1500" spc="-5">
                <a:latin typeface="Calibri"/>
                <a:cs typeface="Calibri"/>
              </a:rPr>
              <a:t>genômica permitiram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5">
                <a:latin typeface="Calibri"/>
                <a:cs typeface="Calibri"/>
              </a:rPr>
              <a:t>reconhecimento </a:t>
            </a:r>
            <a:r>
              <a:rPr dirty="0" sz="1500">
                <a:latin typeface="Calibri"/>
                <a:cs typeface="Calibri"/>
              </a:rPr>
              <a:t>de quase uma </a:t>
            </a:r>
            <a:r>
              <a:rPr dirty="0" sz="1500" spc="-5">
                <a:latin typeface="Calibri"/>
                <a:cs typeface="Calibri"/>
              </a:rPr>
              <a:t>centena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novos </a:t>
            </a:r>
            <a:r>
              <a:rPr dirty="0" sz="1500" spc="-5">
                <a:latin typeface="Calibri"/>
                <a:cs typeface="Calibri"/>
              </a:rPr>
              <a:t>genes </a:t>
            </a:r>
            <a:r>
              <a:rPr dirty="0" sz="1500" spc="15">
                <a:latin typeface="Calibri"/>
                <a:cs typeface="Calibri"/>
              </a:rPr>
              <a:t>de </a:t>
            </a:r>
            <a:r>
              <a:rPr dirty="0" sz="1500" spc="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predisposição </a:t>
            </a:r>
            <a:r>
              <a:rPr dirty="0" sz="1500">
                <a:latin typeface="Calibri"/>
                <a:cs typeface="Calibri"/>
              </a:rPr>
              <a:t>ao </a:t>
            </a:r>
            <a:r>
              <a:rPr dirty="0" sz="1500" spc="-10">
                <a:latin typeface="Calibri"/>
                <a:cs typeface="Calibri"/>
              </a:rPr>
              <a:t>câncer </a:t>
            </a:r>
            <a:r>
              <a:rPr dirty="0" sz="1500" spc="-5">
                <a:latin typeface="Calibri"/>
                <a:cs typeface="Calibri"/>
              </a:rPr>
              <a:t>(GPC). </a:t>
            </a:r>
            <a:r>
              <a:rPr dirty="0" sz="1500" spc="-10">
                <a:latin typeface="Calibri"/>
                <a:cs typeface="Calibri"/>
              </a:rPr>
              <a:t>Embora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10">
                <a:latin typeface="Calibri"/>
                <a:cs typeface="Calibri"/>
              </a:rPr>
              <a:t>rastreamento genético </a:t>
            </a:r>
            <a:r>
              <a:rPr dirty="0" sz="1500">
                <a:latin typeface="Calibri"/>
                <a:cs typeface="Calibri"/>
              </a:rPr>
              <a:t>de uma </a:t>
            </a:r>
            <a:r>
              <a:rPr dirty="0" sz="1500" spc="-10">
                <a:latin typeface="Calibri"/>
                <a:cs typeface="Calibri"/>
              </a:rPr>
              <a:t>parte </a:t>
            </a:r>
            <a:r>
              <a:rPr dirty="0" sz="1500" spc="-5">
                <a:latin typeface="Calibri"/>
                <a:cs typeface="Calibri"/>
              </a:rPr>
              <a:t>destes genes esteja </a:t>
            </a:r>
            <a:r>
              <a:rPr dirty="0" sz="1500" spc="-10">
                <a:latin typeface="Calibri"/>
                <a:cs typeface="Calibri"/>
              </a:rPr>
              <a:t>atualmente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bem </a:t>
            </a:r>
            <a:r>
              <a:rPr dirty="0" sz="1500" spc="-5">
                <a:latin typeface="Calibri"/>
                <a:cs typeface="Calibri"/>
              </a:rPr>
              <a:t>estabelecido </a:t>
            </a:r>
            <a:r>
              <a:rPr dirty="0" sz="1500" spc="-10">
                <a:latin typeface="Calibri"/>
                <a:cs typeface="Calibri"/>
              </a:rPr>
              <a:t>para </a:t>
            </a:r>
            <a:r>
              <a:rPr dirty="0" sz="1500">
                <a:latin typeface="Calibri"/>
                <a:cs typeface="Calibri"/>
              </a:rPr>
              <a:t>os </a:t>
            </a:r>
            <a:r>
              <a:rPr dirty="0" sz="1500" spc="-5">
                <a:latin typeface="Calibri"/>
                <a:cs typeface="Calibri"/>
              </a:rPr>
              <a:t>tumores hereditários mais comuns, há uma série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tumores </a:t>
            </a:r>
            <a:r>
              <a:rPr dirty="0" sz="1500" spc="-15">
                <a:latin typeface="Calibri"/>
                <a:cs typeface="Calibri"/>
              </a:rPr>
              <a:t>raros, </a:t>
            </a:r>
            <a:r>
              <a:rPr dirty="0" sz="1500" spc="-10">
                <a:latin typeface="Calibri"/>
                <a:cs typeface="Calibri"/>
              </a:rPr>
              <a:t>como sarcomas,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 </a:t>
            </a:r>
            <a:r>
              <a:rPr dirty="0" sz="1500" spc="-5">
                <a:latin typeface="Calibri"/>
                <a:cs typeface="Calibri"/>
              </a:rPr>
              <a:t>podem </a:t>
            </a:r>
            <a:r>
              <a:rPr dirty="0" sz="1500" spc="-10">
                <a:latin typeface="Calibri"/>
                <a:cs typeface="Calibri"/>
              </a:rPr>
              <a:t>estar </a:t>
            </a:r>
            <a:r>
              <a:rPr dirty="0" sz="1500" spc="-5">
                <a:latin typeface="Calibri"/>
                <a:cs typeface="Calibri"/>
              </a:rPr>
              <a:t>associados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síndromes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câncer </a:t>
            </a:r>
            <a:r>
              <a:rPr dirty="0" sz="1500" spc="-10">
                <a:latin typeface="Calibri"/>
                <a:cs typeface="Calibri"/>
              </a:rPr>
              <a:t>hereditário, </a:t>
            </a:r>
            <a:r>
              <a:rPr dirty="0" sz="1500" spc="-5">
                <a:latin typeface="Calibri"/>
                <a:cs typeface="Calibri"/>
              </a:rPr>
              <a:t>mas cuja relação genótipo-fenótipo ainda </a:t>
            </a:r>
            <a:r>
              <a:rPr dirty="0" sz="1500">
                <a:latin typeface="Calibri"/>
                <a:cs typeface="Calibri"/>
              </a:rPr>
              <a:t>é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desconhecida¹.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isso, </a:t>
            </a:r>
            <a:r>
              <a:rPr dirty="0" sz="1500">
                <a:latin typeface="Calibri"/>
                <a:cs typeface="Calibri"/>
              </a:rPr>
              <a:t>esse </a:t>
            </a:r>
            <a:r>
              <a:rPr dirty="0" sz="1500" spc="-5">
                <a:latin typeface="Calibri"/>
                <a:cs typeface="Calibri"/>
              </a:rPr>
              <a:t>trabalho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se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propôs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a: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90863" y="2123014"/>
            <a:ext cx="228600" cy="12357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10" b="1">
                <a:latin typeface="Calibri"/>
                <a:cs typeface="Calibri"/>
              </a:rPr>
              <a:t>Primeira</a:t>
            </a:r>
            <a:r>
              <a:rPr dirty="0" sz="1600" spc="-6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parte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07906" y="5263641"/>
            <a:ext cx="421957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0">
                <a:latin typeface="Calibri"/>
                <a:cs typeface="Calibri"/>
              </a:rPr>
              <a:t>Nove</a:t>
            </a:r>
            <a:r>
              <a:rPr dirty="0" sz="1500" spc="-5">
                <a:latin typeface="Calibri"/>
                <a:cs typeface="Calibri"/>
              </a:rPr>
              <a:t> pacientes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condrossarcomas</a:t>
            </a:r>
            <a:r>
              <a:rPr dirty="0" sz="1500" spc="-5">
                <a:latin typeface="Calibri"/>
                <a:cs typeface="Calibri"/>
              </a:rPr>
              <a:t> (CS)</a:t>
            </a:r>
            <a:r>
              <a:rPr dirty="0" sz="1500">
                <a:latin typeface="Calibri"/>
                <a:cs typeface="Calibri"/>
              </a:rPr>
              <a:t> ou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sarcomas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ultrarraros</a:t>
            </a:r>
            <a:r>
              <a:rPr dirty="0" sz="1500" spc="-10">
                <a:latin typeface="Calibri"/>
                <a:cs typeface="Calibri"/>
              </a:rPr>
              <a:t> negativos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para</a:t>
            </a:r>
            <a:r>
              <a:rPr dirty="0" sz="1500" spc="-10">
                <a:latin typeface="Calibri"/>
                <a:cs typeface="Calibri"/>
              </a:rPr>
              <a:t> variantes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P/PP </a:t>
            </a:r>
            <a:r>
              <a:rPr dirty="0" sz="1500" spc="-20">
                <a:latin typeface="Calibri"/>
                <a:cs typeface="Calibri"/>
              </a:rPr>
              <a:t> foram</a:t>
            </a:r>
            <a:r>
              <a:rPr dirty="0" sz="1500" spc="30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incluídos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análise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exoma</a:t>
            </a:r>
            <a:r>
              <a:rPr dirty="0" sz="1500" spc="3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tumoral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germinativo.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07906" y="6407022"/>
            <a:ext cx="4220210" cy="1168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720" algn="l"/>
              </a:tabLst>
            </a:pPr>
            <a:r>
              <a:rPr dirty="0" sz="1500">
                <a:latin typeface="Calibri"/>
                <a:cs typeface="Calibri"/>
              </a:rPr>
              <a:t>Na </a:t>
            </a:r>
            <a:r>
              <a:rPr dirty="0" sz="1500" spc="-5">
                <a:latin typeface="Calibri"/>
                <a:cs typeface="Calibri"/>
              </a:rPr>
              <a:t>análise </a:t>
            </a:r>
            <a:r>
              <a:rPr dirty="0" sz="1500" spc="-10">
                <a:latin typeface="Calibri"/>
                <a:cs typeface="Calibri"/>
              </a:rPr>
              <a:t>germinativa, </a:t>
            </a:r>
            <a:r>
              <a:rPr dirty="0" sz="1500">
                <a:latin typeface="Calibri"/>
                <a:cs typeface="Calibri"/>
              </a:rPr>
              <a:t>uma </a:t>
            </a:r>
            <a:r>
              <a:rPr dirty="0" sz="1500" spc="-10">
                <a:latin typeface="Calibri"/>
                <a:cs typeface="Calibri"/>
              </a:rPr>
              <a:t>variante </a:t>
            </a:r>
            <a:r>
              <a:rPr dirty="0" sz="1500">
                <a:latin typeface="Calibri"/>
                <a:cs typeface="Calibri"/>
              </a:rPr>
              <a:t>P </a:t>
            </a:r>
            <a:r>
              <a:rPr dirty="0" sz="1500" spc="-5">
                <a:latin typeface="Calibri"/>
                <a:cs typeface="Calibri"/>
              </a:rPr>
              <a:t>em </a:t>
            </a:r>
            <a:r>
              <a:rPr dirty="0" sz="1500" i="1">
                <a:latin typeface="Calibri"/>
                <a:cs typeface="Calibri"/>
              </a:rPr>
              <a:t>RAD50 </a:t>
            </a:r>
            <a:r>
              <a:rPr dirty="0" sz="1500" spc="5" i="1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foi</a:t>
            </a:r>
            <a:r>
              <a:rPr dirty="0" sz="1500" spc="-10">
                <a:latin typeface="Calibri"/>
                <a:cs typeface="Calibri"/>
              </a:rPr>
              <a:t> detectada</a:t>
            </a:r>
            <a:r>
              <a:rPr dirty="0" sz="1500" spc="-5">
                <a:latin typeface="Calibri"/>
                <a:cs typeface="Calibri"/>
              </a:rPr>
              <a:t> em</a:t>
            </a:r>
            <a:r>
              <a:rPr dirty="0" sz="1500">
                <a:latin typeface="Calibri"/>
                <a:cs typeface="Calibri"/>
              </a:rPr>
              <a:t> um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sarcoma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fibromixóide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foram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priorizadas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variantes</a:t>
            </a:r>
            <a:r>
              <a:rPr dirty="0" sz="1500" spc="31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raras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RECQL4,</a:t>
            </a:r>
            <a:r>
              <a:rPr dirty="0" sz="1500" spc="5" i="1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BRCA2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5" i="1">
                <a:latin typeface="Calibri"/>
                <a:cs typeface="Calibri"/>
              </a:rPr>
              <a:t>COL7A1</a:t>
            </a:r>
            <a:r>
              <a:rPr dirty="0" sz="1500" i="1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(2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casos).</a:t>
            </a:r>
            <a:endParaRPr sz="15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latin typeface="Calibri"/>
                <a:cs typeface="Calibri"/>
              </a:rPr>
              <a:t>Na</a:t>
            </a:r>
            <a:r>
              <a:rPr dirty="0" sz="1500" spc="7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análise</a:t>
            </a:r>
            <a:r>
              <a:rPr dirty="0" sz="1500" spc="8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somática,</a:t>
            </a:r>
            <a:r>
              <a:rPr dirty="0" sz="1500" spc="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</a:t>
            </a:r>
            <a:r>
              <a:rPr dirty="0" sz="1500" spc="8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três</a:t>
            </a:r>
            <a:r>
              <a:rPr dirty="0" sz="1500" spc="7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genes</a:t>
            </a:r>
            <a:r>
              <a:rPr dirty="0" sz="1500" spc="8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(</a:t>
            </a:r>
            <a:r>
              <a:rPr dirty="0" sz="1500" spc="-5" i="1">
                <a:latin typeface="Calibri"/>
                <a:cs typeface="Calibri"/>
              </a:rPr>
              <a:t>TP53</a:t>
            </a:r>
            <a:r>
              <a:rPr dirty="0" sz="1500" spc="-5">
                <a:latin typeface="Calibri"/>
                <a:cs typeface="Calibri"/>
              </a:rPr>
              <a:t>,</a:t>
            </a:r>
            <a:r>
              <a:rPr dirty="0" sz="1500" spc="95">
                <a:latin typeface="Calibri"/>
                <a:cs typeface="Calibri"/>
              </a:rPr>
              <a:t> </a:t>
            </a:r>
            <a:r>
              <a:rPr dirty="0" sz="1500" spc="-10" i="1">
                <a:latin typeface="Calibri"/>
                <a:cs typeface="Calibri"/>
              </a:rPr>
              <a:t>PTCH1</a:t>
            </a:r>
            <a:r>
              <a:rPr dirty="0" sz="1500" spc="-10">
                <a:latin typeface="Calibri"/>
                <a:cs typeface="Calibri"/>
              </a:rPr>
              <a:t>,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94418" y="7550022"/>
            <a:ext cx="393319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8540" algn="l"/>
                <a:tab pos="1824355" algn="l"/>
                <a:tab pos="3126105" algn="l"/>
              </a:tabLst>
            </a:pPr>
            <a:r>
              <a:rPr dirty="0" sz="1500" spc="-5" i="1">
                <a:latin typeface="Calibri"/>
                <a:cs typeface="Calibri"/>
              </a:rPr>
              <a:t>CREBBP</a:t>
            </a:r>
            <a:r>
              <a:rPr dirty="0" sz="1500" spc="-5">
                <a:latin typeface="Calibri"/>
                <a:cs typeface="Calibri"/>
              </a:rPr>
              <a:t>)	</a:t>
            </a:r>
            <a:r>
              <a:rPr dirty="0" sz="1500" spc="-20">
                <a:latin typeface="Calibri"/>
                <a:cs typeface="Calibri"/>
              </a:rPr>
              <a:t>foram	</a:t>
            </a:r>
            <a:r>
              <a:rPr dirty="0" sz="1500" spc="-10">
                <a:latin typeface="Calibri"/>
                <a:cs typeface="Calibri"/>
              </a:rPr>
              <a:t>encontradas	alterações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94418" y="7778622"/>
            <a:ext cx="3934460" cy="1169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Calibri"/>
                <a:cs typeface="Calibri"/>
              </a:rPr>
              <a:t>clinicamente significantes, </a:t>
            </a:r>
            <a:r>
              <a:rPr dirty="0" sz="1500" spc="-10">
                <a:latin typeface="Calibri"/>
                <a:cs typeface="Calibri"/>
              </a:rPr>
              <a:t>visto </a:t>
            </a:r>
            <a:r>
              <a:rPr dirty="0" sz="1500">
                <a:latin typeface="Calibri"/>
                <a:cs typeface="Calibri"/>
              </a:rPr>
              <a:t>que </a:t>
            </a:r>
            <a:r>
              <a:rPr dirty="0" sz="1500" spc="-10">
                <a:latin typeface="Calibri"/>
                <a:cs typeface="Calibri"/>
              </a:rPr>
              <a:t>são </a:t>
            </a:r>
            <a:r>
              <a:rPr dirty="0" sz="1500" spc="-5">
                <a:latin typeface="Calibri"/>
                <a:cs typeface="Calibri"/>
              </a:rPr>
              <a:t>genes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associação conhecida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sarcomas. </a:t>
            </a:r>
            <a:r>
              <a:rPr dirty="0" sz="1500" spc="-25">
                <a:latin typeface="Calibri"/>
                <a:cs typeface="Calibri"/>
              </a:rPr>
              <a:t>Também </a:t>
            </a:r>
            <a:r>
              <a:rPr dirty="0" sz="1500" spc="-15">
                <a:latin typeface="Calibri"/>
                <a:cs typeface="Calibri"/>
              </a:rPr>
              <a:t>foram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identificados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mutados</a:t>
            </a:r>
            <a:r>
              <a:rPr dirty="0" sz="1500" spc="-5">
                <a:latin typeface="Calibri"/>
                <a:cs typeface="Calibri"/>
              </a:rPr>
              <a:t> 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vias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biológicas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interessantes para sarcomas, como </a:t>
            </a:r>
            <a:r>
              <a:rPr dirty="0" sz="1500" spc="-10" i="1">
                <a:latin typeface="Calibri"/>
                <a:cs typeface="Calibri"/>
              </a:rPr>
              <a:t>VPS16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i="1">
                <a:latin typeface="Calibri"/>
                <a:cs typeface="Calibri"/>
              </a:rPr>
              <a:t>MYF6 </a:t>
            </a:r>
            <a:r>
              <a:rPr dirty="0" sz="1500" spc="5" i="1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(Figura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3).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07906" y="9150501"/>
            <a:ext cx="422021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0">
                <a:latin typeface="Calibri"/>
                <a:cs typeface="Calibri"/>
              </a:rPr>
              <a:t>Contudo,</a:t>
            </a:r>
            <a:r>
              <a:rPr dirty="0" sz="1500" spc="6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 spc="7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que</a:t>
            </a:r>
            <a:r>
              <a:rPr dirty="0" sz="1500" spc="5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sejam</a:t>
            </a:r>
            <a:r>
              <a:rPr dirty="0" sz="1500" spc="7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feitas</a:t>
            </a:r>
            <a:r>
              <a:rPr dirty="0" sz="1500" spc="7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associações</a:t>
            </a:r>
            <a:r>
              <a:rPr dirty="0" sz="1500" spc="7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genótipo-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07906" y="9379101"/>
            <a:ext cx="139636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9315" algn="l"/>
              </a:tabLst>
            </a:pPr>
            <a:r>
              <a:rPr dirty="0" sz="1500" spc="-40">
                <a:latin typeface="Calibri"/>
                <a:cs typeface="Calibri"/>
              </a:rPr>
              <a:t>f</a:t>
            </a:r>
            <a:r>
              <a:rPr dirty="0" sz="1500">
                <a:latin typeface="Calibri"/>
                <a:cs typeface="Calibri"/>
              </a:rPr>
              <a:t>enót</a:t>
            </a:r>
            <a:r>
              <a:rPr dirty="0" sz="1500" spc="5">
                <a:latin typeface="Calibri"/>
                <a:cs typeface="Calibri"/>
              </a:rPr>
              <a:t>i</a:t>
            </a:r>
            <a:r>
              <a:rPr dirty="0" sz="1500">
                <a:latin typeface="Calibri"/>
                <a:cs typeface="Calibri"/>
              </a:rPr>
              <a:t>po	desses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476356" y="9379101"/>
            <a:ext cx="229997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Calibri"/>
                <a:cs typeface="Calibri"/>
              </a:rPr>
              <a:t>dados</a:t>
            </a:r>
            <a:endParaRPr sz="1500">
              <a:latin typeface="Calibri"/>
              <a:cs typeface="Calibri"/>
            </a:endParaRPr>
          </a:p>
          <a:p>
            <a:pPr marL="33655">
              <a:lnSpc>
                <a:spcPct val="100000"/>
              </a:lnSpc>
            </a:pPr>
            <a:r>
              <a:rPr dirty="0" sz="1500">
                <a:latin typeface="Calibri"/>
                <a:cs typeface="Calibri"/>
              </a:rPr>
              <a:t>análise</a:t>
            </a:r>
            <a:r>
              <a:rPr dirty="0" sz="1500" spc="5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</a:t>
            </a:r>
            <a:r>
              <a:rPr dirty="0" sz="1500" spc="52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transcriptoma</a:t>
            </a:r>
            <a:r>
              <a:rPr dirty="0" sz="1500" spc="52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39296" y="9379101"/>
            <a:ext cx="19888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  <a:tabLst>
                <a:tab pos="688340" algn="l"/>
                <a:tab pos="1696085" algn="l"/>
              </a:tabLst>
            </a:pPr>
            <a:r>
              <a:rPr dirty="0" sz="1500" spc="-5">
                <a:latin typeface="Calibri"/>
                <a:cs typeface="Calibri"/>
              </a:rPr>
              <a:t>o</a:t>
            </a:r>
            <a:r>
              <a:rPr dirty="0" sz="1500">
                <a:latin typeface="Calibri"/>
                <a:cs typeface="Calibri"/>
              </a:rPr>
              <a:t>ut</a:t>
            </a:r>
            <a:r>
              <a:rPr dirty="0" sz="1500" spc="-45">
                <a:latin typeface="Calibri"/>
                <a:cs typeface="Calibri"/>
              </a:rPr>
              <a:t>r</a:t>
            </a:r>
            <a:r>
              <a:rPr dirty="0" sz="1500">
                <a:latin typeface="Calibri"/>
                <a:cs typeface="Calibri"/>
              </a:rPr>
              <a:t>as	</a:t>
            </a:r>
            <a:r>
              <a:rPr dirty="0" sz="1500" spc="-15">
                <a:latin typeface="Calibri"/>
                <a:cs typeface="Calibri"/>
              </a:rPr>
              <a:t>e</a:t>
            </a:r>
            <a:r>
              <a:rPr dirty="0" sz="1500" spc="-10">
                <a:latin typeface="Calibri"/>
                <a:cs typeface="Calibri"/>
              </a:rPr>
              <a:t>v</a:t>
            </a:r>
            <a:r>
              <a:rPr dirty="0" sz="1500">
                <a:latin typeface="Calibri"/>
                <a:cs typeface="Calibri"/>
              </a:rPr>
              <a:t>i</a:t>
            </a:r>
            <a:r>
              <a:rPr dirty="0" sz="1500" spc="5">
                <a:latin typeface="Calibri"/>
                <a:cs typeface="Calibri"/>
              </a:rPr>
              <a:t>d</a:t>
            </a:r>
            <a:r>
              <a:rPr dirty="0" sz="1500">
                <a:latin typeface="Calibri"/>
                <a:cs typeface="Calibri"/>
              </a:rPr>
              <a:t>ênc</a:t>
            </a:r>
            <a:r>
              <a:rPr dirty="0" sz="1500" spc="5">
                <a:latin typeface="Calibri"/>
                <a:cs typeface="Calibri"/>
              </a:rPr>
              <a:t>i</a:t>
            </a:r>
            <a:r>
              <a:rPr dirty="0" sz="1500">
                <a:latin typeface="Calibri"/>
                <a:cs typeface="Calibri"/>
              </a:rPr>
              <a:t>as	são</a:t>
            </a:r>
            <a:endParaRPr sz="1500">
              <a:latin typeface="Calibri"/>
              <a:cs typeface="Calibri"/>
            </a:endParaRPr>
          </a:p>
          <a:p>
            <a:pPr algn="r" marR="7620">
              <a:lnSpc>
                <a:spcPct val="100000"/>
              </a:lnSpc>
            </a:pPr>
            <a:r>
              <a:rPr dirty="0" sz="1500" spc="-5">
                <a:latin typeface="Calibri"/>
                <a:cs typeface="Calibri"/>
              </a:rPr>
              <a:t>co-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07906" y="9607701"/>
            <a:ext cx="150495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Calibri"/>
                <a:cs typeface="Calibri"/>
              </a:rPr>
              <a:t>necessárias,</a:t>
            </a:r>
            <a:r>
              <a:rPr dirty="0" sz="1500" spc="49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como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500" spc="-10">
                <a:latin typeface="Calibri"/>
                <a:cs typeface="Calibri"/>
              </a:rPr>
              <a:t>segregação.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5204947" y="88391"/>
            <a:ext cx="3083560" cy="742315"/>
            <a:chOff x="15204947" y="88391"/>
            <a:chExt cx="3083560" cy="742315"/>
          </a:xfrm>
        </p:grpSpPr>
        <p:sp>
          <p:nvSpPr>
            <p:cNvPr id="18" name="object 18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91"/>
              <a:ext cx="3083052" cy="48310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71"/>
              <a:ext cx="728471" cy="483107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810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625071" y="3547871"/>
            <a:ext cx="3994404" cy="1297345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1278743" y="3574117"/>
            <a:ext cx="228600" cy="12452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5" b="1">
                <a:latin typeface="Calibri"/>
                <a:cs typeface="Calibri"/>
              </a:rPr>
              <a:t>Segunda</a:t>
            </a:r>
            <a:r>
              <a:rPr dirty="0" sz="1600" spc="-3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parte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771367" y="4436110"/>
            <a:ext cx="236982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Legenda: P – patogênica; PP – provavelmente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patogênica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520428" y="2057400"/>
            <a:ext cx="8586216" cy="1377104"/>
          </a:xfrm>
          <a:prstGeom prst="rect">
            <a:avLst/>
          </a:prstGeom>
        </p:spPr>
      </p:pic>
      <p:grpSp>
        <p:nvGrpSpPr>
          <p:cNvPr id="26" name="object 26"/>
          <p:cNvGrpSpPr/>
          <p:nvPr/>
        </p:nvGrpSpPr>
        <p:grpSpPr>
          <a:xfrm>
            <a:off x="0" y="0"/>
            <a:ext cx="14967585" cy="806450"/>
            <a:chOff x="0" y="0"/>
            <a:chExt cx="14967585" cy="806450"/>
          </a:xfrm>
        </p:grpSpPr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18287"/>
              <a:ext cx="5416296" cy="78790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302986" y="192938"/>
              <a:ext cx="1664218" cy="36713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071604" y="0"/>
              <a:ext cx="1321307" cy="794003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153923" y="4896611"/>
            <a:ext cx="17933035" cy="352425"/>
            <a:chOff x="153923" y="4896611"/>
            <a:chExt cx="17933035" cy="352425"/>
          </a:xfrm>
        </p:grpSpPr>
        <p:sp>
          <p:nvSpPr>
            <p:cNvPr id="31" name="object 31"/>
            <p:cNvSpPr/>
            <p:nvPr/>
          </p:nvSpPr>
          <p:spPr>
            <a:xfrm>
              <a:off x="174497" y="4917185"/>
              <a:ext cx="17891760" cy="311150"/>
            </a:xfrm>
            <a:custGeom>
              <a:avLst/>
              <a:gdLst/>
              <a:ahLst/>
              <a:cxnLst/>
              <a:rect l="l" t="t" r="r" b="b"/>
              <a:pathLst>
                <a:path w="17891760" h="311150">
                  <a:moveTo>
                    <a:pt x="17839944" y="0"/>
                  </a:moveTo>
                  <a:lnTo>
                    <a:pt x="51816" y="0"/>
                  </a:lnTo>
                  <a:lnTo>
                    <a:pt x="31648" y="4077"/>
                  </a:lnTo>
                  <a:lnTo>
                    <a:pt x="15178" y="15192"/>
                  </a:lnTo>
                  <a:lnTo>
                    <a:pt x="4072" y="31664"/>
                  </a:lnTo>
                  <a:lnTo>
                    <a:pt x="0" y="51815"/>
                  </a:lnTo>
                  <a:lnTo>
                    <a:pt x="0" y="259079"/>
                  </a:lnTo>
                  <a:lnTo>
                    <a:pt x="4072" y="279231"/>
                  </a:lnTo>
                  <a:lnTo>
                    <a:pt x="15178" y="295703"/>
                  </a:lnTo>
                  <a:lnTo>
                    <a:pt x="31648" y="306818"/>
                  </a:lnTo>
                  <a:lnTo>
                    <a:pt x="51816" y="310896"/>
                  </a:lnTo>
                  <a:lnTo>
                    <a:pt x="17839944" y="310896"/>
                  </a:lnTo>
                  <a:lnTo>
                    <a:pt x="17860095" y="306818"/>
                  </a:lnTo>
                  <a:lnTo>
                    <a:pt x="17876567" y="295703"/>
                  </a:lnTo>
                  <a:lnTo>
                    <a:pt x="17887682" y="279231"/>
                  </a:lnTo>
                  <a:lnTo>
                    <a:pt x="17891760" y="259079"/>
                  </a:lnTo>
                  <a:lnTo>
                    <a:pt x="17891760" y="51815"/>
                  </a:lnTo>
                  <a:lnTo>
                    <a:pt x="17887682" y="31664"/>
                  </a:lnTo>
                  <a:lnTo>
                    <a:pt x="17876567" y="15192"/>
                  </a:lnTo>
                  <a:lnTo>
                    <a:pt x="17860095" y="4077"/>
                  </a:lnTo>
                  <a:lnTo>
                    <a:pt x="1783994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174497" y="4917185"/>
              <a:ext cx="17891760" cy="311150"/>
            </a:xfrm>
            <a:custGeom>
              <a:avLst/>
              <a:gdLst/>
              <a:ahLst/>
              <a:cxnLst/>
              <a:rect l="l" t="t" r="r" b="b"/>
              <a:pathLst>
                <a:path w="17891760" h="311150">
                  <a:moveTo>
                    <a:pt x="0" y="51815"/>
                  </a:moveTo>
                  <a:lnTo>
                    <a:pt x="4072" y="31664"/>
                  </a:lnTo>
                  <a:lnTo>
                    <a:pt x="15178" y="15192"/>
                  </a:lnTo>
                  <a:lnTo>
                    <a:pt x="31648" y="4077"/>
                  </a:lnTo>
                  <a:lnTo>
                    <a:pt x="51816" y="0"/>
                  </a:lnTo>
                  <a:lnTo>
                    <a:pt x="17839944" y="0"/>
                  </a:lnTo>
                  <a:lnTo>
                    <a:pt x="17860095" y="4077"/>
                  </a:lnTo>
                  <a:lnTo>
                    <a:pt x="17876567" y="15192"/>
                  </a:lnTo>
                  <a:lnTo>
                    <a:pt x="17887682" y="31664"/>
                  </a:lnTo>
                  <a:lnTo>
                    <a:pt x="17891760" y="51815"/>
                  </a:lnTo>
                  <a:lnTo>
                    <a:pt x="17891760" y="259079"/>
                  </a:lnTo>
                  <a:lnTo>
                    <a:pt x="17887682" y="279231"/>
                  </a:lnTo>
                  <a:lnTo>
                    <a:pt x="17876567" y="295703"/>
                  </a:lnTo>
                  <a:lnTo>
                    <a:pt x="17860095" y="306818"/>
                  </a:lnTo>
                  <a:lnTo>
                    <a:pt x="17839944" y="310896"/>
                  </a:lnTo>
                  <a:lnTo>
                    <a:pt x="51816" y="310896"/>
                  </a:lnTo>
                  <a:lnTo>
                    <a:pt x="31648" y="306818"/>
                  </a:lnTo>
                  <a:lnTo>
                    <a:pt x="15178" y="295703"/>
                  </a:lnTo>
                  <a:lnTo>
                    <a:pt x="4072" y="279231"/>
                  </a:lnTo>
                  <a:lnTo>
                    <a:pt x="0" y="259079"/>
                  </a:lnTo>
                  <a:lnTo>
                    <a:pt x="0" y="51815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 txBox="1"/>
          <p:nvPr/>
        </p:nvSpPr>
        <p:spPr>
          <a:xfrm>
            <a:off x="8509507" y="4915661"/>
            <a:ext cx="12407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8643" y="5268848"/>
            <a:ext cx="8557895" cy="1626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15">
                <a:latin typeface="Calibri"/>
                <a:cs typeface="Calibri"/>
              </a:rPr>
              <a:t>Foram </a:t>
            </a:r>
            <a:r>
              <a:rPr dirty="0" sz="1500">
                <a:latin typeface="Calibri"/>
                <a:cs typeface="Calibri"/>
              </a:rPr>
              <a:t>incluídos 177 </a:t>
            </a:r>
            <a:r>
              <a:rPr dirty="0" sz="1500" spc="-5">
                <a:latin typeface="Calibri"/>
                <a:cs typeface="Calibri"/>
              </a:rPr>
              <a:t>pacientes, sendo </a:t>
            </a:r>
            <a:r>
              <a:rPr dirty="0" sz="1500">
                <a:latin typeface="Calibri"/>
                <a:cs typeface="Calibri"/>
              </a:rPr>
              <a:t>que </a:t>
            </a:r>
            <a:r>
              <a:rPr dirty="0" sz="1500" spc="-5">
                <a:latin typeface="Calibri"/>
                <a:cs typeface="Calibri"/>
              </a:rPr>
              <a:t>desses, </a:t>
            </a:r>
            <a:r>
              <a:rPr dirty="0" sz="1500">
                <a:latin typeface="Calibri"/>
                <a:cs typeface="Calibri"/>
              </a:rPr>
              <a:t>5 </a:t>
            </a:r>
            <a:r>
              <a:rPr dirty="0" sz="1500" spc="-20">
                <a:latin typeface="Calibri"/>
                <a:cs typeface="Calibri"/>
              </a:rPr>
              <a:t>foram </a:t>
            </a:r>
            <a:r>
              <a:rPr dirty="0" sz="1500" spc="-5">
                <a:latin typeface="Calibri"/>
                <a:cs typeface="Calibri"/>
              </a:rPr>
              <a:t>positivos </a:t>
            </a:r>
            <a:r>
              <a:rPr dirty="0" sz="1500" spc="-15">
                <a:latin typeface="Calibri"/>
                <a:cs typeface="Calibri"/>
              </a:rPr>
              <a:t>para </a:t>
            </a:r>
            <a:r>
              <a:rPr dirty="0" sz="1500" spc="-5" i="1">
                <a:latin typeface="Calibri"/>
                <a:cs typeface="Calibri"/>
              </a:rPr>
              <a:t>TP53</a:t>
            </a:r>
            <a:r>
              <a:rPr dirty="0" sz="1500" spc="-5">
                <a:latin typeface="Calibri"/>
                <a:cs typeface="Calibri"/>
              </a:rPr>
              <a:t>:R337H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10">
                <a:latin typeface="Calibri"/>
                <a:cs typeface="Calibri"/>
              </a:rPr>
              <a:t>excluídos </a:t>
            </a:r>
            <a:r>
              <a:rPr dirty="0" sz="1500">
                <a:latin typeface="Calibri"/>
                <a:cs typeface="Calibri"/>
              </a:rPr>
              <a:t>das </a:t>
            </a:r>
            <a:r>
              <a:rPr dirty="0" sz="1500" spc="-5">
                <a:latin typeface="Calibri"/>
                <a:cs typeface="Calibri"/>
              </a:rPr>
              <a:t>análises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posteriores. </a:t>
            </a:r>
            <a:r>
              <a:rPr dirty="0" sz="1500">
                <a:latin typeface="Calibri"/>
                <a:cs typeface="Calibri"/>
              </a:rPr>
              <a:t>No </a:t>
            </a:r>
            <a:r>
              <a:rPr dirty="0" sz="1500" spc="-5">
                <a:latin typeface="Calibri"/>
                <a:cs typeface="Calibri"/>
              </a:rPr>
              <a:t>painel, </a:t>
            </a:r>
            <a:r>
              <a:rPr dirty="0" sz="1500">
                <a:latin typeface="Calibri"/>
                <a:cs typeface="Calibri"/>
              </a:rPr>
              <a:t>18,6% </a:t>
            </a:r>
            <a:r>
              <a:rPr dirty="0" sz="1500" spc="-5">
                <a:latin typeface="Calibri"/>
                <a:cs typeface="Calibri"/>
              </a:rPr>
              <a:t>(33/172) pacientes </a:t>
            </a:r>
            <a:r>
              <a:rPr dirty="0" sz="1500" spc="-20">
                <a:latin typeface="Calibri"/>
                <a:cs typeface="Calibri"/>
              </a:rPr>
              <a:t>foram </a:t>
            </a:r>
            <a:r>
              <a:rPr dirty="0" sz="1500" spc="-10">
                <a:latin typeface="Calibri"/>
                <a:cs typeface="Calibri"/>
              </a:rPr>
              <a:t>detectados com variantes germinativas </a:t>
            </a:r>
            <a:r>
              <a:rPr dirty="0" sz="1500" spc="-55">
                <a:latin typeface="Calibri"/>
                <a:cs typeface="Calibri"/>
              </a:rPr>
              <a:t>P/PP, </a:t>
            </a:r>
            <a:r>
              <a:rPr dirty="0" sz="1500">
                <a:latin typeface="Calibri"/>
                <a:cs typeface="Calibri"/>
              </a:rPr>
              <a:t>no </a:t>
            </a:r>
            <a:r>
              <a:rPr dirty="0" sz="1500" spc="-10">
                <a:latin typeface="Calibri"/>
                <a:cs typeface="Calibri"/>
              </a:rPr>
              <a:t>qual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foram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encontradas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variantes</a:t>
            </a:r>
            <a:r>
              <a:rPr dirty="0" sz="1500" spc="-5">
                <a:latin typeface="Calibri"/>
                <a:cs typeface="Calibri"/>
              </a:rPr>
              <a:t> 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genes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relação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conhecida,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emergente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também</a:t>
            </a:r>
            <a:r>
              <a:rPr dirty="0" sz="1500">
                <a:latin typeface="Calibri"/>
                <a:cs typeface="Calibri"/>
              </a:rPr>
              <a:t> desconhecida</a:t>
            </a:r>
            <a:r>
              <a:rPr dirty="0" sz="1500" spc="33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aos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sarcomas (Figura </a:t>
            </a:r>
            <a:r>
              <a:rPr dirty="0" sz="1500">
                <a:latin typeface="Calibri"/>
                <a:cs typeface="Calibri"/>
              </a:rPr>
              <a:t>1 e </a:t>
            </a:r>
            <a:r>
              <a:rPr dirty="0" sz="1500" spc="-5">
                <a:latin typeface="Calibri"/>
                <a:cs typeface="Calibri"/>
              </a:rPr>
              <a:t>2). </a:t>
            </a:r>
            <a:r>
              <a:rPr dirty="0" sz="1500">
                <a:latin typeface="Calibri"/>
                <a:cs typeface="Calibri"/>
              </a:rPr>
              <a:t>Ainda, os </a:t>
            </a:r>
            <a:r>
              <a:rPr dirty="0" sz="1500" spc="-10">
                <a:latin typeface="Calibri"/>
                <a:cs typeface="Calibri"/>
              </a:rPr>
              <a:t>portadores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variantes </a:t>
            </a:r>
            <a:r>
              <a:rPr dirty="0" sz="1500" spc="-25">
                <a:latin typeface="Calibri"/>
                <a:cs typeface="Calibri"/>
              </a:rPr>
              <a:t>P/PP</a:t>
            </a:r>
            <a:r>
              <a:rPr dirty="0" sz="1500" spc="28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foram</a:t>
            </a:r>
            <a:r>
              <a:rPr dirty="0" sz="1500" spc="300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mais </a:t>
            </a:r>
            <a:r>
              <a:rPr dirty="0" sz="1500" spc="-5">
                <a:latin typeface="Calibri"/>
                <a:cs typeface="Calibri"/>
              </a:rPr>
              <a:t>propensos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10">
                <a:latin typeface="Calibri"/>
                <a:cs typeface="Calibri"/>
              </a:rPr>
              <a:t>apresentar </a:t>
            </a:r>
            <a:r>
              <a:rPr dirty="0" sz="1500">
                <a:latin typeface="Calibri"/>
                <a:cs typeface="Calibri"/>
              </a:rPr>
              <a:t>mais </a:t>
            </a:r>
            <a:r>
              <a:rPr dirty="0" sz="1500" spc="-1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um </a:t>
            </a:r>
            <a:r>
              <a:rPr dirty="0" sz="1500" spc="-5">
                <a:latin typeface="Calibri"/>
                <a:cs typeface="Calibri"/>
              </a:rPr>
              <a:t>tumor </a:t>
            </a:r>
            <a:r>
              <a:rPr dirty="0" sz="1500">
                <a:latin typeface="Calibri"/>
                <a:cs typeface="Calibri"/>
              </a:rPr>
              <a:t>primário do que </a:t>
            </a:r>
            <a:r>
              <a:rPr dirty="0" sz="1500" spc="-5">
                <a:latin typeface="Calibri"/>
                <a:cs typeface="Calibri"/>
              </a:rPr>
              <a:t>não </a:t>
            </a:r>
            <a:r>
              <a:rPr dirty="0" sz="1500" spc="-10">
                <a:latin typeface="Calibri"/>
                <a:cs typeface="Calibri"/>
              </a:rPr>
              <a:t>portadores</a:t>
            </a:r>
            <a:r>
              <a:rPr dirty="0" sz="1500" spc="-5">
                <a:latin typeface="Calibri"/>
                <a:cs typeface="Calibri"/>
              </a:rPr>
              <a:t> (21,1% </a:t>
            </a:r>
            <a:r>
              <a:rPr dirty="0" sz="1500">
                <a:latin typeface="Calibri"/>
                <a:cs typeface="Calibri"/>
              </a:rPr>
              <a:t>X 6,5%; </a:t>
            </a:r>
            <a:r>
              <a:rPr dirty="0" sz="1500" spc="-5">
                <a:latin typeface="Calibri"/>
                <a:cs typeface="Calibri"/>
              </a:rPr>
              <a:t>p=0,012).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25 </a:t>
            </a:r>
            <a:r>
              <a:rPr dirty="0" sz="1500" spc="-10">
                <a:latin typeface="Calibri"/>
                <a:cs typeface="Calibri"/>
              </a:rPr>
              <a:t>tumores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foram</a:t>
            </a:r>
            <a:r>
              <a:rPr dirty="0" sz="1500" spc="-1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avaliados</a:t>
            </a:r>
            <a:r>
              <a:rPr dirty="0" sz="1500" spc="315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para</a:t>
            </a:r>
            <a:r>
              <a:rPr dirty="0" sz="1500" spc="310">
                <a:latin typeface="Calibri"/>
                <a:cs typeface="Calibri"/>
              </a:rPr>
              <a:t> </a:t>
            </a:r>
            <a:r>
              <a:rPr dirty="0" sz="1500" spc="-15">
                <a:latin typeface="Calibri"/>
                <a:cs typeface="Calibri"/>
              </a:rPr>
              <a:t>LOH, </a:t>
            </a:r>
            <a:r>
              <a:rPr dirty="0" sz="1500" spc="-1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nos quais </a:t>
            </a:r>
            <a:r>
              <a:rPr dirty="0" sz="1500">
                <a:latin typeface="Calibri"/>
                <a:cs typeface="Calibri"/>
              </a:rPr>
              <a:t>o </a:t>
            </a:r>
            <a:r>
              <a:rPr dirty="0" sz="1500" spc="-10">
                <a:latin typeface="Calibri"/>
                <a:cs typeface="Calibri"/>
              </a:rPr>
              <a:t>evento detectado </a:t>
            </a:r>
            <a:r>
              <a:rPr dirty="0" sz="1500" spc="-5">
                <a:latin typeface="Calibri"/>
                <a:cs typeface="Calibri"/>
              </a:rPr>
              <a:t>em </a:t>
            </a:r>
            <a:r>
              <a:rPr dirty="0" sz="1500" spc="-10">
                <a:latin typeface="Calibri"/>
                <a:cs typeface="Calibri"/>
              </a:rPr>
              <a:t>nove </a:t>
            </a:r>
            <a:r>
              <a:rPr dirty="0" sz="1500" spc="-5">
                <a:latin typeface="Calibri"/>
                <a:cs typeface="Calibri"/>
              </a:rPr>
              <a:t>(36%) </a:t>
            </a:r>
            <a:r>
              <a:rPr dirty="0" sz="1500">
                <a:latin typeface="Calibri"/>
                <a:cs typeface="Calibri"/>
              </a:rPr>
              <a:t>e um </a:t>
            </a:r>
            <a:r>
              <a:rPr dirty="0" sz="1500" spc="-5">
                <a:latin typeface="Calibri"/>
                <a:cs typeface="Calibri"/>
              </a:rPr>
              <a:t>dos </a:t>
            </a:r>
            <a:r>
              <a:rPr dirty="0" sz="1500" spc="-10">
                <a:latin typeface="Calibri"/>
                <a:cs typeface="Calibri"/>
              </a:rPr>
              <a:t>genes </a:t>
            </a:r>
            <a:r>
              <a:rPr dirty="0" sz="1500" spc="-5">
                <a:latin typeface="Calibri"/>
                <a:cs typeface="Calibri"/>
              </a:rPr>
              <a:t>sendo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relação desconhecida </a:t>
            </a:r>
            <a:r>
              <a:rPr dirty="0" sz="1500" spc="-10">
                <a:latin typeface="Calibri"/>
                <a:cs typeface="Calibri"/>
              </a:rPr>
              <a:t>aos sarcomas </a:t>
            </a:r>
            <a:r>
              <a:rPr dirty="0" sz="1500" spc="-5">
                <a:latin typeface="Calibri"/>
                <a:cs typeface="Calibri"/>
              </a:rPr>
              <a:t> (</a:t>
            </a:r>
            <a:r>
              <a:rPr dirty="0" sz="1500" spc="-5" i="1">
                <a:latin typeface="Calibri"/>
                <a:cs typeface="Calibri"/>
              </a:rPr>
              <a:t>MITF</a:t>
            </a:r>
            <a:r>
              <a:rPr dirty="0" sz="1500" spc="-5">
                <a:latin typeface="Calibri"/>
                <a:cs typeface="Calibri"/>
              </a:rPr>
              <a:t>).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35" name="object 3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6511" y="7519416"/>
            <a:ext cx="4847844" cy="2601468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4317872" y="6993128"/>
            <a:ext cx="443166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Figura</a:t>
            </a:r>
            <a:r>
              <a:rPr dirty="0" sz="1300" spc="26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2.</a:t>
            </a:r>
            <a:r>
              <a:rPr dirty="0" sz="1300" spc="275" b="1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Relação</a:t>
            </a:r>
            <a:r>
              <a:rPr dirty="0" sz="1300" spc="28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de</a:t>
            </a:r>
            <a:r>
              <a:rPr dirty="0" sz="1300" spc="29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genes</a:t>
            </a:r>
            <a:r>
              <a:rPr dirty="0" sz="1300" spc="27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com</a:t>
            </a:r>
            <a:r>
              <a:rPr dirty="0" sz="1300" spc="265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variants</a:t>
            </a:r>
            <a:r>
              <a:rPr dirty="0" sz="1300" spc="290">
                <a:latin typeface="Calibri"/>
                <a:cs typeface="Calibri"/>
              </a:rPr>
              <a:t> </a:t>
            </a:r>
            <a:r>
              <a:rPr dirty="0" sz="1300" spc="-20">
                <a:latin typeface="Calibri"/>
                <a:cs typeface="Calibri"/>
              </a:rPr>
              <a:t>P/PP</a:t>
            </a:r>
            <a:r>
              <a:rPr dirty="0" sz="1300" spc="26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encontradas</a:t>
            </a:r>
            <a:r>
              <a:rPr dirty="0" sz="1300" spc="27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na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17872" y="7191247"/>
            <a:ext cx="115252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latin typeface="Calibri"/>
                <a:cs typeface="Calibri"/>
              </a:rPr>
              <a:t>análise de</a:t>
            </a:r>
            <a:r>
              <a:rPr dirty="0" sz="130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painel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246988" y="7788909"/>
            <a:ext cx="4827270" cy="2083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Calibri"/>
                <a:cs typeface="Calibri"/>
              </a:rPr>
              <a:t>Nossos </a:t>
            </a:r>
            <a:r>
              <a:rPr dirty="0" sz="1500" spc="-10">
                <a:latin typeface="Calibri"/>
                <a:cs typeface="Calibri"/>
              </a:rPr>
              <a:t>resultados destacam </a:t>
            </a:r>
            <a:r>
              <a:rPr dirty="0" sz="1500">
                <a:latin typeface="Calibri"/>
                <a:cs typeface="Calibri"/>
              </a:rPr>
              <a:t>uma </a:t>
            </a:r>
            <a:r>
              <a:rPr dirty="0" sz="1500" spc="-10">
                <a:latin typeface="Calibri"/>
                <a:cs typeface="Calibri"/>
              </a:rPr>
              <a:t>alta </a:t>
            </a:r>
            <a:r>
              <a:rPr dirty="0" sz="1500" spc="-20">
                <a:latin typeface="Calibri"/>
                <a:cs typeface="Calibri"/>
              </a:rPr>
              <a:t>taxa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10">
                <a:latin typeface="Calibri"/>
                <a:cs typeface="Calibri"/>
              </a:rPr>
              <a:t>variantes </a:t>
            </a:r>
            <a:r>
              <a:rPr dirty="0" sz="1500" spc="-30">
                <a:latin typeface="Calibri"/>
                <a:cs typeface="Calibri"/>
              </a:rPr>
              <a:t>P/PP </a:t>
            </a:r>
            <a:r>
              <a:rPr dirty="0" sz="1500" spc="-2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 </a:t>
            </a:r>
            <a:r>
              <a:rPr dirty="0" sz="1500">
                <a:latin typeface="Calibri"/>
                <a:cs typeface="Calibri"/>
              </a:rPr>
              <a:t>GPCs </a:t>
            </a:r>
            <a:r>
              <a:rPr dirty="0" sz="1500" spc="-5">
                <a:latin typeface="Calibri"/>
                <a:cs typeface="Calibri"/>
              </a:rPr>
              <a:t>em pacientes </a:t>
            </a:r>
            <a:r>
              <a:rPr dirty="0" sz="1500" spc="-10">
                <a:latin typeface="Calibri"/>
                <a:cs typeface="Calibri"/>
              </a:rPr>
              <a:t>jovens </a:t>
            </a:r>
            <a:r>
              <a:rPr dirty="0" sz="1500" spc="-5">
                <a:latin typeface="Calibri"/>
                <a:cs typeface="Calibri"/>
              </a:rPr>
              <a:t>brasileiros </a:t>
            </a:r>
            <a:r>
              <a:rPr dirty="0" sz="1500" spc="-10">
                <a:latin typeface="Calibri"/>
                <a:cs typeface="Calibri"/>
              </a:rPr>
              <a:t>com sarcoma </a:t>
            </a:r>
            <a:r>
              <a:rPr dirty="0" sz="1500" spc="-5">
                <a:latin typeface="Calibri"/>
                <a:cs typeface="Calibri"/>
              </a:rPr>
              <a:t>(21,5% </a:t>
            </a:r>
            <a:r>
              <a:rPr dirty="0" sz="1500" spc="-32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incluindo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os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com</a:t>
            </a:r>
            <a:r>
              <a:rPr dirty="0" sz="1500" spc="-5">
                <a:latin typeface="Calibri"/>
                <a:cs typeface="Calibri"/>
              </a:rPr>
              <a:t> </a:t>
            </a:r>
            <a:r>
              <a:rPr dirty="0" sz="1500" spc="-5" i="1">
                <a:latin typeface="Calibri"/>
                <a:cs typeface="Calibri"/>
              </a:rPr>
              <a:t>TP53</a:t>
            </a:r>
            <a:r>
              <a:rPr dirty="0" sz="1500" spc="-5">
                <a:latin typeface="Calibri"/>
                <a:cs typeface="Calibri"/>
              </a:rPr>
              <a:t>:R337H),</a:t>
            </a:r>
            <a:r>
              <a:rPr dirty="0" sz="1500">
                <a:latin typeface="Calibri"/>
                <a:cs typeface="Calibri"/>
              </a:rPr>
              <a:t> mesmo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em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pacientes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história</a:t>
            </a:r>
            <a:r>
              <a:rPr dirty="0" sz="1500" spc="-5">
                <a:latin typeface="Calibri"/>
                <a:cs typeface="Calibri"/>
              </a:rPr>
              <a:t> familiar</a:t>
            </a:r>
            <a:r>
              <a:rPr dirty="0" sz="1500">
                <a:latin typeface="Calibri"/>
                <a:cs typeface="Calibri"/>
              </a:rPr>
              <a:t> de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25">
                <a:latin typeface="Calibri"/>
                <a:cs typeface="Calibri"/>
              </a:rPr>
              <a:t>câncer.</a:t>
            </a:r>
            <a:r>
              <a:rPr dirty="0" sz="1500" spc="-2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20">
                <a:latin typeface="Calibri"/>
                <a:cs typeface="Calibri"/>
              </a:rPr>
              <a:t>taxas</a:t>
            </a:r>
            <a:r>
              <a:rPr dirty="0" sz="1500" spc="61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variantes </a:t>
            </a:r>
            <a:r>
              <a:rPr dirty="0" sz="1500" spc="-25">
                <a:latin typeface="Calibri"/>
                <a:cs typeface="Calibri"/>
              </a:rPr>
              <a:t>P/PP </a:t>
            </a:r>
            <a:r>
              <a:rPr dirty="0" sz="1500" spc="-10">
                <a:latin typeface="Calibri"/>
                <a:cs typeface="Calibri"/>
              </a:rPr>
              <a:t>variaram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0% </a:t>
            </a:r>
            <a:r>
              <a:rPr dirty="0" sz="1500">
                <a:latin typeface="Calibri"/>
                <a:cs typeface="Calibri"/>
              </a:rPr>
              <a:t>a 33% </a:t>
            </a:r>
            <a:r>
              <a:rPr dirty="0" sz="1500" spc="-10">
                <a:latin typeface="Calibri"/>
                <a:cs typeface="Calibri"/>
              </a:rPr>
              <a:t>entre </a:t>
            </a:r>
            <a:r>
              <a:rPr dirty="0" sz="1500">
                <a:latin typeface="Calibri"/>
                <a:cs typeface="Calibri"/>
              </a:rPr>
              <a:t>os </a:t>
            </a:r>
            <a:r>
              <a:rPr dirty="0" sz="1500" spc="-5">
                <a:latin typeface="Calibri"/>
                <a:cs typeface="Calibri"/>
              </a:rPr>
              <a:t>subtipos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sarcoma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-10">
                <a:latin typeface="Calibri"/>
                <a:cs typeface="Calibri"/>
              </a:rPr>
              <a:t>exibiram </a:t>
            </a:r>
            <a:r>
              <a:rPr dirty="0" sz="1500" spc="-5">
                <a:latin typeface="Calibri"/>
                <a:cs typeface="Calibri"/>
              </a:rPr>
              <a:t>associações específicas </a:t>
            </a:r>
            <a:r>
              <a:rPr dirty="0" sz="1500" spc="-10">
                <a:latin typeface="Calibri"/>
                <a:cs typeface="Calibri"/>
              </a:rPr>
              <a:t>entre </a:t>
            </a:r>
            <a:r>
              <a:rPr dirty="0" sz="1500" spc="-5">
                <a:latin typeface="Calibri"/>
                <a:cs typeface="Calibri"/>
              </a:rPr>
              <a:t>subtipos </a:t>
            </a:r>
            <a:r>
              <a:rPr dirty="0" sz="1500">
                <a:latin typeface="Calibri"/>
                <a:cs typeface="Calibri"/>
              </a:rPr>
              <a:t>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genes. Isso </a:t>
            </a:r>
            <a:r>
              <a:rPr dirty="0" sz="1500" spc="-10">
                <a:latin typeface="Calibri"/>
                <a:cs typeface="Calibri"/>
              </a:rPr>
              <a:t>aponta </a:t>
            </a:r>
            <a:r>
              <a:rPr dirty="0" sz="1500">
                <a:latin typeface="Calibri"/>
                <a:cs typeface="Calibri"/>
              </a:rPr>
              <a:t>a </a:t>
            </a:r>
            <a:r>
              <a:rPr dirty="0" sz="1500" spc="-5">
                <a:latin typeface="Calibri"/>
                <a:cs typeface="Calibri"/>
              </a:rPr>
              <a:t>urgência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-5">
                <a:latin typeface="Calibri"/>
                <a:cs typeface="Calibri"/>
              </a:rPr>
              <a:t>implementar </a:t>
            </a:r>
            <a:r>
              <a:rPr dirty="0" sz="1500" spc="-10">
                <a:latin typeface="Calibri"/>
                <a:cs typeface="Calibri"/>
              </a:rPr>
              <a:t>estratégias </a:t>
            </a:r>
            <a:r>
              <a:rPr dirty="0" sz="1500">
                <a:latin typeface="Calibri"/>
                <a:cs typeface="Calibri"/>
              </a:rPr>
              <a:t>de 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triagem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genética</a:t>
            </a:r>
            <a:r>
              <a:rPr dirty="0" sz="1500" spc="-5">
                <a:latin typeface="Calibri"/>
                <a:cs typeface="Calibri"/>
              </a:rPr>
              <a:t> adequadas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10">
                <a:latin typeface="Calibri"/>
                <a:cs typeface="Calibri"/>
              </a:rPr>
              <a:t>para</a:t>
            </a:r>
            <a:r>
              <a:rPr dirty="0" sz="1500" spc="-5">
                <a:latin typeface="Calibri"/>
                <a:cs typeface="Calibri"/>
              </a:rPr>
              <a:t> esses</a:t>
            </a:r>
            <a:r>
              <a:rPr dirty="0" sz="1500">
                <a:latin typeface="Calibri"/>
                <a:cs typeface="Calibri"/>
              </a:rPr>
              <a:t> indivíduos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>
                <a:latin typeface="Calibri"/>
                <a:cs typeface="Calibri"/>
              </a:rPr>
              <a:t>e</a:t>
            </a:r>
            <a:r>
              <a:rPr dirty="0" sz="1500" spc="5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suas </a:t>
            </a:r>
            <a:r>
              <a:rPr dirty="0" sz="1500">
                <a:latin typeface="Calibri"/>
                <a:cs typeface="Calibri"/>
              </a:rPr>
              <a:t> </a:t>
            </a:r>
            <a:r>
              <a:rPr dirty="0" sz="1500" spc="-5">
                <a:latin typeface="Calibri"/>
                <a:cs typeface="Calibri"/>
              </a:rPr>
              <a:t>famílias.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3240512" y="7481316"/>
            <a:ext cx="4866640" cy="321945"/>
            <a:chOff x="13240512" y="7481316"/>
            <a:chExt cx="4866640" cy="321945"/>
          </a:xfrm>
        </p:grpSpPr>
        <p:sp>
          <p:nvSpPr>
            <p:cNvPr id="40" name="object 40"/>
            <p:cNvSpPr/>
            <p:nvPr/>
          </p:nvSpPr>
          <p:spPr>
            <a:xfrm>
              <a:off x="13261086" y="7501890"/>
              <a:ext cx="4825365" cy="280670"/>
            </a:xfrm>
            <a:custGeom>
              <a:avLst/>
              <a:gdLst/>
              <a:ahLst/>
              <a:cxnLst/>
              <a:rect l="l" t="t" r="r" b="b"/>
              <a:pathLst>
                <a:path w="4825365" h="280670">
                  <a:moveTo>
                    <a:pt x="4778248" y="0"/>
                  </a:moveTo>
                  <a:lnTo>
                    <a:pt x="46735" y="0"/>
                  </a:lnTo>
                  <a:lnTo>
                    <a:pt x="28557" y="3677"/>
                  </a:lnTo>
                  <a:lnTo>
                    <a:pt x="13700" y="13700"/>
                  </a:lnTo>
                  <a:lnTo>
                    <a:pt x="3677" y="28557"/>
                  </a:lnTo>
                  <a:lnTo>
                    <a:pt x="0" y="46735"/>
                  </a:lnTo>
                  <a:lnTo>
                    <a:pt x="0" y="233679"/>
                  </a:lnTo>
                  <a:lnTo>
                    <a:pt x="3677" y="251858"/>
                  </a:lnTo>
                  <a:lnTo>
                    <a:pt x="13700" y="266715"/>
                  </a:lnTo>
                  <a:lnTo>
                    <a:pt x="28557" y="276738"/>
                  </a:lnTo>
                  <a:lnTo>
                    <a:pt x="46735" y="280415"/>
                  </a:lnTo>
                  <a:lnTo>
                    <a:pt x="4778248" y="280415"/>
                  </a:lnTo>
                  <a:lnTo>
                    <a:pt x="4796426" y="276738"/>
                  </a:lnTo>
                  <a:lnTo>
                    <a:pt x="4811283" y="266715"/>
                  </a:lnTo>
                  <a:lnTo>
                    <a:pt x="4821306" y="251858"/>
                  </a:lnTo>
                  <a:lnTo>
                    <a:pt x="4824983" y="233679"/>
                  </a:lnTo>
                  <a:lnTo>
                    <a:pt x="4824983" y="46735"/>
                  </a:lnTo>
                  <a:lnTo>
                    <a:pt x="4821306" y="28557"/>
                  </a:lnTo>
                  <a:lnTo>
                    <a:pt x="4811283" y="13700"/>
                  </a:lnTo>
                  <a:lnTo>
                    <a:pt x="4796426" y="3677"/>
                  </a:lnTo>
                  <a:lnTo>
                    <a:pt x="477824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3261086" y="7501890"/>
              <a:ext cx="4825365" cy="280670"/>
            </a:xfrm>
            <a:custGeom>
              <a:avLst/>
              <a:gdLst/>
              <a:ahLst/>
              <a:cxnLst/>
              <a:rect l="l" t="t" r="r" b="b"/>
              <a:pathLst>
                <a:path w="4825365" h="280670">
                  <a:moveTo>
                    <a:pt x="0" y="46735"/>
                  </a:moveTo>
                  <a:lnTo>
                    <a:pt x="3677" y="28557"/>
                  </a:lnTo>
                  <a:lnTo>
                    <a:pt x="13700" y="13700"/>
                  </a:lnTo>
                  <a:lnTo>
                    <a:pt x="28557" y="3677"/>
                  </a:lnTo>
                  <a:lnTo>
                    <a:pt x="46735" y="0"/>
                  </a:lnTo>
                  <a:lnTo>
                    <a:pt x="4778248" y="0"/>
                  </a:lnTo>
                  <a:lnTo>
                    <a:pt x="4796426" y="3677"/>
                  </a:lnTo>
                  <a:lnTo>
                    <a:pt x="4811283" y="13700"/>
                  </a:lnTo>
                  <a:lnTo>
                    <a:pt x="4821306" y="28557"/>
                  </a:lnTo>
                  <a:lnTo>
                    <a:pt x="4824983" y="46735"/>
                  </a:lnTo>
                  <a:lnTo>
                    <a:pt x="4824983" y="233679"/>
                  </a:lnTo>
                  <a:lnTo>
                    <a:pt x="4821306" y="251858"/>
                  </a:lnTo>
                  <a:lnTo>
                    <a:pt x="4811283" y="266715"/>
                  </a:lnTo>
                  <a:lnTo>
                    <a:pt x="4796426" y="276738"/>
                  </a:lnTo>
                  <a:lnTo>
                    <a:pt x="4778248" y="280415"/>
                  </a:lnTo>
                  <a:lnTo>
                    <a:pt x="46735" y="280415"/>
                  </a:lnTo>
                  <a:lnTo>
                    <a:pt x="28557" y="276738"/>
                  </a:lnTo>
                  <a:lnTo>
                    <a:pt x="13700" y="266715"/>
                  </a:lnTo>
                  <a:lnTo>
                    <a:pt x="3677" y="251858"/>
                  </a:lnTo>
                  <a:lnTo>
                    <a:pt x="0" y="233679"/>
                  </a:lnTo>
                  <a:lnTo>
                    <a:pt x="0" y="46735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15108173" y="7482078"/>
            <a:ext cx="12039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3" name="object 4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3374623" y="5590032"/>
            <a:ext cx="4585715" cy="1804610"/>
          </a:xfrm>
          <a:prstGeom prst="rect">
            <a:avLst/>
          </a:prstGeom>
        </p:spPr>
      </p:pic>
      <p:sp>
        <p:nvSpPr>
          <p:cNvPr id="44" name="object 44"/>
          <p:cNvSpPr txBox="1"/>
          <p:nvPr/>
        </p:nvSpPr>
        <p:spPr>
          <a:xfrm>
            <a:off x="195478" y="7030592"/>
            <a:ext cx="36195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Figura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1.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Panorama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geral</a:t>
            </a:r>
            <a:r>
              <a:rPr dirty="0" sz="1300" spc="-5">
                <a:latin typeface="Calibri"/>
                <a:cs typeface="Calibri"/>
              </a:rPr>
              <a:t> da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primeira parte</a:t>
            </a:r>
            <a:r>
              <a:rPr dirty="0" sz="1300" spc="1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do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estudo</a:t>
            </a:r>
            <a:endParaRPr sz="1300">
              <a:latin typeface="Calibri"/>
              <a:cs typeface="Calibri"/>
            </a:endParaRPr>
          </a:p>
        </p:txBody>
      </p:sp>
      <p:pic>
        <p:nvPicPr>
          <p:cNvPr id="45" name="object 4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38176" y="7341728"/>
            <a:ext cx="3700448" cy="2736991"/>
          </a:xfrm>
          <a:prstGeom prst="rect">
            <a:avLst/>
          </a:prstGeom>
        </p:spPr>
      </p:pic>
      <p:sp>
        <p:nvSpPr>
          <p:cNvPr id="46" name="object 46"/>
          <p:cNvSpPr txBox="1"/>
          <p:nvPr/>
        </p:nvSpPr>
        <p:spPr>
          <a:xfrm>
            <a:off x="13389990" y="5282310"/>
            <a:ext cx="366014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Figura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3.</a:t>
            </a:r>
            <a:r>
              <a:rPr dirty="0" sz="1300" b="1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Panorama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10">
                <a:latin typeface="Calibri"/>
                <a:cs typeface="Calibri"/>
              </a:rPr>
              <a:t>geral</a:t>
            </a:r>
            <a:r>
              <a:rPr dirty="0" sz="1300" spc="-5">
                <a:latin typeface="Calibri"/>
                <a:cs typeface="Calibri"/>
              </a:rPr>
              <a:t> da</a:t>
            </a:r>
            <a:r>
              <a:rPr dirty="0" sz="1300" spc="2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segunda</a:t>
            </a:r>
            <a:r>
              <a:rPr dirty="0" sz="1300" spc="30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parte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do</a:t>
            </a:r>
            <a:r>
              <a:rPr dirty="0" sz="1300" spc="5">
                <a:latin typeface="Calibri"/>
                <a:cs typeface="Calibri"/>
              </a:rPr>
              <a:t> </a:t>
            </a:r>
            <a:r>
              <a:rPr dirty="0" sz="1300" spc="-5">
                <a:latin typeface="Calibri"/>
                <a:cs typeface="Calibri"/>
              </a:rPr>
              <a:t>estudo.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94563" y="9834473"/>
            <a:ext cx="173037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Calibri"/>
                <a:cs typeface="Calibri"/>
              </a:rPr>
              <a:t>Legenda: NGS – Sequenciamento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Nova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Geração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265658" y="9962794"/>
            <a:ext cx="47980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FONTE:</a:t>
            </a:r>
            <a:r>
              <a:rPr dirty="0" sz="900" spc="5" b="1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1.</a:t>
            </a:r>
            <a:r>
              <a:rPr dirty="0" sz="900" spc="-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Ballinger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M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L.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et</a:t>
            </a:r>
            <a:r>
              <a:rPr dirty="0" sz="900" spc="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al. Monogenic</a:t>
            </a:r>
            <a:r>
              <a:rPr dirty="0" sz="900" spc="1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and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polygenic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determinants</a:t>
            </a:r>
            <a:r>
              <a:rPr dirty="0" sz="900" spc="3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of</a:t>
            </a:r>
            <a:r>
              <a:rPr dirty="0" sz="900" spc="-1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sarcoma</a:t>
            </a:r>
            <a:r>
              <a:rPr dirty="0" sz="900" spc="-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risk: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an</a:t>
            </a:r>
            <a:r>
              <a:rPr dirty="0" sz="900" spc="-5">
                <a:latin typeface="Calibri"/>
                <a:cs typeface="Calibri"/>
              </a:rPr>
              <a:t> international </a:t>
            </a:r>
            <a:r>
              <a:rPr dirty="0" sz="900" spc="-19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genetic</a:t>
            </a:r>
            <a:r>
              <a:rPr dirty="0" sz="900" spc="2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study.</a:t>
            </a:r>
            <a:r>
              <a:rPr dirty="0" sz="900" spc="1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Lancet</a:t>
            </a:r>
            <a:r>
              <a:rPr dirty="0" sz="900" spc="-2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Oncol.,</a:t>
            </a:r>
            <a:r>
              <a:rPr dirty="0" sz="90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2016;17(9):1261-71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3250417" y="9917430"/>
            <a:ext cx="5039360" cy="0"/>
          </a:xfrm>
          <a:custGeom>
            <a:avLst/>
            <a:gdLst/>
            <a:ahLst/>
            <a:cxnLst/>
            <a:rect l="l" t="t" r="r" b="b"/>
            <a:pathLst>
              <a:path w="5039359" h="0">
                <a:moveTo>
                  <a:pt x="0" y="0"/>
                </a:moveTo>
                <a:lnTo>
                  <a:pt x="5039106" y="0"/>
                </a:lnTo>
              </a:path>
            </a:pathLst>
          </a:custGeom>
          <a:ln w="19812">
            <a:solidFill>
              <a:srgbClr val="A9D1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1210925" y="518921"/>
            <a:ext cx="8274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CEP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2546/18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2023-01-18T13:35:32Z</dcterms:created>
  <dcterms:modified xsi:type="dcterms:W3CDTF">2023-01-18T13:35:32Z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2023-01-18T00:00:00Z</vt:filetime>
  </property>
</Properties>
</file>