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94" autoAdjust="0"/>
    <p:restoredTop sz="93068" autoAdjust="0"/>
  </p:normalViewPr>
  <p:slideViewPr>
    <p:cSldViewPr snapToGrid="0" snapToObjects="1">
      <p:cViewPr varScale="1">
        <p:scale>
          <a:sx n="43" d="100"/>
          <a:sy n="43" d="100"/>
        </p:scale>
        <p:origin x="1002" y="4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343732" y="5606163"/>
            <a:ext cx="5616949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594" y="3989668"/>
            <a:ext cx="563122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334545" y="2056265"/>
            <a:ext cx="5631223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445044" y="2056265"/>
            <a:ext cx="5478920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14130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395506" y="1524265"/>
            <a:ext cx="5106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Santos N. A. M.; Cordeiro de Lima V. C. 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445044" y="2078470"/>
            <a:ext cx="5631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329184" y="2601689"/>
            <a:ext cx="561694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O Câncer de pulmão (CP) é o segundo câncer mais diagnosticado na população mundial e é a principal causa de morte por carcinoma. O Câncer de pulmão de células não pequenas (CPCNP) representa 80 a 85% de todo os casos de CP.</a:t>
            </a:r>
          </a:p>
          <a:p>
            <a:pPr algn="just"/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Alguns estudos constataram que existem evidências de que fatores genéticos hereditários podem estar associados a suscetibilidade ao CP. Entretanto, tais fatores de risco predisposição hereditária do CPCNP não são bem descritos, nem compreendidos totalmente.</a:t>
            </a:r>
          </a:p>
          <a:p>
            <a:pPr algn="just"/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Dessa forma, entender o histórico familiar de câncer pacientes portadores de CPCNP pode ajudar a elucidar a etiologia do CPCNP, principalmente entre não fumantes, e possibilitar o rastreio e diagnóstico precoce, tratamento direcionado e estratégias de prevenção.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343732" y="2095621"/>
            <a:ext cx="5487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34545" y="2574438"/>
            <a:ext cx="56312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Geral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algn="just"/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- Avaliar a frequência de história familiar de câncer de pulmão e câncer em geral entre portadores de CPCNP não metastático e o impacto da história familiar na sobrevida global.</a:t>
            </a:r>
          </a:p>
          <a:p>
            <a:pPr algn="just"/>
            <a:r>
              <a:rPr lang="pt-BR" sz="1600">
                <a:latin typeface="Calibri" charset="0"/>
                <a:ea typeface="Calibri" charset="0"/>
                <a:cs typeface="Calibri" charset="0"/>
              </a:rPr>
              <a:t>Específicos: </a:t>
            </a:r>
            <a:endParaRPr lang="pt-BR" sz="16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- Avaliar o impacto do grau de parentesco na sobrevida global de portadores de câncer de pulmão de células;</a:t>
            </a:r>
          </a:p>
          <a:p>
            <a:pPr algn="just"/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- Avaliar o impacto de história familiar de câncer de pulmão na sobrevida global de portadores de câncer de pulmão de células;</a:t>
            </a:r>
          </a:p>
          <a:p>
            <a:pPr algn="just"/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- Avaliar o impacto de história familiar de câncer de pulmão na sobrevida global de portadores de carcinoma de células escamosas.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521729" y="5652455"/>
            <a:ext cx="5131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31163" y="6141119"/>
            <a:ext cx="566212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ea typeface="Calibri" charset="0"/>
                <a:cs typeface="Calibri" charset="0"/>
              </a:rPr>
              <a:t>O </a:t>
            </a:r>
            <a:r>
              <a:rPr lang="pt-BR" sz="1600" dirty="0">
                <a:ea typeface="Calibri" charset="0"/>
                <a:cs typeface="Calibri" charset="0"/>
              </a:rPr>
              <a:t>estudo</a:t>
            </a:r>
            <a:r>
              <a:rPr lang="en-US" sz="1600" dirty="0">
                <a:ea typeface="Calibri" charset="0"/>
                <a:cs typeface="Calibri" charset="0"/>
              </a:rPr>
              <a:t> é de </a:t>
            </a:r>
            <a:r>
              <a:rPr lang="pt-BR" sz="1600" dirty="0">
                <a:ea typeface="Calibri" charset="0"/>
                <a:cs typeface="Calibri" charset="0"/>
              </a:rPr>
              <a:t>caráter</a:t>
            </a:r>
            <a:r>
              <a:rPr lang="en-US" sz="1600" dirty="0">
                <a:ea typeface="Calibri" charset="0"/>
                <a:cs typeface="Calibri" charset="0"/>
              </a:rPr>
              <a:t> </a:t>
            </a:r>
            <a:r>
              <a:rPr lang="pt-BR" sz="1600" dirty="0">
                <a:ea typeface="Calibri" charset="0"/>
                <a:cs typeface="Calibri" charset="0"/>
              </a:rPr>
              <a:t>clínico</a:t>
            </a:r>
            <a:r>
              <a:rPr lang="en-US" sz="1600" dirty="0">
                <a:ea typeface="Calibri" charset="0"/>
                <a:cs typeface="Calibri" charset="0"/>
              </a:rPr>
              <a:t> </a:t>
            </a:r>
            <a:r>
              <a:rPr lang="pt-BR" sz="1600" dirty="0">
                <a:ea typeface="Calibri" charset="0"/>
                <a:cs typeface="Calibri" charset="0"/>
              </a:rPr>
              <a:t>observacional</a:t>
            </a:r>
            <a:r>
              <a:rPr lang="en-US" sz="1600" dirty="0">
                <a:ea typeface="Calibri" charset="0"/>
                <a:cs typeface="Calibri" charset="0"/>
              </a:rPr>
              <a:t> </a:t>
            </a:r>
            <a:r>
              <a:rPr lang="pt-BR" sz="1600" dirty="0">
                <a:ea typeface="Calibri" charset="0"/>
                <a:cs typeface="Calibri" charset="0"/>
              </a:rPr>
              <a:t>descritivo</a:t>
            </a:r>
            <a:r>
              <a:rPr lang="en-US" sz="1600" dirty="0">
                <a:ea typeface="Calibri" charset="0"/>
                <a:cs typeface="Calibri" charset="0"/>
              </a:rPr>
              <a:t> de </a:t>
            </a:r>
            <a:r>
              <a:rPr lang="en-US" sz="1600" dirty="0" err="1">
                <a:ea typeface="Calibri" charset="0"/>
                <a:cs typeface="Calibri" charset="0"/>
              </a:rPr>
              <a:t>coorte</a:t>
            </a:r>
            <a:r>
              <a:rPr lang="en-US" sz="1600" dirty="0">
                <a:ea typeface="Calibri" charset="0"/>
                <a:cs typeface="Calibri" charset="0"/>
              </a:rPr>
              <a:t> </a:t>
            </a:r>
            <a:r>
              <a:rPr lang="pt-BR" sz="1600" dirty="0">
                <a:ea typeface="Calibri" charset="0"/>
                <a:cs typeface="Calibri" charset="0"/>
              </a:rPr>
              <a:t>retrospectiva</a:t>
            </a:r>
            <a:r>
              <a:rPr lang="en-US" sz="1600" dirty="0">
                <a:ea typeface="Calibri" charset="0"/>
                <a:cs typeface="Calibri" charset="0"/>
              </a:rPr>
              <a:t> com </a:t>
            </a:r>
            <a:r>
              <a:rPr lang="pt-BR" sz="1600" dirty="0">
                <a:ea typeface="Calibri" charset="0"/>
                <a:cs typeface="Calibri" charset="0"/>
              </a:rPr>
              <a:t>enfoque</a:t>
            </a:r>
            <a:r>
              <a:rPr lang="en-US" sz="1600" dirty="0">
                <a:ea typeface="Calibri" charset="0"/>
                <a:cs typeface="Calibri" charset="0"/>
              </a:rPr>
              <a:t> </a:t>
            </a:r>
            <a:r>
              <a:rPr lang="pt-BR" sz="1600" dirty="0">
                <a:ea typeface="Calibri" charset="0"/>
                <a:cs typeface="Calibri" charset="0"/>
              </a:rPr>
              <a:t>quantitativo</a:t>
            </a:r>
            <a:r>
              <a:rPr lang="en-US" sz="1600" dirty="0">
                <a:ea typeface="Calibri" charset="0"/>
                <a:cs typeface="Calibri" charset="0"/>
              </a:rPr>
              <a:t>. </a:t>
            </a:r>
            <a:r>
              <a:rPr lang="pt-BR" sz="1600" dirty="0">
                <a:ea typeface="Calibri" charset="0"/>
                <a:cs typeface="Calibri" charset="0"/>
              </a:rPr>
              <a:t>Serão incluídos no estudo todos os pacientes diagnosticados com CPCNP, tratados no </a:t>
            </a:r>
            <a:r>
              <a:rPr lang="pt-BR" sz="1600" dirty="0" err="1">
                <a:ea typeface="Calibri" charset="0"/>
                <a:cs typeface="Calibri" charset="0"/>
              </a:rPr>
              <a:t>A.C.Camargo</a:t>
            </a:r>
            <a:r>
              <a:rPr lang="pt-BR" sz="1600" dirty="0">
                <a:ea typeface="Calibri" charset="0"/>
                <a:cs typeface="Calibri" charset="0"/>
              </a:rPr>
              <a:t> </a:t>
            </a:r>
            <a:r>
              <a:rPr lang="pt-BR" sz="1600" dirty="0" err="1">
                <a:ea typeface="Calibri" charset="0"/>
                <a:cs typeface="Calibri" charset="0"/>
              </a:rPr>
              <a:t>Cancer</a:t>
            </a:r>
            <a:r>
              <a:rPr lang="pt-BR" sz="1600" dirty="0">
                <a:ea typeface="Calibri" charset="0"/>
                <a:cs typeface="Calibri" charset="0"/>
              </a:rPr>
              <a:t> Center, no período de 2019 a 2022. </a:t>
            </a:r>
          </a:p>
          <a:p>
            <a:pPr algn="just"/>
            <a:r>
              <a:rPr lang="pt-BR" sz="1600" dirty="0">
                <a:ea typeface="Calibri" charset="0"/>
                <a:cs typeface="Calibri" charset="0"/>
              </a:rPr>
              <a:t>As variáveis coletadas serão: idade ao diagnóstico, data do diagnóstico, data e status do último seguimento, histologia, estadiamento, tipo de tratamento, história familiar de câncer; história familiar de câncer de pulmão; grau de parentesco do familiar acometido com câncer; história pessoal de câncer, performance status e comorbidades.</a:t>
            </a:r>
          </a:p>
          <a:p>
            <a:pPr algn="just"/>
            <a:r>
              <a: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Variáveis contínuas serão sumarizadas como média e desvio padrão ou mediana e intervalo interquartil e as variáveis categóricas como porcentagens. Comparações entre grupos serão realizadas pelo teste </a:t>
            </a:r>
            <a:r>
              <a:rPr lang="pt-BR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t-Student</a:t>
            </a:r>
            <a:r>
              <a: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pt-BR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Kruskal</a:t>
            </a:r>
            <a:r>
              <a: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-Wallis para variáveis contínuas, ou teste do </a:t>
            </a:r>
            <a:r>
              <a:rPr lang="pt-BR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Qui</a:t>
            </a:r>
            <a:r>
              <a: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-quadrado ou exato de Fisher para variáveis categóricas, quando apropriado.</a:t>
            </a:r>
            <a:endParaRPr lang="pt-BR" sz="1600" dirty="0"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422145" y="3962503"/>
            <a:ext cx="5420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75603" y="4498204"/>
            <a:ext cx="57225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alibri" charset="0"/>
                <a:ea typeface="Calibri" charset="0"/>
                <a:cs typeface="Calibri" charset="0"/>
              </a:rPr>
              <a:t>O presente estudo pretende avaliar a contribuição de fatores hereditários através da avaliação da relação entre a história familiar de câncer e câncer de pulmão entre pacientes com CPCNP. Além disso, será possível conhecer como a história familiar de câncer e de câncer de pulmão podem afetar os resultados clínicos desses pacientes.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286573" y="6090032"/>
            <a:ext cx="5711576" cy="3913353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442187" y="6246215"/>
            <a:ext cx="546463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200" b="1" dirty="0">
                <a:latin typeface="Calibri" charset="0"/>
                <a:ea typeface="Calibri" charset="0"/>
                <a:cs typeface="Calibri" charset="0"/>
              </a:rPr>
              <a:t>:  </a:t>
            </a: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[1] Sung H,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Ferlay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J, Siegel RL,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Laversanne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M,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Soerjomataram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I, Jemal A, Bray F. Global Cancer Statistics 2020: GLOBOCAN Estimates of Incidence and Mortality Worldwide for 36 Cancers in 185 Countries. CA Cancer J Clin. 2021 May;71(3):209-249.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doi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: 10.3322/caac.21660.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Epub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2021 Feb 4. PMID: 33538338.</a:t>
            </a: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[2] Siegel RL, Miller KD, Fuchs HE, Jemal A. Cancer statistics, 2022. CA Cancer J Clin. 2022 Jan;72(1):7-33.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doi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: 10.3322/caac.21708.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Epub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2022 Jan 12. PMID: 35020204.</a:t>
            </a: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[3] Chen P, Liu Y, Wen Y, Zhou C. Non-small cell lung cancer in China. Cancer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Commun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(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Lond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). 2022 Oct;42(10):937-970.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doi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: 10.1002/cac2.12359.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Epub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2022 Sep 8. PMID: 36075878; PMCID: PMC9558689.</a:t>
            </a: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[4] Duma N, Santana-Davila R, Molina JR. Non-Small Cell Lung Cancer: Epidemiology, Screening, Diagnosis, and Treatment. Mayo Clin Proc. 2019 Aug;94(8):1623-1640.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doi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: 10.1016/j.mayocp.2019.01.013. PMID: 31378236.</a:t>
            </a: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[5] Alexander M, Kim SY, Cheng H. Update 2020: Management of Non-Small Cell Lung Cancer. Lung. 2020 Dec;198(6):897-907.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doi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: 10.1007/s00408-020-00407-5.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Epub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2020 Nov 11. PMID: 33175991; PMCID: PMC7656891.</a:t>
            </a: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[6] Kanwal M, Ding XJ, Cao Y. Familial risk for lung cancer. Oncol Lett. 2017 Feb;13(2):535-542.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doi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: 10.3892/ol.2016.5518. 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Epub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2016 Dec 20. PMID: 28356926; PMCID: PMC5351216.</a:t>
            </a: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105442" y="704891"/>
            <a:ext cx="17591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Frequência de história familiar de câncer em portadores de carcinoma de pulmão de células não pequenas e associação com sobrevida global.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E8E1D58-0F74-6C18-A7AC-3D5547C5F8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849" b="4432"/>
          <a:stretch/>
        </p:blipFill>
        <p:spPr>
          <a:xfrm>
            <a:off x="274000" y="6263981"/>
            <a:ext cx="5961833" cy="290293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A7501F0C-73FE-5C7F-73DC-7E2003050BF2}"/>
              </a:ext>
            </a:extLst>
          </p:cNvPr>
          <p:cNvSpPr txBox="1"/>
          <p:nvPr/>
        </p:nvSpPr>
        <p:spPr>
          <a:xfrm>
            <a:off x="12101841" y="6376237"/>
            <a:ext cx="18473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8CC37A7-07B8-2867-698C-974AAE6BD9A7}"/>
              </a:ext>
            </a:extLst>
          </p:cNvPr>
          <p:cNvSpPr txBox="1"/>
          <p:nvPr/>
        </p:nvSpPr>
        <p:spPr>
          <a:xfrm>
            <a:off x="689500" y="10003386"/>
            <a:ext cx="4950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/>
              <a:t>Fonte: Chen; Liu; Wen; Zhou, 2022.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7DCC2E1-10C8-6126-8771-D1426D1D142E}"/>
              </a:ext>
            </a:extLst>
          </p:cNvPr>
          <p:cNvSpPr txBox="1"/>
          <p:nvPr/>
        </p:nvSpPr>
        <p:spPr>
          <a:xfrm>
            <a:off x="445044" y="9268097"/>
            <a:ext cx="5478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Figura 1: Fatores ambientais, suscetibilidade genética e outros fatores de risco para CP.</a:t>
            </a:r>
            <a:endParaRPr lang="pt-BR" sz="14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010262B6-12B1-CF41-FADC-6AE44C552ECB}"/>
              </a:ext>
            </a:extLst>
          </p:cNvPr>
          <p:cNvSpPr txBox="1"/>
          <p:nvPr/>
        </p:nvSpPr>
        <p:spPr>
          <a:xfrm>
            <a:off x="12286572" y="1954062"/>
            <a:ext cx="572254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sobrevida global será descrita como o tempo entre a data do diagnóstico de câncer de pulmão e a morte por qualquer causa. As curvas de sobrevida serão calculadas pelo método de Kaplan-Meier e o seguimento mediano pelo inverso do Kaplan-Meier. O impacto das variáveis de interesse na sobrevida global será avaliado pelo método do log-rank e as variáveis com associação significativa serão integradas num modelo multivariado pelo método de regressão de Cox.</a:t>
            </a: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706</TotalTime>
  <Words>916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Nathali Amie</cp:lastModifiedBy>
  <cp:revision>63</cp:revision>
  <dcterms:created xsi:type="dcterms:W3CDTF">2018-02-05T15:36:18Z</dcterms:created>
  <dcterms:modified xsi:type="dcterms:W3CDTF">2023-01-18T23:05:35Z</dcterms:modified>
</cp:coreProperties>
</file>