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81750" y="2066544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1025" y="0"/>
                </a:lnTo>
                <a:lnTo>
                  <a:pt x="49452" y="6373"/>
                </a:lnTo>
                <a:lnTo>
                  <a:pt x="23701" y="23749"/>
                </a:lnTo>
                <a:lnTo>
                  <a:pt x="6355" y="49506"/>
                </a:lnTo>
                <a:lnTo>
                  <a:pt x="0" y="81025"/>
                </a:lnTo>
                <a:lnTo>
                  <a:pt x="0" y="404749"/>
                </a:lnTo>
                <a:lnTo>
                  <a:pt x="6355" y="436322"/>
                </a:lnTo>
                <a:lnTo>
                  <a:pt x="23701" y="462073"/>
                </a:lnTo>
                <a:lnTo>
                  <a:pt x="49452" y="479419"/>
                </a:lnTo>
                <a:lnTo>
                  <a:pt x="81025" y="485775"/>
                </a:lnTo>
                <a:lnTo>
                  <a:pt x="5186299" y="485775"/>
                </a:lnTo>
                <a:lnTo>
                  <a:pt x="5217872" y="479419"/>
                </a:lnTo>
                <a:lnTo>
                  <a:pt x="5243623" y="462073"/>
                </a:lnTo>
                <a:lnTo>
                  <a:pt x="5260969" y="436322"/>
                </a:lnTo>
                <a:lnTo>
                  <a:pt x="5267325" y="404749"/>
                </a:lnTo>
                <a:lnTo>
                  <a:pt x="5267325" y="81025"/>
                </a:lnTo>
                <a:lnTo>
                  <a:pt x="5260969" y="49506"/>
                </a:lnTo>
                <a:lnTo>
                  <a:pt x="5243623" y="23749"/>
                </a:lnTo>
                <a:lnTo>
                  <a:pt x="5217872" y="637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381750" y="2066544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55" y="49506"/>
                </a:lnTo>
                <a:lnTo>
                  <a:pt x="23701" y="23749"/>
                </a:lnTo>
                <a:lnTo>
                  <a:pt x="49452" y="6373"/>
                </a:lnTo>
                <a:lnTo>
                  <a:pt x="81025" y="0"/>
                </a:lnTo>
                <a:lnTo>
                  <a:pt x="5186299" y="0"/>
                </a:lnTo>
                <a:lnTo>
                  <a:pt x="5217872" y="6373"/>
                </a:lnTo>
                <a:lnTo>
                  <a:pt x="5243623" y="23749"/>
                </a:lnTo>
                <a:lnTo>
                  <a:pt x="5260969" y="49506"/>
                </a:lnTo>
                <a:lnTo>
                  <a:pt x="5267325" y="81025"/>
                </a:lnTo>
                <a:lnTo>
                  <a:pt x="5267325" y="404749"/>
                </a:lnTo>
                <a:lnTo>
                  <a:pt x="5260969" y="436322"/>
                </a:lnTo>
                <a:lnTo>
                  <a:pt x="5243623" y="462073"/>
                </a:lnTo>
                <a:lnTo>
                  <a:pt x="5217872" y="479419"/>
                </a:lnTo>
                <a:lnTo>
                  <a:pt x="5186299" y="485775"/>
                </a:lnTo>
                <a:lnTo>
                  <a:pt x="81025" y="485775"/>
                </a:lnTo>
                <a:lnTo>
                  <a:pt x="49452" y="479419"/>
                </a:lnTo>
                <a:lnTo>
                  <a:pt x="23701" y="462073"/>
                </a:lnTo>
                <a:lnTo>
                  <a:pt x="6355" y="436322"/>
                </a:lnTo>
                <a:lnTo>
                  <a:pt x="0" y="404749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535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426" y="0"/>
                </a:moveTo>
                <a:lnTo>
                  <a:pt x="81025" y="0"/>
                </a:lnTo>
                <a:lnTo>
                  <a:pt x="49452" y="6373"/>
                </a:lnTo>
                <a:lnTo>
                  <a:pt x="23701" y="23749"/>
                </a:lnTo>
                <a:lnTo>
                  <a:pt x="6355" y="49506"/>
                </a:lnTo>
                <a:lnTo>
                  <a:pt x="0" y="81025"/>
                </a:lnTo>
                <a:lnTo>
                  <a:pt x="0" y="404875"/>
                </a:lnTo>
                <a:lnTo>
                  <a:pt x="6355" y="436375"/>
                </a:lnTo>
                <a:lnTo>
                  <a:pt x="23701" y="462089"/>
                </a:lnTo>
                <a:lnTo>
                  <a:pt x="49452" y="479421"/>
                </a:lnTo>
                <a:lnTo>
                  <a:pt x="81025" y="485775"/>
                </a:lnTo>
                <a:lnTo>
                  <a:pt x="5186426" y="485775"/>
                </a:lnTo>
                <a:lnTo>
                  <a:pt x="5217925" y="479421"/>
                </a:lnTo>
                <a:lnTo>
                  <a:pt x="5243639" y="462089"/>
                </a:lnTo>
                <a:lnTo>
                  <a:pt x="5260971" y="436375"/>
                </a:lnTo>
                <a:lnTo>
                  <a:pt x="5267325" y="404875"/>
                </a:lnTo>
                <a:lnTo>
                  <a:pt x="5267325" y="81025"/>
                </a:lnTo>
                <a:lnTo>
                  <a:pt x="5260971" y="49506"/>
                </a:lnTo>
                <a:lnTo>
                  <a:pt x="5243639" y="23749"/>
                </a:lnTo>
                <a:lnTo>
                  <a:pt x="5217925" y="6373"/>
                </a:lnTo>
                <a:lnTo>
                  <a:pt x="518642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535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55" y="49506"/>
                </a:lnTo>
                <a:lnTo>
                  <a:pt x="23701" y="23749"/>
                </a:lnTo>
                <a:lnTo>
                  <a:pt x="49452" y="6373"/>
                </a:lnTo>
                <a:lnTo>
                  <a:pt x="81025" y="0"/>
                </a:lnTo>
                <a:lnTo>
                  <a:pt x="5186426" y="0"/>
                </a:lnTo>
                <a:lnTo>
                  <a:pt x="5217925" y="6373"/>
                </a:lnTo>
                <a:lnTo>
                  <a:pt x="5243639" y="23749"/>
                </a:lnTo>
                <a:lnTo>
                  <a:pt x="5260971" y="49506"/>
                </a:lnTo>
                <a:lnTo>
                  <a:pt x="5267325" y="81025"/>
                </a:lnTo>
                <a:lnTo>
                  <a:pt x="5267325" y="404875"/>
                </a:lnTo>
                <a:lnTo>
                  <a:pt x="5260971" y="436375"/>
                </a:lnTo>
                <a:lnTo>
                  <a:pt x="5243639" y="462089"/>
                </a:lnTo>
                <a:lnTo>
                  <a:pt x="5217925" y="479421"/>
                </a:lnTo>
                <a:lnTo>
                  <a:pt x="5186426" y="485775"/>
                </a:lnTo>
                <a:lnTo>
                  <a:pt x="81025" y="485775"/>
                </a:lnTo>
                <a:lnTo>
                  <a:pt x="49452" y="479421"/>
                </a:lnTo>
                <a:lnTo>
                  <a:pt x="23701" y="462089"/>
                </a:lnTo>
                <a:lnTo>
                  <a:pt x="6355" y="436375"/>
                </a:lnTo>
                <a:lnTo>
                  <a:pt x="0" y="404875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95325" y="6714108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0962" y="0"/>
                </a:lnTo>
                <a:lnTo>
                  <a:pt x="49447" y="6353"/>
                </a:lnTo>
                <a:lnTo>
                  <a:pt x="23712" y="23685"/>
                </a:lnTo>
                <a:lnTo>
                  <a:pt x="6362" y="49399"/>
                </a:lnTo>
                <a:lnTo>
                  <a:pt x="0" y="80898"/>
                </a:lnTo>
                <a:lnTo>
                  <a:pt x="0" y="404748"/>
                </a:lnTo>
                <a:lnTo>
                  <a:pt x="6362" y="436248"/>
                </a:lnTo>
                <a:lnTo>
                  <a:pt x="23712" y="461962"/>
                </a:lnTo>
                <a:lnTo>
                  <a:pt x="49447" y="479294"/>
                </a:lnTo>
                <a:lnTo>
                  <a:pt x="80962" y="485647"/>
                </a:lnTo>
                <a:lnTo>
                  <a:pt x="5186299" y="485647"/>
                </a:lnTo>
                <a:lnTo>
                  <a:pt x="5217872" y="479294"/>
                </a:lnTo>
                <a:lnTo>
                  <a:pt x="5243623" y="461962"/>
                </a:lnTo>
                <a:lnTo>
                  <a:pt x="5260969" y="436248"/>
                </a:lnTo>
                <a:lnTo>
                  <a:pt x="5267325" y="404748"/>
                </a:lnTo>
                <a:lnTo>
                  <a:pt x="5267325" y="80898"/>
                </a:lnTo>
                <a:lnTo>
                  <a:pt x="5260969" y="49399"/>
                </a:lnTo>
                <a:lnTo>
                  <a:pt x="5243623" y="23685"/>
                </a:lnTo>
                <a:lnTo>
                  <a:pt x="5217872" y="635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95325" y="6714108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0898"/>
                </a:moveTo>
                <a:lnTo>
                  <a:pt x="6362" y="49399"/>
                </a:lnTo>
                <a:lnTo>
                  <a:pt x="23712" y="23685"/>
                </a:lnTo>
                <a:lnTo>
                  <a:pt x="49447" y="6353"/>
                </a:lnTo>
                <a:lnTo>
                  <a:pt x="80962" y="0"/>
                </a:lnTo>
                <a:lnTo>
                  <a:pt x="5186299" y="0"/>
                </a:lnTo>
                <a:lnTo>
                  <a:pt x="5217872" y="6353"/>
                </a:lnTo>
                <a:lnTo>
                  <a:pt x="5243623" y="23685"/>
                </a:lnTo>
                <a:lnTo>
                  <a:pt x="5260969" y="49399"/>
                </a:lnTo>
                <a:lnTo>
                  <a:pt x="5267325" y="80898"/>
                </a:lnTo>
                <a:lnTo>
                  <a:pt x="5267325" y="404748"/>
                </a:lnTo>
                <a:lnTo>
                  <a:pt x="5260969" y="436248"/>
                </a:lnTo>
                <a:lnTo>
                  <a:pt x="5243623" y="461962"/>
                </a:lnTo>
                <a:lnTo>
                  <a:pt x="5217872" y="479294"/>
                </a:lnTo>
                <a:lnTo>
                  <a:pt x="5186299" y="485647"/>
                </a:lnTo>
                <a:lnTo>
                  <a:pt x="80962" y="485647"/>
                </a:lnTo>
                <a:lnTo>
                  <a:pt x="49447" y="479294"/>
                </a:lnTo>
                <a:lnTo>
                  <a:pt x="23712" y="461962"/>
                </a:lnTo>
                <a:lnTo>
                  <a:pt x="6362" y="436248"/>
                </a:lnTo>
                <a:lnTo>
                  <a:pt x="0" y="404748"/>
                </a:lnTo>
                <a:lnTo>
                  <a:pt x="0" y="80898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580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5186299" y="0"/>
                </a:moveTo>
                <a:lnTo>
                  <a:pt x="80962" y="0"/>
                </a:lnTo>
                <a:lnTo>
                  <a:pt x="49447" y="6373"/>
                </a:lnTo>
                <a:lnTo>
                  <a:pt x="23712" y="23749"/>
                </a:lnTo>
                <a:lnTo>
                  <a:pt x="6362" y="49506"/>
                </a:lnTo>
                <a:lnTo>
                  <a:pt x="0" y="81025"/>
                </a:lnTo>
                <a:lnTo>
                  <a:pt x="0" y="404875"/>
                </a:lnTo>
                <a:lnTo>
                  <a:pt x="6362" y="436375"/>
                </a:lnTo>
                <a:lnTo>
                  <a:pt x="23712" y="462089"/>
                </a:lnTo>
                <a:lnTo>
                  <a:pt x="49447" y="479421"/>
                </a:lnTo>
                <a:lnTo>
                  <a:pt x="80962" y="485775"/>
                </a:lnTo>
                <a:lnTo>
                  <a:pt x="5186299" y="485775"/>
                </a:lnTo>
                <a:lnTo>
                  <a:pt x="5217872" y="479421"/>
                </a:lnTo>
                <a:lnTo>
                  <a:pt x="5243623" y="462089"/>
                </a:lnTo>
                <a:lnTo>
                  <a:pt x="5260969" y="436375"/>
                </a:lnTo>
                <a:lnTo>
                  <a:pt x="5267325" y="404875"/>
                </a:lnTo>
                <a:lnTo>
                  <a:pt x="5267325" y="81025"/>
                </a:lnTo>
                <a:lnTo>
                  <a:pt x="5260969" y="49506"/>
                </a:lnTo>
                <a:lnTo>
                  <a:pt x="5243623" y="23749"/>
                </a:lnTo>
                <a:lnTo>
                  <a:pt x="5217872" y="6373"/>
                </a:lnTo>
                <a:lnTo>
                  <a:pt x="518629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5800" y="2057019"/>
            <a:ext cx="5267325" cy="485775"/>
          </a:xfrm>
          <a:custGeom>
            <a:avLst/>
            <a:gdLst/>
            <a:ahLst/>
            <a:cxnLst/>
            <a:rect l="l" t="t" r="r" b="b"/>
            <a:pathLst>
              <a:path w="5267325" h="485775">
                <a:moveTo>
                  <a:pt x="0" y="81025"/>
                </a:moveTo>
                <a:lnTo>
                  <a:pt x="6362" y="49506"/>
                </a:lnTo>
                <a:lnTo>
                  <a:pt x="23712" y="23749"/>
                </a:lnTo>
                <a:lnTo>
                  <a:pt x="49447" y="6373"/>
                </a:lnTo>
                <a:lnTo>
                  <a:pt x="80962" y="0"/>
                </a:lnTo>
                <a:lnTo>
                  <a:pt x="5186299" y="0"/>
                </a:lnTo>
                <a:lnTo>
                  <a:pt x="5217872" y="6373"/>
                </a:lnTo>
                <a:lnTo>
                  <a:pt x="5243623" y="23749"/>
                </a:lnTo>
                <a:lnTo>
                  <a:pt x="5260969" y="49506"/>
                </a:lnTo>
                <a:lnTo>
                  <a:pt x="5267325" y="81025"/>
                </a:lnTo>
                <a:lnTo>
                  <a:pt x="5267325" y="404875"/>
                </a:lnTo>
                <a:lnTo>
                  <a:pt x="5260969" y="436375"/>
                </a:lnTo>
                <a:lnTo>
                  <a:pt x="5243623" y="462089"/>
                </a:lnTo>
                <a:lnTo>
                  <a:pt x="5217872" y="479421"/>
                </a:lnTo>
                <a:lnTo>
                  <a:pt x="5186299" y="485775"/>
                </a:lnTo>
                <a:lnTo>
                  <a:pt x="80962" y="485775"/>
                </a:lnTo>
                <a:lnTo>
                  <a:pt x="49447" y="479421"/>
                </a:lnTo>
                <a:lnTo>
                  <a:pt x="23712" y="462089"/>
                </a:lnTo>
                <a:lnTo>
                  <a:pt x="6362" y="436375"/>
                </a:lnTo>
                <a:lnTo>
                  <a:pt x="0" y="404875"/>
                </a:lnTo>
                <a:lnTo>
                  <a:pt x="0" y="81025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799998"/>
            <a:ext cx="16497300" cy="1009650"/>
          </a:xfrm>
          <a:custGeom>
            <a:avLst/>
            <a:gdLst/>
            <a:ahLst/>
            <a:cxnLst/>
            <a:rect l="l" t="t" r="r" b="b"/>
            <a:pathLst>
              <a:path w="16497300" h="1009650">
                <a:moveTo>
                  <a:pt x="0" y="1009497"/>
                </a:moveTo>
                <a:lnTo>
                  <a:pt x="16497300" y="1009497"/>
                </a:lnTo>
                <a:lnTo>
                  <a:pt x="16497300" y="0"/>
                </a:lnTo>
                <a:lnTo>
                  <a:pt x="0" y="0"/>
                </a:lnTo>
                <a:lnTo>
                  <a:pt x="0" y="1009497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6964025" y="799998"/>
            <a:ext cx="1323975" cy="1009650"/>
          </a:xfrm>
          <a:custGeom>
            <a:avLst/>
            <a:gdLst/>
            <a:ahLst/>
            <a:cxnLst/>
            <a:rect l="l" t="t" r="r" b="b"/>
            <a:pathLst>
              <a:path w="1323975" h="1009650">
                <a:moveTo>
                  <a:pt x="1323975" y="0"/>
                </a:moveTo>
                <a:lnTo>
                  <a:pt x="0" y="0"/>
                </a:lnTo>
                <a:lnTo>
                  <a:pt x="0" y="1009497"/>
                </a:lnTo>
                <a:lnTo>
                  <a:pt x="1323975" y="1009497"/>
                </a:lnTo>
                <a:lnTo>
                  <a:pt x="1323975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6497300" y="799998"/>
            <a:ext cx="466725" cy="1009650"/>
          </a:xfrm>
          <a:custGeom>
            <a:avLst/>
            <a:gdLst/>
            <a:ahLst/>
            <a:cxnLst/>
            <a:rect l="l" t="t" r="r" b="b"/>
            <a:pathLst>
              <a:path w="466725" h="1009650">
                <a:moveTo>
                  <a:pt x="466725" y="0"/>
                </a:moveTo>
                <a:lnTo>
                  <a:pt x="0" y="0"/>
                </a:lnTo>
                <a:lnTo>
                  <a:pt x="0" y="1009497"/>
                </a:lnTo>
                <a:lnTo>
                  <a:pt x="466725" y="1009497"/>
                </a:lnTo>
                <a:lnTo>
                  <a:pt x="466725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15230475" y="114261"/>
            <a:ext cx="3000375" cy="609600"/>
          </a:xfrm>
          <a:custGeom>
            <a:avLst/>
            <a:gdLst/>
            <a:ahLst/>
            <a:cxnLst/>
            <a:rect l="l" t="t" r="r" b="b"/>
            <a:pathLst>
              <a:path w="3000375" h="609600">
                <a:moveTo>
                  <a:pt x="3000375" y="0"/>
                </a:moveTo>
                <a:lnTo>
                  <a:pt x="0" y="0"/>
                </a:lnTo>
                <a:lnTo>
                  <a:pt x="0" y="609511"/>
                </a:lnTo>
                <a:lnTo>
                  <a:pt x="3000375" y="609511"/>
                </a:lnTo>
                <a:lnTo>
                  <a:pt x="3000375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182850" y="66611"/>
            <a:ext cx="3105150" cy="519112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344900" y="323786"/>
            <a:ext cx="776287" cy="5191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26301"/>
            <a:ext cx="18230850" cy="23704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L="15245080">
              <a:lnSpc>
                <a:spcPts val="2035"/>
              </a:lnSpc>
              <a:spcBef>
                <a:spcPts val="125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z="1700" spc="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7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2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ê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700" spc="25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 spc="-1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1700" spc="15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sz="1700" spc="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700">
              <a:latin typeface="Calibri"/>
              <a:cs typeface="Calibri"/>
            </a:endParaRPr>
          </a:p>
          <a:p>
            <a:pPr algn="ctr" marL="15244444">
              <a:lnSpc>
                <a:spcPts val="2035"/>
              </a:lnSpc>
            </a:pPr>
            <a:r>
              <a:rPr dirty="0" sz="1700" spc="3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777240" marR="2936240">
              <a:lnSpc>
                <a:spcPct val="104800"/>
              </a:lnSpc>
              <a:spcBef>
                <a:spcPts val="1235"/>
              </a:spcBef>
            </a:pPr>
            <a:r>
              <a:rPr dirty="0" sz="2150" spc="-10" b="1">
                <a:solidFill>
                  <a:srgbClr val="FFFFFF"/>
                </a:solidFill>
                <a:latin typeface="Calibri"/>
                <a:cs typeface="Calibri"/>
              </a:rPr>
              <a:t>IMPLEMENTAÇÃO</a:t>
            </a:r>
            <a:r>
              <a:rPr dirty="0" sz="2150" spc="2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150" spc="1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20" b="1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r>
              <a:rPr dirty="0" sz="215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PROGRAMA</a:t>
            </a:r>
            <a:r>
              <a:rPr dirty="0" sz="2150" spc="2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150" spc="1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5" b="1">
                <a:solidFill>
                  <a:srgbClr val="FFFFFF"/>
                </a:solidFill>
                <a:latin typeface="Calibri"/>
                <a:cs typeface="Calibri"/>
              </a:rPr>
              <a:t>EXERCÍCIOS</a:t>
            </a:r>
            <a:r>
              <a:rPr dirty="0" sz="2150" spc="1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10" b="1">
                <a:solidFill>
                  <a:srgbClr val="FFFFFF"/>
                </a:solidFill>
                <a:latin typeface="Calibri"/>
                <a:cs typeface="Calibri"/>
              </a:rPr>
              <a:t>RESISTIDOS</a:t>
            </a:r>
            <a:r>
              <a:rPr dirty="0" sz="2150" spc="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10" b="1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2150" spc="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TRANPLANTE</a:t>
            </a:r>
            <a:r>
              <a:rPr dirty="0" sz="2150" spc="1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150" spc="1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-5" b="1">
                <a:solidFill>
                  <a:srgbClr val="FFFFFF"/>
                </a:solidFill>
                <a:latin typeface="Calibri"/>
                <a:cs typeface="Calibri"/>
              </a:rPr>
              <a:t>CÉLULAS</a:t>
            </a:r>
            <a:r>
              <a:rPr dirty="0" sz="2150" spc="1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5" b="1">
                <a:solidFill>
                  <a:srgbClr val="FFFFFF"/>
                </a:solidFill>
                <a:latin typeface="Calibri"/>
                <a:cs typeface="Calibri"/>
              </a:rPr>
              <a:t>TRONCO</a:t>
            </a:r>
            <a:r>
              <a:rPr dirty="0" sz="2150" spc="1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-5" b="1">
                <a:solidFill>
                  <a:srgbClr val="FFFFFF"/>
                </a:solidFill>
                <a:latin typeface="Calibri"/>
                <a:cs typeface="Calibri"/>
              </a:rPr>
              <a:t>HEMATOPOIÉTICAS: </a:t>
            </a:r>
            <a:r>
              <a:rPr dirty="0" sz="2150" spc="-4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20" b="1">
                <a:solidFill>
                  <a:srgbClr val="FFFFFF"/>
                </a:solidFill>
                <a:latin typeface="Calibri"/>
                <a:cs typeface="Calibri"/>
              </a:rPr>
              <a:t>ADESÃO</a:t>
            </a:r>
            <a:r>
              <a:rPr dirty="0" sz="215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15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-30" b="1">
                <a:solidFill>
                  <a:srgbClr val="FFFFFF"/>
                </a:solidFill>
                <a:latin typeface="Calibri"/>
                <a:cs typeface="Calibri"/>
              </a:rPr>
              <a:t>IMPACTO</a:t>
            </a:r>
            <a:r>
              <a:rPr dirty="0" sz="2150" spc="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10" b="1">
                <a:solidFill>
                  <a:srgbClr val="FFFFFF"/>
                </a:solidFill>
                <a:latin typeface="Calibri"/>
                <a:cs typeface="Calibri"/>
              </a:rPr>
              <a:t>NA</a:t>
            </a:r>
            <a:r>
              <a:rPr dirty="0" sz="2150" spc="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-10" b="1">
                <a:solidFill>
                  <a:srgbClr val="FFFFFF"/>
                </a:solidFill>
                <a:latin typeface="Calibri"/>
                <a:cs typeface="Calibri"/>
              </a:rPr>
              <a:t>EVOLUÇÃO</a:t>
            </a:r>
            <a:r>
              <a:rPr dirty="0" sz="2150" spc="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5" b="1">
                <a:solidFill>
                  <a:srgbClr val="FFFFFF"/>
                </a:solidFill>
                <a:latin typeface="Calibri"/>
                <a:cs typeface="Calibri"/>
              </a:rPr>
              <a:t>CLÍNICA</a:t>
            </a:r>
            <a:r>
              <a:rPr dirty="0" sz="2150" spc="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5" b="1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215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spc="-15" b="1">
                <a:solidFill>
                  <a:srgbClr val="FFFFFF"/>
                </a:solidFill>
                <a:latin typeface="Calibri"/>
                <a:cs typeface="Calibri"/>
              </a:rPr>
              <a:t>PACIENTE</a:t>
            </a:r>
            <a:r>
              <a:rPr dirty="0" sz="2150" spc="18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FFFFFF"/>
                </a:solidFill>
                <a:latin typeface="Calibri"/>
                <a:cs typeface="Calibri"/>
              </a:rPr>
              <a:t>HOSPITALIZADO.</a:t>
            </a:r>
            <a:endParaRPr sz="2150">
              <a:latin typeface="Calibri"/>
              <a:cs typeface="Calibri"/>
            </a:endParaRPr>
          </a:p>
          <a:p>
            <a:pPr marL="781050">
              <a:lnSpc>
                <a:spcPct val="100000"/>
              </a:lnSpc>
              <a:spcBef>
                <a:spcPts val="10"/>
              </a:spcBef>
            </a:pPr>
            <a:r>
              <a:rPr dirty="0" sz="2000" spc="10">
                <a:latin typeface="Calibri"/>
                <a:cs typeface="Calibri"/>
              </a:rPr>
              <a:t>M.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10">
                <a:latin typeface="Calibri"/>
                <a:cs typeface="Calibri"/>
              </a:rPr>
              <a:t>M.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S.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Daniel,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20">
                <a:latin typeface="Calibri"/>
                <a:cs typeface="Calibri"/>
              </a:rPr>
              <a:t>V.F.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Leite,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I.S.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Oliveira,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J.S.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Filho,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90">
                <a:latin typeface="Calibri"/>
                <a:cs typeface="Calibri"/>
              </a:rPr>
              <a:t>M.V.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15">
                <a:latin typeface="Calibri"/>
                <a:cs typeface="Calibri"/>
              </a:rPr>
              <a:t>Batista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Calibri"/>
              <a:cs typeface="Calibri"/>
            </a:endParaRPr>
          </a:p>
          <a:p>
            <a:pPr marL="2475865">
              <a:lnSpc>
                <a:spcPct val="100000"/>
              </a:lnSpc>
              <a:tabLst>
                <a:tab pos="8384540" algn="l"/>
                <a:tab pos="13277850" algn="l"/>
              </a:tabLst>
            </a:pPr>
            <a:r>
              <a:rPr dirty="0" baseline="2314" sz="3600" spc="4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baseline="2314" sz="3600" spc="-1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baseline="2314" sz="3600" spc="7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baseline="2314" sz="3600" spc="3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baseline="2314" sz="3600" spc="-3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baseline="2314" sz="3600" spc="30" b="1">
                <a:solidFill>
                  <a:srgbClr val="FFFFFF"/>
                </a:solidFill>
                <a:latin typeface="Calibri"/>
                <a:cs typeface="Calibri"/>
              </a:rPr>
              <a:t>Ç</a:t>
            </a:r>
            <a:r>
              <a:rPr dirty="0" baseline="2314" sz="3600" spc="-52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spc="25" b="1">
                <a:solidFill>
                  <a:srgbClr val="FFFFFF"/>
                </a:solidFill>
                <a:latin typeface="Calibri"/>
                <a:cs typeface="Calibri"/>
              </a:rPr>
              <a:t>É</a:t>
            </a:r>
            <a:r>
              <a:rPr dirty="0" sz="2400" spc="-7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2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2400" spc="2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baseline="2314" sz="3600" spc="3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baseline="2314" sz="3600" spc="-22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baseline="2314" sz="3600" spc="-172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baseline="2314" sz="3600" spc="-322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baseline="2314" sz="3600" spc="-52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baseline="2314" sz="3600" spc="-3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baseline="2314" sz="3600" spc="3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baseline="2314" sz="3600" spc="-15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baseline="2314" sz="3600" spc="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2314" sz="3600" spc="-7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baseline="2314" sz="3600" spc="37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baseline="2314" sz="3600" spc="-1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baseline="2314" sz="3600" spc="-7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baseline="2314" sz="3600" spc="-6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baseline="2314" sz="36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baseline="2314" sz="3600" spc="3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baseline="2314" sz="3600" spc="-52" b="1">
                <a:solidFill>
                  <a:srgbClr val="FFFFFF"/>
                </a:solidFill>
                <a:latin typeface="Calibri"/>
                <a:cs typeface="Calibri"/>
              </a:rPr>
              <a:t>ÃO</a:t>
            </a:r>
            <a:endParaRPr baseline="2314"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9137" y="2617152"/>
            <a:ext cx="5289550" cy="31388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25"/>
              </a:spcBef>
            </a:pPr>
            <a:r>
              <a:rPr dirty="0" sz="1700" spc="15">
                <a:latin typeface="Calibri"/>
                <a:cs typeface="Calibri"/>
              </a:rPr>
              <a:t>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transplante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células-tronco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hematopoiéticas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(TCH)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ocasiona </a:t>
            </a:r>
            <a:r>
              <a:rPr dirty="0" sz="1700" spc="-10">
                <a:latin typeface="Calibri"/>
                <a:cs typeface="Calibri"/>
              </a:rPr>
              <a:t>incapacidade </a:t>
            </a:r>
            <a:r>
              <a:rPr dirty="0" sz="1700">
                <a:latin typeface="Calibri"/>
                <a:cs typeface="Calibri"/>
              </a:rPr>
              <a:t>física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>
                <a:latin typeface="Calibri"/>
                <a:cs typeface="Calibri"/>
              </a:rPr>
              <a:t>perda </a:t>
            </a:r>
            <a:r>
              <a:rPr dirty="0" sz="1700" spc="-10">
                <a:latin typeface="Calibri"/>
                <a:cs typeface="Calibri"/>
              </a:rPr>
              <a:t>funcional, </a:t>
            </a:r>
            <a:r>
              <a:rPr dirty="0" sz="1700" spc="5">
                <a:latin typeface="Calibri"/>
                <a:cs typeface="Calibri"/>
              </a:rPr>
              <a:t>que </a:t>
            </a:r>
            <a:r>
              <a:rPr dirty="0" sz="1700">
                <a:latin typeface="Calibri"/>
                <a:cs typeface="Calibri"/>
              </a:rPr>
              <a:t>podem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ser</a:t>
            </a:r>
            <a:r>
              <a:rPr dirty="0" sz="1700">
                <a:latin typeface="Calibri"/>
                <a:cs typeface="Calibri"/>
              </a:rPr>
              <a:t> parcialmente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prevenidos,</a:t>
            </a:r>
            <a:r>
              <a:rPr dirty="0" sz="1700">
                <a:latin typeface="Calibri"/>
                <a:cs typeface="Calibri"/>
              </a:rPr>
              <a:t> bem</a:t>
            </a:r>
            <a:r>
              <a:rPr dirty="0" sz="1700" spc="5">
                <a:latin typeface="Calibri"/>
                <a:cs typeface="Calibri"/>
              </a:rPr>
              <a:t> como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tratados,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 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exercícios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aeróbicos,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resistidos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endurance.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Estudos 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mais</a:t>
            </a:r>
            <a:r>
              <a:rPr dirty="0" sz="1700">
                <a:latin typeface="Calibri"/>
                <a:cs typeface="Calibri"/>
              </a:rPr>
              <a:t> recentes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sugerem</a:t>
            </a:r>
            <a:r>
              <a:rPr dirty="0" sz="1700" spc="5">
                <a:latin typeface="Calibri"/>
                <a:cs typeface="Calibri"/>
              </a:rPr>
              <a:t> que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programas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reabilitação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menos</a:t>
            </a:r>
            <a:r>
              <a:rPr dirty="0" sz="1700">
                <a:latin typeface="Calibri"/>
                <a:cs typeface="Calibri"/>
              </a:rPr>
              <a:t> restritivos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mais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intensos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são </a:t>
            </a:r>
            <a:r>
              <a:rPr dirty="0" sz="1700" spc="-10">
                <a:latin typeface="Calibri"/>
                <a:cs typeface="Calibri"/>
              </a:rPr>
              <a:t>seguros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 spc="-15">
                <a:latin typeface="Calibri"/>
                <a:cs typeface="Calibri"/>
              </a:rPr>
              <a:t>eficazes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nessa </a:t>
            </a:r>
            <a:r>
              <a:rPr dirty="0" sz="1700" spc="-5">
                <a:latin typeface="Calibri"/>
                <a:cs typeface="Calibri"/>
              </a:rPr>
              <a:t>população. </a:t>
            </a:r>
            <a:r>
              <a:rPr dirty="0" sz="1700" spc="-10">
                <a:latin typeface="Calibri"/>
                <a:cs typeface="Calibri"/>
              </a:rPr>
              <a:t>Realizamos </a:t>
            </a:r>
            <a:r>
              <a:rPr dirty="0" sz="1700">
                <a:latin typeface="Calibri"/>
                <a:cs typeface="Calibri"/>
              </a:rPr>
              <a:t>uma </a:t>
            </a:r>
            <a:r>
              <a:rPr dirty="0" sz="1700" spc="-10">
                <a:latin typeface="Calibri"/>
                <a:cs typeface="Calibri"/>
              </a:rPr>
              <a:t>atualização </a:t>
            </a:r>
            <a:r>
              <a:rPr dirty="0" sz="1700" spc="5">
                <a:latin typeface="Calibri"/>
                <a:cs typeface="Calibri"/>
              </a:rPr>
              <a:t>das </a:t>
            </a:r>
            <a:r>
              <a:rPr dirty="0" sz="1700" spc="-15">
                <a:latin typeface="Calibri"/>
                <a:cs typeface="Calibri"/>
              </a:rPr>
              <a:t>diretrizes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reabilitação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>
                <a:latin typeface="Calibri"/>
                <a:cs typeface="Calibri"/>
              </a:rPr>
              <a:t>TCH </a:t>
            </a:r>
            <a:r>
              <a:rPr dirty="0" sz="1700" spc="-15">
                <a:latin typeface="Calibri"/>
                <a:cs typeface="Calibri"/>
              </a:rPr>
              <a:t>nessa </a:t>
            </a:r>
            <a:r>
              <a:rPr dirty="0" sz="1700" spc="-5">
                <a:latin typeface="Calibri"/>
                <a:cs typeface="Calibri"/>
              </a:rPr>
              <a:t>instituição em </a:t>
            </a:r>
            <a:r>
              <a:rPr dirty="0" sz="1700">
                <a:latin typeface="Calibri"/>
                <a:cs typeface="Calibri"/>
              </a:rPr>
              <a:t>2020-2021,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porém, </a:t>
            </a:r>
            <a:r>
              <a:rPr dirty="0" sz="1700">
                <a:latin typeface="Calibri"/>
                <a:cs typeface="Calibri"/>
              </a:rPr>
              <a:t>desconhecemos </a:t>
            </a:r>
            <a:r>
              <a:rPr dirty="0" sz="1700" spc="1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impacto </a:t>
            </a:r>
            <a:r>
              <a:rPr dirty="0" sz="1700">
                <a:latin typeface="Calibri"/>
                <a:cs typeface="Calibri"/>
              </a:rPr>
              <a:t>dessas novas </a:t>
            </a:r>
            <a:r>
              <a:rPr dirty="0" sz="1700" spc="-5">
                <a:latin typeface="Calibri"/>
                <a:cs typeface="Calibri"/>
              </a:rPr>
              <a:t>medidas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nos </a:t>
            </a:r>
            <a:r>
              <a:rPr dirty="0" sz="1700">
                <a:latin typeface="Calibri"/>
                <a:cs typeface="Calibri"/>
              </a:rPr>
              <a:t>pacientes. </a:t>
            </a:r>
            <a:r>
              <a:rPr dirty="0" sz="1700" spc="10">
                <a:latin typeface="Calibri"/>
                <a:cs typeface="Calibri"/>
              </a:rPr>
              <a:t>Nosso </a:t>
            </a:r>
            <a:r>
              <a:rPr dirty="0" sz="1700" spc="-5">
                <a:latin typeface="Calibri"/>
                <a:cs typeface="Calibri"/>
              </a:rPr>
              <a:t>objetivo </a:t>
            </a:r>
            <a:r>
              <a:rPr dirty="0" sz="1700" spc="1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determinar </a:t>
            </a:r>
            <a:r>
              <a:rPr dirty="0" sz="1700" spc="1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impacto das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novas </a:t>
            </a:r>
            <a:r>
              <a:rPr dirty="0" sz="1700" spc="-15">
                <a:latin typeface="Calibri"/>
                <a:cs typeface="Calibri"/>
              </a:rPr>
              <a:t>diretrizes </a:t>
            </a:r>
            <a:r>
              <a:rPr dirty="0" sz="1700" spc="5">
                <a:latin typeface="Calibri"/>
                <a:cs typeface="Calibri"/>
              </a:rPr>
              <a:t>na </a:t>
            </a:r>
            <a:r>
              <a:rPr dirty="0" sz="1700">
                <a:latin typeface="Calibri"/>
                <a:cs typeface="Calibri"/>
              </a:rPr>
              <a:t>adesão </a:t>
            </a:r>
            <a:r>
              <a:rPr dirty="0" sz="1700" spc="10">
                <a:latin typeface="Calibri"/>
                <a:cs typeface="Calibri"/>
              </a:rPr>
              <a:t>à </a:t>
            </a:r>
            <a:r>
              <a:rPr dirty="0" sz="1700" spc="5">
                <a:latin typeface="Calibri"/>
                <a:cs typeface="Calibri"/>
              </a:rPr>
              <a:t>fisioterapia, </a:t>
            </a:r>
            <a:r>
              <a:rPr dirty="0" sz="1700">
                <a:latin typeface="Calibri"/>
                <a:cs typeface="Calibri"/>
              </a:rPr>
              <a:t>bem </a:t>
            </a:r>
            <a:r>
              <a:rPr dirty="0" sz="1700" spc="5">
                <a:latin typeface="Calibri"/>
                <a:cs typeface="Calibri"/>
              </a:rPr>
              <a:t>como outros 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desfechos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da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evolução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clínica</a:t>
            </a:r>
            <a:r>
              <a:rPr dirty="0" sz="1700" spc="-8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paciente.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785" y="6733222"/>
            <a:ext cx="12782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6280" y="7408291"/>
            <a:ext cx="5290820" cy="13277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2700" marR="5080">
              <a:lnSpc>
                <a:spcPct val="100200"/>
              </a:lnSpc>
              <a:spcBef>
                <a:spcPts val="120"/>
              </a:spcBef>
            </a:pPr>
            <a:r>
              <a:rPr dirty="0" sz="1700" spc="-5">
                <a:latin typeface="Calibri"/>
                <a:cs typeface="Calibri"/>
              </a:rPr>
              <a:t>Estabelecer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impacto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da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atualização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das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diretrizes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de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reabilitação</a:t>
            </a:r>
            <a:r>
              <a:rPr dirty="0" sz="1700" spc="5">
                <a:latin typeface="Calibri"/>
                <a:cs typeface="Calibri"/>
              </a:rPr>
              <a:t> no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TCH</a:t>
            </a:r>
            <a:r>
              <a:rPr dirty="0" sz="1700" spc="5">
                <a:latin typeface="Calibri"/>
                <a:cs typeface="Calibri"/>
              </a:rPr>
              <a:t> na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adesão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à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fisioterapia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durante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o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período </a:t>
            </a:r>
            <a:r>
              <a:rPr dirty="0" sz="1700" spc="5">
                <a:latin typeface="Calibri"/>
                <a:cs typeface="Calibri"/>
              </a:rPr>
              <a:t>de internação por </a:t>
            </a:r>
            <a:r>
              <a:rPr dirty="0" sz="1700" spc="-10">
                <a:latin typeface="Calibri"/>
                <a:cs typeface="Calibri"/>
              </a:rPr>
              <a:t>TCH. Além </a:t>
            </a:r>
            <a:r>
              <a:rPr dirty="0" sz="1700">
                <a:latin typeface="Calibri"/>
                <a:cs typeface="Calibri"/>
              </a:rPr>
              <a:t>disso, </a:t>
            </a:r>
            <a:r>
              <a:rPr dirty="0" sz="1700" spc="-10">
                <a:latin typeface="Calibri"/>
                <a:cs typeface="Calibri"/>
              </a:rPr>
              <a:t>analisar </a:t>
            </a:r>
            <a:r>
              <a:rPr dirty="0" sz="1700" spc="-5">
                <a:latin typeface="Calibri"/>
                <a:cs typeface="Calibri"/>
              </a:rPr>
              <a:t>esse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impacto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no</a:t>
            </a:r>
            <a:r>
              <a:rPr dirty="0" sz="1700" spc="204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que</a:t>
            </a:r>
            <a:r>
              <a:rPr dirty="0" sz="1700" spc="1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diz</a:t>
            </a:r>
            <a:r>
              <a:rPr dirty="0" sz="1700" spc="2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respeito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admissão</a:t>
            </a:r>
            <a:r>
              <a:rPr dirty="0" sz="1700" spc="2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UTI,</a:t>
            </a:r>
            <a:r>
              <a:rPr dirty="0" sz="1700" spc="17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tempo </a:t>
            </a:r>
            <a:r>
              <a:rPr dirty="0" sz="1700" spc="-37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internação</a:t>
            </a:r>
            <a:r>
              <a:rPr dirty="0" sz="1700" spc="34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total,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internação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em</a:t>
            </a:r>
            <a:r>
              <a:rPr dirty="0" sz="1700" spc="33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UTI,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intubação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280" y="8704262"/>
            <a:ext cx="5290185" cy="288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08100" algn="l"/>
                <a:tab pos="2146935" algn="l"/>
                <a:tab pos="3033395" algn="l"/>
                <a:tab pos="4234180" algn="l"/>
                <a:tab pos="5167630" algn="l"/>
              </a:tabLst>
            </a:pP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50">
                <a:latin typeface="Calibri"/>
                <a:cs typeface="Calibri"/>
              </a:rPr>
              <a:t>t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5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qu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-20">
                <a:latin typeface="Calibri"/>
                <a:cs typeface="Calibri"/>
              </a:rPr>
              <a:t>l</a:t>
            </a:r>
            <a:r>
              <a:rPr dirty="0" sz="1700" spc="5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qu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10">
                <a:latin typeface="Calibri"/>
                <a:cs typeface="Calibri"/>
              </a:rPr>
              <a:t>as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 spc="-80">
                <a:latin typeface="Calibri"/>
                <a:cs typeface="Calibri"/>
              </a:rPr>
              <a:t>u</a:t>
            </a:r>
            <a:r>
              <a:rPr dirty="0" sz="1700" spc="10">
                <a:latin typeface="Calibri"/>
                <a:cs typeface="Calibri"/>
              </a:rPr>
              <a:t>ra</a:t>
            </a:r>
            <a:r>
              <a:rPr dirty="0" sz="1700" spc="-75">
                <a:latin typeface="Calibri"/>
                <a:cs typeface="Calibri"/>
              </a:rPr>
              <a:t>n</a:t>
            </a:r>
            <a:r>
              <a:rPr dirty="0" sz="1700" spc="20">
                <a:latin typeface="Calibri"/>
                <a:cs typeface="Calibri"/>
              </a:rPr>
              <a:t>t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20">
                <a:latin typeface="Calibri"/>
                <a:cs typeface="Calibri"/>
              </a:rPr>
              <a:t>t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-50">
                <a:latin typeface="Calibri"/>
                <a:cs typeface="Calibri"/>
              </a:rPr>
              <a:t>ç</a:t>
            </a:r>
            <a:r>
              <a:rPr dirty="0" sz="1700" spc="10">
                <a:latin typeface="Calibri"/>
                <a:cs typeface="Calibri"/>
              </a:rPr>
              <a:t>ã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,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-75">
                <a:latin typeface="Calibri"/>
                <a:cs typeface="Calibri"/>
              </a:rPr>
              <a:t>f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25">
                <a:latin typeface="Calibri"/>
                <a:cs typeface="Calibri"/>
              </a:rPr>
              <a:t>cç</a:t>
            </a:r>
            <a:r>
              <a:rPr dirty="0" sz="1700" spc="10">
                <a:latin typeface="Calibri"/>
                <a:cs typeface="Calibri"/>
              </a:rPr>
              <a:t>ão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1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6280" y="8962072"/>
            <a:ext cx="3511550" cy="2882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700">
                <a:latin typeface="Calibri"/>
                <a:cs typeface="Calibri"/>
              </a:rPr>
              <a:t>mortalidade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30">
                <a:latin typeface="Calibri"/>
                <a:cs typeface="Calibri"/>
              </a:rPr>
              <a:t>durantee</a:t>
            </a:r>
            <a:r>
              <a:rPr dirty="0" sz="1700" spc="-5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após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internação.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54775" y="2607309"/>
            <a:ext cx="5285740" cy="812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1200"/>
              </a:lnSpc>
              <a:spcBef>
                <a:spcPts val="100"/>
              </a:spcBef>
            </a:pPr>
            <a:r>
              <a:rPr dirty="0" sz="1700" spc="10">
                <a:latin typeface="Calibri"/>
                <a:cs typeface="Calibri"/>
              </a:rPr>
              <a:t>Estudo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caso-controle, comparando </a:t>
            </a:r>
            <a:r>
              <a:rPr dirty="0" sz="1700" spc="-10">
                <a:latin typeface="Calibri"/>
                <a:cs typeface="Calibri"/>
              </a:rPr>
              <a:t>pacientes </a:t>
            </a:r>
            <a:r>
              <a:rPr dirty="0" sz="1700" spc="-5">
                <a:latin typeface="Calibri"/>
                <a:cs typeface="Calibri"/>
              </a:rPr>
              <a:t>internados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antes</a:t>
            </a:r>
            <a:r>
              <a:rPr dirty="0" sz="1700" spc="10">
                <a:latin typeface="Calibri"/>
                <a:cs typeface="Calibri"/>
              </a:rPr>
              <a:t> da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atualização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das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diretrizes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(CONTROLE),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os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pacientes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internados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após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34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atualização</a:t>
            </a:r>
            <a:r>
              <a:rPr dirty="0" sz="1700" spc="35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das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diretrizes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4775" y="3388994"/>
            <a:ext cx="5286375" cy="2882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79475" algn="l"/>
                <a:tab pos="1212850" algn="l"/>
                <a:tab pos="2194560" algn="l"/>
                <a:tab pos="3147695" algn="l"/>
                <a:tab pos="3442970" algn="l"/>
                <a:tab pos="4348480" algn="l"/>
                <a:tab pos="5168265" algn="l"/>
              </a:tabLst>
            </a:pPr>
            <a:r>
              <a:rPr dirty="0" sz="1700">
                <a:latin typeface="Calibri"/>
                <a:cs typeface="Calibri"/>
              </a:rPr>
              <a:t>(</a:t>
            </a:r>
            <a:r>
              <a:rPr dirty="0" sz="1700" spc="-5">
                <a:latin typeface="Calibri"/>
                <a:cs typeface="Calibri"/>
              </a:rPr>
              <a:t>C</a:t>
            </a:r>
            <a:r>
              <a:rPr dirty="0" sz="1700" spc="-10">
                <a:latin typeface="Calibri"/>
                <a:cs typeface="Calibri"/>
              </a:rPr>
              <a:t>A</a:t>
            </a:r>
            <a:r>
              <a:rPr dirty="0" sz="1700" spc="40">
                <a:latin typeface="Calibri"/>
                <a:cs typeface="Calibri"/>
              </a:rPr>
              <a:t>S</a:t>
            </a: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-5">
                <a:latin typeface="Calibri"/>
                <a:cs typeface="Calibri"/>
              </a:rPr>
              <a:t>)</a:t>
            </a:r>
            <a:r>
              <a:rPr dirty="0" sz="1700" spc="5">
                <a:latin typeface="Calibri"/>
                <a:cs typeface="Calibri"/>
              </a:rPr>
              <a:t>.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1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5">
                <a:latin typeface="Calibri"/>
                <a:cs typeface="Calibri"/>
              </a:rPr>
              <a:t>d</a:t>
            </a:r>
            <a:r>
              <a:rPr dirty="0" sz="1700" spc="-30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s</a:t>
            </a:r>
            <a:r>
              <a:rPr dirty="0" sz="1700" spc="-70">
                <a:latin typeface="Calibri"/>
                <a:cs typeface="Calibri"/>
              </a:rPr>
              <a:t>f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30">
                <a:latin typeface="Calibri"/>
                <a:cs typeface="Calibri"/>
              </a:rPr>
              <a:t>c</a:t>
            </a:r>
            <a:r>
              <a:rPr dirty="0" sz="1700" spc="5">
                <a:latin typeface="Calibri"/>
                <a:cs typeface="Calibri"/>
              </a:rPr>
              <a:t>h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25">
                <a:latin typeface="Calibri"/>
                <a:cs typeface="Calibri"/>
              </a:rPr>
              <a:t>c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5">
                <a:latin typeface="Calibri"/>
                <a:cs typeface="Calibri"/>
              </a:rPr>
              <a:t>al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10">
                <a:latin typeface="Calibri"/>
                <a:cs typeface="Calibri"/>
              </a:rPr>
              <a:t>é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-20">
                <a:latin typeface="Calibri"/>
                <a:cs typeface="Calibri"/>
              </a:rPr>
              <a:t>v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>
                <a:latin typeface="Calibri"/>
                <a:cs typeface="Calibri"/>
              </a:rPr>
              <a:t>f</a:t>
            </a:r>
            <a:r>
              <a:rPr dirty="0" sz="1700" spc="-20">
                <a:latin typeface="Calibri"/>
                <a:cs typeface="Calibri"/>
              </a:rPr>
              <a:t>i</a:t>
            </a:r>
            <a:r>
              <a:rPr dirty="0" sz="1700" spc="25">
                <a:latin typeface="Calibri"/>
                <a:cs typeface="Calibri"/>
              </a:rPr>
              <a:t>c</a:t>
            </a:r>
            <a:r>
              <a:rPr dirty="0" sz="1700" spc="10">
                <a:latin typeface="Calibri"/>
                <a:cs typeface="Calibri"/>
              </a:rPr>
              <a:t>ar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25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sã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	</a:t>
            </a:r>
            <a:r>
              <a:rPr dirty="0" sz="1700" spc="10">
                <a:latin typeface="Calibri"/>
                <a:cs typeface="Calibri"/>
              </a:rPr>
              <a:t>à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4775" y="3645852"/>
            <a:ext cx="5290185" cy="15855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 marR="5080">
              <a:lnSpc>
                <a:spcPct val="100099"/>
              </a:lnSpc>
              <a:spcBef>
                <a:spcPts val="125"/>
              </a:spcBef>
            </a:pPr>
            <a:r>
              <a:rPr dirty="0" sz="1700">
                <a:latin typeface="Calibri"/>
                <a:cs typeface="Calibri"/>
              </a:rPr>
              <a:t>fisioterapia. Os </a:t>
            </a:r>
            <a:r>
              <a:rPr dirty="0" sz="1700" spc="-10">
                <a:latin typeface="Calibri"/>
                <a:cs typeface="Calibri"/>
              </a:rPr>
              <a:t>desfechos </a:t>
            </a:r>
            <a:r>
              <a:rPr dirty="0" sz="1700" spc="-5">
                <a:latin typeface="Calibri"/>
                <a:cs typeface="Calibri"/>
              </a:rPr>
              <a:t>secundários</a:t>
            </a:r>
            <a:r>
              <a:rPr dirty="0" sz="1700" spc="37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referentes</a:t>
            </a:r>
            <a:r>
              <a:rPr dirty="0" sz="1700" spc="34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à </a:t>
            </a:r>
            <a:r>
              <a:rPr dirty="0" sz="1700" spc="-10">
                <a:latin typeface="Calibri"/>
                <a:cs typeface="Calibri"/>
              </a:rPr>
              <a:t>adesão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exercício </a:t>
            </a:r>
            <a:r>
              <a:rPr dirty="0" sz="1700" spc="-5">
                <a:latin typeface="Calibri"/>
                <a:cs typeface="Calibri"/>
              </a:rPr>
              <a:t>resistido, </a:t>
            </a:r>
            <a:r>
              <a:rPr dirty="0" sz="1700">
                <a:latin typeface="Calibri"/>
                <a:cs typeface="Calibri"/>
              </a:rPr>
              <a:t>tempo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internação </a:t>
            </a:r>
            <a:r>
              <a:rPr dirty="0" sz="1700" spc="10">
                <a:latin typeface="Calibri"/>
                <a:cs typeface="Calibri"/>
              </a:rPr>
              <a:t>e </a:t>
            </a:r>
            <a:r>
              <a:rPr dirty="0" sz="1700">
                <a:latin typeface="Calibri"/>
                <a:cs typeface="Calibri"/>
              </a:rPr>
              <a:t>complicações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intra-hospitalares.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Análise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estatística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será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realizada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5">
                <a:latin typeface="Calibri"/>
                <a:cs typeface="Calibri"/>
              </a:rPr>
              <a:t>com 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Escore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Propensão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através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regressão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logística 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multivariada. Cálculo </a:t>
            </a:r>
            <a:r>
              <a:rPr dirty="0" sz="1700" spc="-5">
                <a:latin typeface="Calibri"/>
                <a:cs typeface="Calibri"/>
              </a:rPr>
              <a:t>amostral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25">
                <a:latin typeface="Calibri"/>
                <a:cs typeface="Calibri"/>
              </a:rPr>
              <a:t>100 </a:t>
            </a:r>
            <a:r>
              <a:rPr dirty="0" sz="1700" spc="-10">
                <a:latin typeface="Calibri"/>
                <a:cs typeface="Calibri"/>
              </a:rPr>
              <a:t>pacientes </a:t>
            </a:r>
            <a:r>
              <a:rPr dirty="0" sz="1700" spc="5">
                <a:latin typeface="Calibri"/>
                <a:cs typeface="Calibri"/>
              </a:rPr>
              <a:t>no </a:t>
            </a:r>
            <a:r>
              <a:rPr dirty="0" sz="1700" spc="10">
                <a:latin typeface="Calibri"/>
                <a:cs typeface="Calibri"/>
              </a:rPr>
              <a:t>grupo 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ATIVO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-45">
                <a:latin typeface="Calibri"/>
                <a:cs typeface="Calibri"/>
              </a:rPr>
              <a:t> </a:t>
            </a:r>
            <a:r>
              <a:rPr dirty="0" sz="1700" spc="25">
                <a:latin typeface="Calibri"/>
                <a:cs typeface="Calibri"/>
              </a:rPr>
              <a:t>400</a:t>
            </a:r>
            <a:r>
              <a:rPr dirty="0" sz="1700" spc="-6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pacientes</a:t>
            </a:r>
            <a:r>
              <a:rPr dirty="0" sz="1700" spc="-7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no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grupo</a:t>
            </a:r>
            <a:r>
              <a:rPr dirty="0" sz="1700" spc="-9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CONTROLE.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14301" y="2617152"/>
            <a:ext cx="5289550" cy="15849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 marR="5080">
              <a:lnSpc>
                <a:spcPct val="100099"/>
              </a:lnSpc>
              <a:spcBef>
                <a:spcPts val="125"/>
              </a:spcBef>
            </a:pPr>
            <a:r>
              <a:rPr dirty="0" sz="1700" spc="-20">
                <a:latin typeface="Calibri"/>
                <a:cs typeface="Calibri"/>
              </a:rPr>
              <a:t>Até</a:t>
            </a:r>
            <a:r>
              <a:rPr dirty="0" sz="1700" spc="-1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momento,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 </a:t>
            </a:r>
            <a:r>
              <a:rPr dirty="0" sz="1700" spc="-10">
                <a:latin typeface="Calibri"/>
                <a:cs typeface="Calibri"/>
              </a:rPr>
              <a:t>pacientes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realizaram </a:t>
            </a: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-10">
                <a:latin typeface="Calibri"/>
                <a:cs typeface="Calibri"/>
              </a:rPr>
              <a:t>média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30">
                <a:latin typeface="Calibri"/>
                <a:cs typeface="Calibri"/>
              </a:rPr>
              <a:t>24 </a:t>
            </a:r>
            <a:r>
              <a:rPr dirty="0" sz="1700" spc="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sessões </a:t>
            </a:r>
            <a:r>
              <a:rPr dirty="0" sz="1700" spc="5">
                <a:latin typeface="Calibri"/>
                <a:cs typeface="Calibri"/>
              </a:rPr>
              <a:t>de fisioterapia </a:t>
            </a:r>
            <a:r>
              <a:rPr dirty="0" sz="1700">
                <a:latin typeface="Calibri"/>
                <a:cs typeface="Calibri"/>
              </a:rPr>
              <a:t>durante </a:t>
            </a: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internação. </a:t>
            </a:r>
            <a:r>
              <a:rPr dirty="0" sz="1700" spc="5">
                <a:latin typeface="Calibri"/>
                <a:cs typeface="Calibri"/>
              </a:rPr>
              <a:t>De </a:t>
            </a:r>
            <a:r>
              <a:rPr dirty="0" sz="1700" spc="-5">
                <a:latin typeface="Calibri"/>
                <a:cs typeface="Calibri"/>
              </a:rPr>
              <a:t>maneira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proporcional,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os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do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grupo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caso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apresentaram </a:t>
            </a:r>
            <a:r>
              <a:rPr dirty="0" sz="1700" spc="-5">
                <a:latin typeface="Calibri"/>
                <a:cs typeface="Calibri"/>
              </a:rPr>
              <a:t> menos episódios </a:t>
            </a:r>
            <a:r>
              <a:rPr dirty="0" sz="1700" spc="5">
                <a:latin typeface="Calibri"/>
                <a:cs typeface="Calibri"/>
              </a:rPr>
              <a:t>de internação </a:t>
            </a:r>
            <a:r>
              <a:rPr dirty="0" sz="1700">
                <a:latin typeface="Calibri"/>
                <a:cs typeface="Calibri"/>
              </a:rPr>
              <a:t>em </a:t>
            </a:r>
            <a:r>
              <a:rPr dirty="0" sz="1700" spc="-10">
                <a:latin typeface="Calibri"/>
                <a:cs typeface="Calibri"/>
              </a:rPr>
              <a:t>UTI, </a:t>
            </a:r>
            <a:r>
              <a:rPr dirty="0" sz="1700" spc="5">
                <a:latin typeface="Calibri"/>
                <a:cs typeface="Calibri"/>
              </a:rPr>
              <a:t>uso de </a:t>
            </a:r>
            <a:r>
              <a:rPr dirty="0" sz="1700" spc="-10">
                <a:latin typeface="Calibri"/>
                <a:cs typeface="Calibri"/>
              </a:rPr>
              <a:t>ventilação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mecânica</a:t>
            </a:r>
            <a:r>
              <a:rPr dirty="0" sz="1700" spc="5">
                <a:latin typeface="Calibri"/>
                <a:cs typeface="Calibri"/>
              </a:rPr>
              <a:t> não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invasiva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óbitos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durante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internação,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2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15">
                <a:latin typeface="Calibri"/>
                <a:cs typeface="Calibri"/>
              </a:rPr>
              <a:t>m</a:t>
            </a:r>
            <a:r>
              <a:rPr dirty="0" sz="1700">
                <a:latin typeface="Calibri"/>
                <a:cs typeface="Calibri"/>
              </a:rPr>
              <a:t>p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 spc="-5">
                <a:latin typeface="Calibri"/>
                <a:cs typeface="Calibri"/>
              </a:rPr>
              <a:t>r</a:t>
            </a:r>
            <a:r>
              <a:rPr dirty="0" sz="1700" spc="10">
                <a:latin typeface="Calibri"/>
                <a:cs typeface="Calibri"/>
              </a:rPr>
              <a:t>a</a:t>
            </a:r>
            <a:r>
              <a:rPr dirty="0" sz="1700">
                <a:latin typeface="Calibri"/>
                <a:cs typeface="Calibri"/>
              </a:rPr>
              <a:t>d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10">
                <a:latin typeface="Calibri"/>
                <a:cs typeface="Calibri"/>
              </a:rPr>
              <a:t>s</a:t>
            </a:r>
            <a:r>
              <a:rPr dirty="0" sz="1700" spc="-155">
                <a:latin typeface="Calibri"/>
                <a:cs typeface="Calibri"/>
              </a:rPr>
              <a:t> </a:t>
            </a:r>
            <a:r>
              <a:rPr dirty="0" sz="1700" spc="2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20">
                <a:latin typeface="Calibri"/>
                <a:cs typeface="Calibri"/>
              </a:rPr>
              <a:t>m</a:t>
            </a:r>
            <a:r>
              <a:rPr dirty="0" sz="1700" spc="-4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20">
                <a:latin typeface="Calibri"/>
                <a:cs typeface="Calibri"/>
              </a:rPr>
              <a:t>g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up</a:t>
            </a:r>
            <a:r>
              <a:rPr dirty="0" sz="1700" spc="10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2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n</a:t>
            </a:r>
            <a:r>
              <a:rPr dirty="0" sz="1700" spc="20">
                <a:latin typeface="Calibri"/>
                <a:cs typeface="Calibri"/>
              </a:rPr>
              <a:t>t</a:t>
            </a:r>
            <a:r>
              <a:rPr dirty="0" sz="1700" spc="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l</a:t>
            </a:r>
            <a:r>
              <a:rPr dirty="0" sz="1700" spc="-2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382500" y="9085453"/>
            <a:ext cx="5267325" cy="1190625"/>
          </a:xfrm>
          <a:custGeom>
            <a:avLst/>
            <a:gdLst/>
            <a:ahLst/>
            <a:cxnLst/>
            <a:rect l="l" t="t" r="r" b="b"/>
            <a:pathLst>
              <a:path w="5267325" h="1190625">
                <a:moveTo>
                  <a:pt x="0" y="198399"/>
                </a:moveTo>
                <a:lnTo>
                  <a:pt x="5244" y="152907"/>
                </a:lnTo>
                <a:lnTo>
                  <a:pt x="20180" y="111147"/>
                </a:lnTo>
                <a:lnTo>
                  <a:pt x="43617" y="74309"/>
                </a:lnTo>
                <a:lnTo>
                  <a:pt x="74360" y="43585"/>
                </a:lnTo>
                <a:lnTo>
                  <a:pt x="111217" y="20165"/>
                </a:lnTo>
                <a:lnTo>
                  <a:pt x="152995" y="5239"/>
                </a:lnTo>
                <a:lnTo>
                  <a:pt x="198500" y="0"/>
                </a:lnTo>
                <a:lnTo>
                  <a:pt x="5068823" y="0"/>
                </a:lnTo>
                <a:lnTo>
                  <a:pt x="5114329" y="5239"/>
                </a:lnTo>
                <a:lnTo>
                  <a:pt x="5156107" y="20165"/>
                </a:lnTo>
                <a:lnTo>
                  <a:pt x="5192964" y="43585"/>
                </a:lnTo>
                <a:lnTo>
                  <a:pt x="5223707" y="74309"/>
                </a:lnTo>
                <a:lnTo>
                  <a:pt x="5247144" y="111147"/>
                </a:lnTo>
                <a:lnTo>
                  <a:pt x="5262080" y="152907"/>
                </a:lnTo>
                <a:lnTo>
                  <a:pt x="5267325" y="198399"/>
                </a:lnTo>
                <a:lnTo>
                  <a:pt x="5267325" y="992022"/>
                </a:lnTo>
                <a:lnTo>
                  <a:pt x="5262080" y="1037517"/>
                </a:lnTo>
                <a:lnTo>
                  <a:pt x="5247144" y="1079280"/>
                </a:lnTo>
                <a:lnTo>
                  <a:pt x="5223707" y="1116120"/>
                </a:lnTo>
                <a:lnTo>
                  <a:pt x="5192964" y="1146847"/>
                </a:lnTo>
                <a:lnTo>
                  <a:pt x="5156107" y="1170269"/>
                </a:lnTo>
                <a:lnTo>
                  <a:pt x="5114329" y="1185195"/>
                </a:lnTo>
                <a:lnTo>
                  <a:pt x="5068823" y="1190436"/>
                </a:lnTo>
                <a:lnTo>
                  <a:pt x="198500" y="1190436"/>
                </a:lnTo>
                <a:lnTo>
                  <a:pt x="152995" y="1185195"/>
                </a:lnTo>
                <a:lnTo>
                  <a:pt x="111217" y="1170269"/>
                </a:lnTo>
                <a:lnTo>
                  <a:pt x="74360" y="1146847"/>
                </a:lnTo>
                <a:lnTo>
                  <a:pt x="43617" y="1116120"/>
                </a:lnTo>
                <a:lnTo>
                  <a:pt x="20180" y="1079280"/>
                </a:lnTo>
                <a:lnTo>
                  <a:pt x="5244" y="1037517"/>
                </a:lnTo>
                <a:lnTo>
                  <a:pt x="0" y="992022"/>
                </a:lnTo>
                <a:lnTo>
                  <a:pt x="0" y="19839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532994" y="7665973"/>
            <a:ext cx="5287010" cy="24041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2700" marR="5080">
              <a:lnSpc>
                <a:spcPct val="100200"/>
              </a:lnSpc>
              <a:spcBef>
                <a:spcPts val="120"/>
              </a:spcBef>
            </a:pPr>
            <a:r>
              <a:rPr dirty="0" sz="1700" spc="10">
                <a:latin typeface="Calibri"/>
                <a:cs typeface="Calibri"/>
              </a:rPr>
              <a:t>A </a:t>
            </a:r>
            <a:r>
              <a:rPr dirty="0" sz="1700" spc="5">
                <a:latin typeface="Calibri"/>
                <a:cs typeface="Calibri"/>
              </a:rPr>
              <a:t>implementação </a:t>
            </a:r>
            <a:r>
              <a:rPr dirty="0" sz="1700" spc="10">
                <a:latin typeface="Calibri"/>
                <a:cs typeface="Calibri"/>
              </a:rPr>
              <a:t>de um </a:t>
            </a:r>
            <a:r>
              <a:rPr dirty="0" sz="1700" spc="5">
                <a:latin typeface="Calibri"/>
                <a:cs typeface="Calibri"/>
              </a:rPr>
              <a:t>protocolo de </a:t>
            </a:r>
            <a:r>
              <a:rPr dirty="0" sz="1700">
                <a:latin typeface="Calibri"/>
                <a:cs typeface="Calibri"/>
              </a:rPr>
              <a:t>reabilitação </a:t>
            </a:r>
            <a:r>
              <a:rPr dirty="0" sz="1700" spc="-5">
                <a:latin typeface="Calibri"/>
                <a:cs typeface="Calibri"/>
              </a:rPr>
              <a:t>menos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restritivo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pode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5">
                <a:latin typeface="Calibri"/>
                <a:cs typeface="Calibri"/>
              </a:rPr>
              <a:t>gerar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uma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ampla</a:t>
            </a:r>
            <a:r>
              <a:rPr dirty="0" sz="1700">
                <a:latin typeface="Calibri"/>
                <a:cs typeface="Calibri"/>
              </a:rPr>
              <a:t> adesão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à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Fisioterapia, </a:t>
            </a:r>
            <a:r>
              <a:rPr dirty="0" sz="1700">
                <a:latin typeface="Calibri"/>
                <a:cs typeface="Calibri"/>
              </a:rPr>
              <a:t> podendo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promover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menor</a:t>
            </a:r>
            <a:r>
              <a:rPr dirty="0" sz="1700">
                <a:latin typeface="Calibri"/>
                <a:cs typeface="Calibri"/>
              </a:rPr>
              <a:t> tempo</a:t>
            </a:r>
            <a:r>
              <a:rPr dirty="0" sz="1700" spc="5">
                <a:latin typeface="Calibri"/>
                <a:cs typeface="Calibri"/>
              </a:rPr>
              <a:t> de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internação,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menos </a:t>
            </a:r>
            <a:r>
              <a:rPr dirty="0" sz="1700">
                <a:latin typeface="Calibri"/>
                <a:cs typeface="Calibri"/>
              </a:rPr>
              <a:t> complicações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intra-hospitalares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e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pós-alta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submetidos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10">
                <a:latin typeface="Calibri"/>
                <a:cs typeface="Calibri"/>
              </a:rPr>
              <a:t>ao</a:t>
            </a:r>
            <a:r>
              <a:rPr dirty="0" sz="1700" spc="-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TCTH.</a:t>
            </a:r>
            <a:endParaRPr sz="17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869"/>
              </a:spcBef>
            </a:pPr>
            <a:r>
              <a:rPr dirty="0" sz="900" spc="-5" b="1">
                <a:latin typeface="Calibri"/>
                <a:cs typeface="Calibri"/>
              </a:rPr>
              <a:t>Referências: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ts val="1065"/>
              </a:lnSpc>
              <a:spcBef>
                <a:spcPts val="45"/>
              </a:spcBef>
            </a:pPr>
            <a:r>
              <a:rPr dirty="0" sz="900">
                <a:latin typeface="Calibri"/>
                <a:cs typeface="Calibri"/>
              </a:rPr>
              <a:t>.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 </a:t>
            </a:r>
            <a:r>
              <a:rPr dirty="0" sz="900" spc="30">
                <a:latin typeface="Calibri"/>
                <a:cs typeface="Calibri"/>
              </a:rPr>
              <a:t>Paula</a:t>
            </a:r>
            <a:r>
              <a:rPr dirty="0" sz="900" spc="-10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G,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Souza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SCM,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Marca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LM,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da</a:t>
            </a:r>
            <a:r>
              <a:rPr dirty="0" sz="900" spc="4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Silva</a:t>
            </a:r>
            <a:r>
              <a:rPr dirty="0" sz="900" spc="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MZ,</a:t>
            </a:r>
            <a:r>
              <a:rPr dirty="0" sz="900" spc="-14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Hofelmann</a:t>
            </a:r>
            <a:r>
              <a:rPr dirty="0" sz="900" spc="-9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DA,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Rattmann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YD.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Caracterização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ts val="1050"/>
              </a:lnSpc>
            </a:pPr>
            <a:r>
              <a:rPr dirty="0" sz="900" spc="15">
                <a:latin typeface="Calibri"/>
                <a:cs typeface="Calibri"/>
              </a:rPr>
              <a:t>epidemiológica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pacientes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submetidos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ao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transplante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célulastronco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hematopoéticas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55">
                <a:latin typeface="Calibri"/>
                <a:cs typeface="Calibri"/>
              </a:rPr>
              <a:t>emum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centro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ts val="1065"/>
              </a:lnSpc>
            </a:pP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3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referência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25">
                <a:latin typeface="Calibri"/>
                <a:cs typeface="Calibri"/>
              </a:rPr>
              <a:t>de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Curitiba,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Paraná,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Brasil,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2011-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2015.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ABCS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Health</a:t>
            </a:r>
            <a:r>
              <a:rPr dirty="0" sz="900">
                <a:latin typeface="Calibri"/>
                <a:cs typeface="Calibri"/>
              </a:rPr>
              <a:t> Sciences.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2018;43(2)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ts val="1065"/>
              </a:lnSpc>
              <a:spcBef>
                <a:spcPts val="45"/>
              </a:spcBef>
            </a:pPr>
            <a:r>
              <a:rPr dirty="0" sz="900">
                <a:latin typeface="Calibri"/>
                <a:cs typeface="Calibri"/>
              </a:rPr>
              <a:t>.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Fu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JB,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Tennison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JM,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Rutzen-Lopez</a:t>
            </a:r>
            <a:r>
              <a:rPr dirty="0" sz="900" spc="-3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IM,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Silver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JK,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Morishita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S,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Dibaj</a:t>
            </a:r>
            <a:r>
              <a:rPr dirty="0" sz="900" spc="-45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SS,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et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al.</a:t>
            </a:r>
            <a:r>
              <a:rPr dirty="0" sz="900" spc="-6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Bleeding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frequency</a:t>
            </a:r>
            <a:r>
              <a:rPr dirty="0" sz="900" spc="-90">
                <a:latin typeface="Calibri"/>
                <a:cs typeface="Calibri"/>
              </a:rPr>
              <a:t> </a:t>
            </a:r>
            <a:r>
              <a:rPr dirty="0" sz="900" spc="20">
                <a:latin typeface="Calibri"/>
                <a:cs typeface="Calibri"/>
              </a:rPr>
              <a:t>and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ts val="1065"/>
              </a:lnSpc>
            </a:pPr>
            <a:r>
              <a:rPr dirty="0" sz="900" spc="10">
                <a:latin typeface="Calibri"/>
                <a:cs typeface="Calibri"/>
              </a:rPr>
              <a:t>characteristics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15">
                <a:latin typeface="Calibri"/>
                <a:cs typeface="Calibri"/>
              </a:rPr>
              <a:t>among</a:t>
            </a:r>
            <a:r>
              <a:rPr dirty="0" sz="900" spc="-10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hematologic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malignancy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inpatient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rehabilitation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patients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with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5">
                <a:latin typeface="Calibri"/>
                <a:cs typeface="Calibri"/>
              </a:rPr>
              <a:t>severe</a:t>
            </a:r>
            <a:endParaRPr sz="900">
              <a:latin typeface="Calibri"/>
              <a:cs typeface="Calibri"/>
            </a:endParaRPr>
          </a:p>
          <a:p>
            <a:pPr marL="13970">
              <a:lnSpc>
                <a:spcPct val="100000"/>
              </a:lnSpc>
              <a:spcBef>
                <a:spcPts val="50"/>
              </a:spcBef>
            </a:pPr>
            <a:r>
              <a:rPr dirty="0" sz="900" spc="10">
                <a:latin typeface="Calibri"/>
                <a:cs typeface="Calibri"/>
              </a:rPr>
              <a:t>thrombocytopenia.</a:t>
            </a:r>
            <a:r>
              <a:rPr dirty="0" sz="900" spc="-55">
                <a:latin typeface="Calibri"/>
                <a:cs typeface="Calibri"/>
              </a:rPr>
              <a:t> </a:t>
            </a:r>
            <a:r>
              <a:rPr dirty="0" sz="900" spc="10">
                <a:latin typeface="Calibri"/>
                <a:cs typeface="Calibri"/>
              </a:rPr>
              <a:t>Support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Care</a:t>
            </a:r>
            <a:r>
              <a:rPr dirty="0" sz="900" spc="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Cancer.</a:t>
            </a:r>
            <a:r>
              <a:rPr dirty="0" sz="900" spc="-5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2018;26(9):3135-41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635" y="181755"/>
            <a:ext cx="5170455" cy="463636"/>
          </a:xfrm>
          <a:prstGeom prst="rect">
            <a:avLst/>
          </a:prstGeom>
        </p:spPr>
      </p:pic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6491351" y="5514594"/>
          <a:ext cx="5019040" cy="4512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0470"/>
                <a:gridCol w="1786889"/>
                <a:gridCol w="2011680"/>
              </a:tblGrid>
              <a:tr h="537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dirty="0" sz="1400" spc="10" b="1">
                          <a:latin typeface="Calibri"/>
                          <a:cs typeface="Calibri"/>
                        </a:rPr>
                        <a:t>Plaquetas/µL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40690">
                        <a:lnSpc>
                          <a:spcPct val="100000"/>
                        </a:lnSpc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Grupo</a:t>
                      </a:r>
                      <a:r>
                        <a:rPr dirty="0" sz="14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 b="1">
                          <a:latin typeface="Calibri"/>
                          <a:cs typeface="Calibri"/>
                        </a:rPr>
                        <a:t>Ativo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09575">
                        <a:lnSpc>
                          <a:spcPct val="100000"/>
                        </a:lnSpc>
                      </a:pPr>
                      <a:r>
                        <a:rPr dirty="0" sz="1400" spc="5" b="1">
                          <a:latin typeface="Calibri"/>
                          <a:cs typeface="Calibri"/>
                        </a:rPr>
                        <a:t>Grupo</a:t>
                      </a:r>
                      <a:r>
                        <a:rPr dirty="0" sz="14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 b="1">
                          <a:latin typeface="Calibri"/>
                          <a:cs typeface="Calibri"/>
                        </a:rPr>
                        <a:t>Controle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968795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&gt;</a:t>
                      </a:r>
                      <a:r>
                        <a:rPr dirty="0" sz="1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664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õ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ts val="1650"/>
                        </a:lnSpc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8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70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ts val="1664"/>
                        </a:lnSpc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max</a:t>
                      </a:r>
                      <a:r>
                        <a:rPr dirty="0" sz="1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ou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Borg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modificada</a:t>
                      </a:r>
                      <a:r>
                        <a:rPr dirty="0" sz="14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64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õ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50"/>
                        </a:lnSpc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8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80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40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64"/>
                        </a:lnSpc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max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9D18E"/>
                    </a:solidFill>
                  </a:tcPr>
                </a:tc>
              </a:tr>
              <a:tr h="945634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15">
                          <a:latin typeface="Calibri"/>
                          <a:cs typeface="Calibri"/>
                        </a:rPr>
                        <a:t>30-49mil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õ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64"/>
                        </a:lnSpc>
                        <a:spcBef>
                          <a:spcPts val="165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í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50"/>
                        </a:lnSpc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resistidos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64"/>
                        </a:lnSpc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8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60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40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max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955">
                    <a:solidFill>
                      <a:srgbClr val="A9D18E"/>
                    </a:solidFill>
                  </a:tcPr>
                </a:tc>
              </a:tr>
              <a:tr h="517588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20">
                          <a:latin typeface="Calibri"/>
                          <a:cs typeface="Calibri"/>
                        </a:rPr>
                        <a:t>20-29mil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çõ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422275">
                        <a:lnSpc>
                          <a:spcPts val="1650"/>
                        </a:lnSpc>
                        <a:spcBef>
                          <a:spcPts val="240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8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50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%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  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max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solidFill>
                      <a:srgbClr val="A9D18E"/>
                    </a:solidFill>
                  </a:tcPr>
                </a:tc>
              </a:tr>
              <a:tr h="518294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20">
                          <a:latin typeface="Calibri"/>
                          <a:cs typeface="Calibri"/>
                        </a:rPr>
                        <a:t>10-20mil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çõ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565150">
                        <a:lnSpc>
                          <a:spcPts val="1650"/>
                        </a:lnSpc>
                        <a:spcBef>
                          <a:spcPts val="25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-Exercícios</a:t>
                      </a:r>
                      <a:r>
                        <a:rPr dirty="0" sz="14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leito </a:t>
                      </a:r>
                      <a:r>
                        <a:rPr dirty="0" sz="1400" spc="-3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apenas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solidFill>
                      <a:srgbClr val="A9D18E"/>
                    </a:solidFill>
                  </a:tcPr>
                </a:tc>
              </a:tr>
              <a:tr h="518477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15">
                          <a:latin typeface="Calibri"/>
                          <a:cs typeface="Calibri"/>
                        </a:rPr>
                        <a:t>5-10mil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664"/>
                        </a:lnSpc>
                        <a:spcBef>
                          <a:spcPts val="170"/>
                        </a:spcBef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-Suspender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exercícios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ts val="1664"/>
                        </a:lnSpc>
                      </a:pPr>
                      <a:r>
                        <a:rPr dirty="0" sz="1400" spc="5">
                          <a:latin typeface="Calibri"/>
                          <a:cs typeface="Calibri"/>
                        </a:rPr>
                        <a:t>resistidos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64"/>
                        </a:lnSpc>
                        <a:spcBef>
                          <a:spcPts val="17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-Exercícios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leito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64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apenas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9D18E"/>
                    </a:solidFill>
                  </a:tcPr>
                </a:tc>
              </a:tr>
              <a:tr h="492961"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&lt;5mil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664"/>
                        </a:lnSpc>
                        <a:spcBef>
                          <a:spcPts val="170"/>
                        </a:spcBef>
                      </a:pPr>
                      <a:r>
                        <a:rPr dirty="0" sz="1400" spc="1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cu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pe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25730">
                        <a:lnSpc>
                          <a:spcPts val="1664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médica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664"/>
                        </a:lnSpc>
                        <a:spcBef>
                          <a:spcPts val="17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-Exercícios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1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leito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5250">
                        <a:lnSpc>
                          <a:spcPts val="1664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apenas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</a:tbl>
          </a:graphicData>
        </a:graphic>
      </p:graphicFrame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75934" y="6297046"/>
            <a:ext cx="1480657" cy="1371716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180446" y="6306571"/>
            <a:ext cx="1471156" cy="1371716"/>
          </a:xfrm>
          <a:prstGeom prst="rect">
            <a:avLst/>
          </a:prstGeom>
        </p:spPr>
      </p:pic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2361798" y="4199001"/>
          <a:ext cx="5095875" cy="2054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2275"/>
                <a:gridCol w="1692275"/>
                <a:gridCol w="1692275"/>
              </a:tblGrid>
              <a:tr h="243839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50" spc="10" b="1">
                          <a:latin typeface="Calibri"/>
                          <a:cs typeface="Calibri"/>
                        </a:rPr>
                        <a:t>Pacientes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50" b="1">
                          <a:latin typeface="Calibri"/>
                          <a:cs typeface="Calibri"/>
                        </a:rPr>
                        <a:t>Diagnóstico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950" spc="-5" b="1">
                          <a:latin typeface="Calibri"/>
                          <a:cs typeface="Calibri"/>
                        </a:rPr>
                        <a:t>Tipo</a:t>
                      </a:r>
                      <a:r>
                        <a:rPr dirty="0" sz="95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latin typeface="Calibri"/>
                          <a:cs typeface="Calibri"/>
                        </a:rPr>
                        <a:t>TCH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1005713">
                <a:tc>
                  <a:txBody>
                    <a:bodyPr/>
                    <a:lstStyle/>
                    <a:p>
                      <a:pPr marL="97790" marR="953135">
                        <a:lnSpc>
                          <a:spcPct val="105200"/>
                        </a:lnSpc>
                        <a:spcBef>
                          <a:spcPts val="280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6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1  C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6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50" spc="-20">
                          <a:latin typeface="Calibri"/>
                          <a:cs typeface="Calibri"/>
                        </a:rPr>
                        <a:t>LLA:</a:t>
                      </a:r>
                      <a:r>
                        <a:rPr dirty="0" sz="9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6,6%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LMA: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15">
                          <a:latin typeface="Calibri"/>
                          <a:cs typeface="Calibri"/>
                        </a:rPr>
                        <a:t>8,8%</a:t>
                      </a:r>
                      <a:r>
                        <a:rPr dirty="0" sz="95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LLC:0,7%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LMC:</a:t>
                      </a:r>
                      <a:r>
                        <a:rPr dirty="0" sz="950" spc="3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4,4%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Calibri"/>
                          <a:cs typeface="Calibri"/>
                        </a:rPr>
                        <a:t>LH:0,3%</a:t>
                      </a:r>
                      <a:r>
                        <a:rPr dirty="0" sz="95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LNH:</a:t>
                      </a:r>
                      <a:r>
                        <a:rPr dirty="0" sz="9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27,7%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MM: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30,1%</a:t>
                      </a:r>
                      <a:r>
                        <a:rPr dirty="0" sz="95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SMD:</a:t>
                      </a:r>
                      <a:r>
                        <a:rPr dirty="0" sz="9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2,2%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25">
                          <a:latin typeface="Calibri"/>
                          <a:cs typeface="Calibri"/>
                        </a:rPr>
                        <a:t>Outras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 Leuce.:</a:t>
                      </a:r>
                      <a:r>
                        <a:rPr dirty="0" sz="95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2,2%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25">
                          <a:latin typeface="Calibri"/>
                          <a:cs typeface="Calibri"/>
                        </a:rPr>
                        <a:t>Outros: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​7,4%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950" spc="10">
                          <a:latin typeface="Calibri"/>
                          <a:cs typeface="Calibri"/>
                        </a:rPr>
                        <a:t>Autólogo: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 69,1%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-4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ê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16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-4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950" spc="-40">
                          <a:latin typeface="Calibri"/>
                          <a:cs typeface="Calibri"/>
                        </a:rPr>
                        <a:t>ê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3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ã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4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950" spc="-2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25">
                          <a:latin typeface="Calibri"/>
                          <a:cs typeface="Calibri"/>
                        </a:rPr>
                        <a:t>Outros: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​0%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243712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50" spc="1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50" spc="15" b="1">
                          <a:latin typeface="Calibri"/>
                          <a:cs typeface="Calibri"/>
                        </a:rPr>
                        <a:t>dade</a:t>
                      </a:r>
                      <a:r>
                        <a:rPr dirty="0" sz="95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b="1">
                          <a:latin typeface="Calibri"/>
                          <a:cs typeface="Calibri"/>
                        </a:rPr>
                        <a:t>(Média)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50" spc="10" b="1">
                          <a:latin typeface="Calibri"/>
                          <a:cs typeface="Calibri"/>
                        </a:rPr>
                        <a:t>Sexo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50" spc="5" b="1">
                          <a:latin typeface="Calibri"/>
                          <a:cs typeface="Calibri"/>
                        </a:rPr>
                        <a:t>Hábitos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50" spc="15">
                          <a:latin typeface="Calibri"/>
                          <a:cs typeface="Calibri"/>
                        </a:rPr>
                        <a:t>48,8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anos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F: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44,1%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M: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​55,9%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792480">
                        <a:lnSpc>
                          <a:spcPct val="105400"/>
                        </a:lnSpc>
                        <a:spcBef>
                          <a:spcPts val="284"/>
                        </a:spcBef>
                      </a:pPr>
                      <a:r>
                        <a:rPr dirty="0" sz="950" spc="-2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950" spc="7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950" spc="6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14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%  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z="950" spc="70">
                          <a:latin typeface="Calibri"/>
                          <a:cs typeface="Calibri"/>
                        </a:rPr>
                        <a:t>ili</a:t>
                      </a:r>
                      <a:r>
                        <a:rPr dirty="0" sz="950" spc="6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50" spc="-3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50" spc="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50" spc="-2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% 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Nega​:85,3%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3619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2023-01-20T15:28:14Z</dcterms:created>
  <dcterms:modified xsi:type="dcterms:W3CDTF">2023-01-20T15:28:14Z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LastSaved">
    <vt:filetime>2023-01-20T00:00:00Z</vt:filetime>
  </property>
</Properties>
</file>