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288000" cy="10288588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/>
    <p:restoredTop sz="95728"/>
  </p:normalViewPr>
  <p:slideViewPr>
    <p:cSldViewPr snapToGrid="0" snapToObjects="1">
      <p:cViewPr>
        <p:scale>
          <a:sx n="75" d="100"/>
          <a:sy n="75" d="100"/>
        </p:scale>
        <p:origin x="-1808" y="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804"/>
            <a:ext cx="13716000" cy="35819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891"/>
            <a:ext cx="13716000" cy="248402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9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16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772"/>
            <a:ext cx="3943350" cy="8719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772"/>
            <a:ext cx="11601450" cy="87191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0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50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5004"/>
            <a:ext cx="15773400" cy="427976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5258"/>
            <a:ext cx="15773400" cy="225062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2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773"/>
            <a:ext cx="15773400" cy="1988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2134"/>
            <a:ext cx="7736681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8193"/>
            <a:ext cx="7736681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2134"/>
            <a:ext cx="7774782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8193"/>
            <a:ext cx="7774782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55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1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1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367"/>
            <a:ext cx="9258300" cy="731156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99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367"/>
            <a:ext cx="9258300" cy="7311566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51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DADD-AE6D-F44C-8E99-E83159E36487}" type="datetimeFigureOut">
              <a:rPr lang="pt-BR" smtClean="0"/>
              <a:pPr/>
              <a:t>18/01/2023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8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https://lh5.googleusercontent.com/gMTNlOfXIEOEvqofHn4l8UxellvidQ6bURMNm_oXUG3v6WwlWs2eN6TZB-2hy48-9hRHBN7hrZtdvybEjBN96CwFi3Hl8p12Zy3auBHaqvNe825am5GVbxdHLMnaK-GTJ-fwGAE_TAmFyek0qOJNfnvEAhGceENbVnUR-tb6ZS5h0gmfz8OIa0HV9ZaQ6g" TargetMode="External"/><Relationship Id="rId5" Type="http://schemas.openxmlformats.org/officeDocument/2006/relationships/image" Target="../media/image3.png"/><Relationship Id="rId4" Type="http://schemas.openxmlformats.org/officeDocument/2006/relationships/image" Target="https://lh5.googleusercontent.com/3kbvrZ1n_vPgeo_Y_WtxUxX_AiltG3hcYdtr2wdxOUwBvFPUBbkJH0bW4keNEi7VKr8iMwcBI-uRbetwJZadLPMz7M1MD3-_aH1fCH8lk4H6n8hqDBWtHlqxqbefcHKcNp4lAjxGh_bN2JZ4p1OTsn4uJBSBysgcPXQrFwWlwKBXuWB2MpIflcd_M0KfTQ" TargetMode="External"/><Relationship Id="rId9" Type="http://schemas.openxmlformats.org/officeDocument/2006/relationships/image" Target="https://lh4.googleusercontent.com/M7rJPhj7j6F6j4cndcpHXQl2mJRFAclgS_nOUl9aeueyJ4z5mqYvCq0vS6zvs4rwUCUC5UA8FH7lCk0vocroaJAvuWnTZ664pp0VqrN0UGnszKz9j6Xa9JGCQR7-nQy5CYGFjdLaURFnjk2XGhhXM8-nSScaXwyyAwFIxVQ86RzGfBpUoIvVAddpWPdCX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7410CA3-6DD5-3A44-9A27-89A5D91BB08F}"/>
              </a:ext>
            </a:extLst>
          </p:cNvPr>
          <p:cNvSpPr/>
          <p:nvPr/>
        </p:nvSpPr>
        <p:spPr>
          <a:xfrm>
            <a:off x="12303173" y="4147455"/>
            <a:ext cx="5421916" cy="2252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5F2BD0F1-005A-0044-A8AB-560F9375413B}"/>
              </a:ext>
            </a:extLst>
          </p:cNvPr>
          <p:cNvSpPr/>
          <p:nvPr/>
        </p:nvSpPr>
        <p:spPr>
          <a:xfrm>
            <a:off x="6471626" y="3582198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A5E64E54-F3DF-614D-AB54-FE5A3AEF7AA0}"/>
              </a:ext>
            </a:extLst>
          </p:cNvPr>
          <p:cNvSpPr/>
          <p:nvPr/>
        </p:nvSpPr>
        <p:spPr>
          <a:xfrm>
            <a:off x="12327883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A4D1C169-D6E1-FD4B-A45E-96E67FB1FAC8}"/>
              </a:ext>
            </a:extLst>
          </p:cNvPr>
          <p:cNvSpPr/>
          <p:nvPr/>
        </p:nvSpPr>
        <p:spPr>
          <a:xfrm>
            <a:off x="6471626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001D1AA0-407E-424D-91CD-EDDDAC304852}"/>
              </a:ext>
            </a:extLst>
          </p:cNvPr>
          <p:cNvSpPr/>
          <p:nvPr/>
        </p:nvSpPr>
        <p:spPr>
          <a:xfrm>
            <a:off x="689500" y="2056265"/>
            <a:ext cx="5265862" cy="483870"/>
          </a:xfrm>
          <a:prstGeom prst="roundRect">
            <a:avLst/>
          </a:prstGeom>
          <a:solidFill>
            <a:srgbClr val="00B050"/>
          </a:solidFill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7E963C-F39C-9142-BF7D-B9F3E604B6E7}"/>
              </a:ext>
            </a:extLst>
          </p:cNvPr>
          <p:cNvSpPr/>
          <p:nvPr/>
        </p:nvSpPr>
        <p:spPr>
          <a:xfrm>
            <a:off x="0" y="800991"/>
            <a:ext cx="18288000" cy="100494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FBF4F5-4DA9-A54C-8992-944303BBFA52}"/>
              </a:ext>
            </a:extLst>
          </p:cNvPr>
          <p:cNvSpPr txBox="1"/>
          <p:nvPr/>
        </p:nvSpPr>
        <p:spPr>
          <a:xfrm>
            <a:off x="640081" y="871102"/>
            <a:ext cx="156698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TUMOR PHYLLODES DA MAMA: SUSPEITAR PARA TRATAR – CASUÍSTICA DE UM CENTRO DE REFERÊNCIA ONCOLÓGICO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A24BD-BD89-144A-A301-A8058FB68A3A}"/>
              </a:ext>
            </a:extLst>
          </p:cNvPr>
          <p:cNvSpPr txBox="1"/>
          <p:nvPr/>
        </p:nvSpPr>
        <p:spPr>
          <a:xfrm>
            <a:off x="2991395" y="1351148"/>
            <a:ext cx="5715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M.F.Q. Oliveira; R.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Cagnacci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Neto; M.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Sonagli</a:t>
            </a:r>
            <a:endParaRPr lang="pt-BR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0A48B5-F328-D645-96C3-2D4ECF5001AD}"/>
              </a:ext>
            </a:extLst>
          </p:cNvPr>
          <p:cNvSpPr/>
          <p:nvPr/>
        </p:nvSpPr>
        <p:spPr>
          <a:xfrm>
            <a:off x="16962120" y="800991"/>
            <a:ext cx="1325880" cy="100494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A9E31E6-DEFD-F244-8DCD-75F5CF51EA30}"/>
              </a:ext>
            </a:extLst>
          </p:cNvPr>
          <p:cNvSpPr/>
          <p:nvPr/>
        </p:nvSpPr>
        <p:spPr>
          <a:xfrm>
            <a:off x="16497300" y="800991"/>
            <a:ext cx="464820" cy="1004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499DB6-57F6-FA4E-AD8C-82777B9EFB6F}"/>
              </a:ext>
            </a:extLst>
          </p:cNvPr>
          <p:cNvSpPr txBox="1"/>
          <p:nvPr/>
        </p:nvSpPr>
        <p:spPr>
          <a:xfrm>
            <a:off x="640080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INTRODUÇ</a:t>
            </a:r>
            <a:r>
              <a:rPr lang="es-ES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ÃO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7B7308-5D9B-974F-AB82-CF827144DE32}"/>
              </a:ext>
            </a:extLst>
          </p:cNvPr>
          <p:cNvSpPr txBox="1"/>
          <p:nvPr/>
        </p:nvSpPr>
        <p:spPr>
          <a:xfrm>
            <a:off x="640080" y="2601689"/>
            <a:ext cx="543618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Tumores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phyllodes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são neoplasias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fibroepiteliais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raras, correspondem a menos de 1% das neoplasias mamárias e são classificados em benignos,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borderlines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 malignos. Os malignos correspondem entre 10-60% dos casos e têm comportamento semelhante aos sarcomas, enquanto os benignos correspondem a 30-60% dos casos e têm comportamento semelhante aos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fibroadenoma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A idade média de ocorrência é 40 anos. Cerca de 20% dos tumores malignos evoluem com doença à distância. Acometimento axilar ocorre em cerca de 5%. São tumores de crescimento rápido, gerando volumosas massas mamárias. O diagnóstico diferencial entre os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phyllodes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na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histopatologia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se dá através de dados como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celularidade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estromal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índice mitótico e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atipia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celular.</a:t>
            </a:r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CA608A-2DC5-9041-9E97-EBBF8BECB85E}"/>
              </a:ext>
            </a:extLst>
          </p:cNvPr>
          <p:cNvSpPr txBox="1"/>
          <p:nvPr/>
        </p:nvSpPr>
        <p:spPr>
          <a:xfrm>
            <a:off x="6446916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OBJETIVO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4ECDDF-475F-AA4A-87B3-CF665B158A65}"/>
              </a:ext>
            </a:extLst>
          </p:cNvPr>
          <p:cNvSpPr txBox="1"/>
          <p:nvPr/>
        </p:nvSpPr>
        <p:spPr>
          <a:xfrm>
            <a:off x="6372787" y="2601689"/>
            <a:ext cx="543618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Descrever as características clínico-epidemiológicas dos pacientes com tumores </a:t>
            </a:r>
            <a:r>
              <a:rPr lang="pt-BR" sz="17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phyllodes</a:t>
            </a:r>
            <a:r>
              <a:rPr lang="pt-BR" sz="17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 mama tratados em um centro de referência oncológico.</a:t>
            </a:r>
            <a:endParaRPr lang="pt-BR" sz="1700" dirty="0">
              <a:latin typeface="Calibri" panose="020F0502020204030204" pitchFamily="34" charset="0"/>
              <a:ea typeface="Calibri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9EB4AE-6623-BC4D-8A59-FAB159F3CD26}"/>
              </a:ext>
            </a:extLst>
          </p:cNvPr>
          <p:cNvSpPr txBox="1"/>
          <p:nvPr/>
        </p:nvSpPr>
        <p:spPr>
          <a:xfrm>
            <a:off x="6545755" y="3567913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MÉTODOS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535ABC-B6F0-914E-A2CD-EEC99805C25A}"/>
              </a:ext>
            </a:extLst>
          </p:cNvPr>
          <p:cNvSpPr txBox="1"/>
          <p:nvPr/>
        </p:nvSpPr>
        <p:spPr>
          <a:xfrm>
            <a:off x="6424851" y="4169414"/>
            <a:ext cx="538412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Estudo descritivo, retrospectivo, baseado em pesquisa de prontuário. A amostra é constituída por todos os pacientes com diagnóstico de tumor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phyllodes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tratados no Ac Camargo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Cancer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Center durante o período de janeiro de 2008 a março de 2022. Foram analisados dados demográficos, características histopatológicas, dados cirúrgicos e de recorrência. Obtivemos medidas de posição e dispersão e frequências absoluta e relativa, e utilizamos os testes de Fisher,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qui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-quadrado e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Kruskall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-Wallis nas comparações entre as variáveis.  O valor de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foi significante quando menor que 0,05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911BC6-C929-C743-8A55-B63E6304E3CF}"/>
              </a:ext>
            </a:extLst>
          </p:cNvPr>
          <p:cNvSpPr txBox="1"/>
          <p:nvPr/>
        </p:nvSpPr>
        <p:spPr>
          <a:xfrm>
            <a:off x="12303173" y="2078469"/>
            <a:ext cx="5436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RESULTADOS E CONCLUS</a:t>
            </a:r>
            <a:r>
              <a:rPr lang="es-ES" sz="2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ÃO</a:t>
            </a:r>
            <a:endParaRPr lang="pt-BR" sz="24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4C257E-FAC8-9842-9590-26985410A87C}"/>
              </a:ext>
            </a:extLst>
          </p:cNvPr>
          <p:cNvSpPr txBox="1"/>
          <p:nvPr/>
        </p:nvSpPr>
        <p:spPr>
          <a:xfrm>
            <a:off x="12278462" y="2611505"/>
            <a:ext cx="543618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Foram incluídas 50 mulheres, com média de idade de 43,18 anos. 34% possuíam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phyllodes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maligno, 28%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borderline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e 38% benigno. Para os benignos, o tamanho médio da lesão foi 3,74 cm; para os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borderline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, 7 cm e  para os malignos, 9,1 cm. Essa diferença é estatisticamente significante (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0,012). 29,5% foram submetidas a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mastectomia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e 72,5% a ressecção segmentar. 12,2% foram submetidas a abordagem axilar, porém nenhuma apresentou acometimento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linfonodal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. 36% apresentaram margens comprometidas e, destas, 66,6% foram submetidos a nova cirurgia. Houve associação entre bordas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infiltrativas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e margens comprometidas, com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0,037. 4% receberam quimioterapia e 14%, radioterapia adjuvantes. 3 pacientes (6%) apresentaram recidiva local e 3 pacientes (6%) com tumor </a:t>
            </a:r>
            <a:r>
              <a:rPr lang="pt-BR" sz="1700" dirty="0" err="1">
                <a:latin typeface="Calibri" charset="0"/>
                <a:ea typeface="Calibri" charset="0"/>
                <a:cs typeface="Calibri" charset="0"/>
              </a:rPr>
              <a:t>phyllodes</a:t>
            </a:r>
            <a:r>
              <a:rPr lang="pt-BR" sz="1700" dirty="0">
                <a:latin typeface="Calibri" charset="0"/>
                <a:ea typeface="Calibri" charset="0"/>
                <a:cs typeface="Calibri" charset="0"/>
              </a:rPr>
              <a:t> maligno apresentaram metástase a distância. 98% estão vivos até o momento. É relevante alertar os cirurgiões sobre o tratamento cirúrgico adequado, priorizando margens livres e reforçar que estes pacientes não necessitam de abordagem axilar, a não ser que apresentem clinicamente linfonodos acometidos. 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811B4335-7FB6-0649-84FD-BD02F8A00755}"/>
              </a:ext>
            </a:extLst>
          </p:cNvPr>
          <p:cNvSpPr/>
          <p:nvPr/>
        </p:nvSpPr>
        <p:spPr>
          <a:xfrm>
            <a:off x="12327883" y="8078658"/>
            <a:ext cx="5265862" cy="2056264"/>
          </a:xfrm>
          <a:prstGeom prst="roundRect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6EBE1A-8008-FA46-896B-260C146290A8}"/>
              </a:ext>
            </a:extLst>
          </p:cNvPr>
          <p:cNvSpPr txBox="1"/>
          <p:nvPr/>
        </p:nvSpPr>
        <p:spPr>
          <a:xfrm>
            <a:off x="12508849" y="8078658"/>
            <a:ext cx="49754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 err="1">
                <a:latin typeface="Calibri" charset="0"/>
                <a:ea typeface="Calibri" charset="0"/>
                <a:cs typeface="Calibri" charset="0"/>
              </a:rPr>
              <a:t>Referências</a:t>
            </a: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 SPITALERI, G. et al. Breast phyllodes tumor: a review of literature and a single center retrospective series analysis. Critical Reviews in Oncology/Hematology, v. 88, n. 2, p. 427–436, 1 </a:t>
            </a:r>
            <a:r>
              <a:rPr lang="en-US" sz="1400" dirty="0" err="1">
                <a:latin typeface="Calibri" charset="0"/>
                <a:ea typeface="Calibri" charset="0"/>
                <a:cs typeface="Calibri" charset="0"/>
              </a:rPr>
              <a:t>nov.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 2013.</a:t>
            </a:r>
          </a:p>
          <a:p>
            <a:pPr algn="just"/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PAPAS, Y. et al. Malignant phyllodes tumors of the breast: A comprehensive literature review. The Breast Journal, 3 set. 2019. </a:t>
            </a:r>
            <a:br>
              <a:rPr lang="en-US" sz="1400" dirty="0">
                <a:latin typeface="Calibri" charset="0"/>
                <a:ea typeface="Calibri" charset="0"/>
                <a:cs typeface="Calibri" charset="0"/>
              </a:rPr>
            </a:b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STRODE, M. et al. Update on the diagnosis and management of malignant phyllodes tumors of the breast. The Breast, v. 33, p. 91–96, jun. 2017.</a:t>
            </a:r>
          </a:p>
          <a:p>
            <a:br>
              <a:rPr lang="en-US" sz="1400" dirty="0">
                <a:latin typeface="Calibri" charset="0"/>
                <a:ea typeface="Calibri" charset="0"/>
                <a:cs typeface="Calibri" charset="0"/>
              </a:rPr>
            </a:br>
            <a:br>
              <a:rPr lang="en-US" sz="1400" dirty="0">
                <a:latin typeface="Calibri" charset="0"/>
                <a:ea typeface="Calibri" charset="0"/>
                <a:cs typeface="Calibri" charset="0"/>
              </a:rPr>
            </a:br>
            <a:endParaRPr lang="pt-BR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15227439" y="112498"/>
            <a:ext cx="3004541" cy="615553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Encontro de Ciência e Inovação 2023</a:t>
            </a:r>
          </a:p>
        </p:txBody>
      </p:sp>
      <p:pic>
        <p:nvPicPr>
          <p:cNvPr id="37" name="Imagem 36" descr="C:\Users\25496\Downloads\ACC - Assinaturas versão horizontal_RGB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311"/>
            <a:ext cx="5416062" cy="64156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id="{8109EADD-DBAA-EE4C-8363-D0DDFAED0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85" y="7511661"/>
            <a:ext cx="1243685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7" name="Imagem 8" descr="Gráfico, Gráfico de pizza&#10;&#10;Descrição gerada automaticamente">
            <a:extLst>
              <a:ext uri="{FF2B5EF4-FFF2-40B4-BE49-F238E27FC236}">
                <a16:creationId xmlns:a16="http://schemas.microsoft.com/office/drawing/2014/main" id="{666D1A00-5AB9-9447-8671-24DAB2D41C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36" r="10490"/>
          <a:stretch>
            <a:fillRect/>
          </a:stretch>
        </p:blipFill>
        <p:spPr bwMode="auto">
          <a:xfrm>
            <a:off x="145918" y="7441869"/>
            <a:ext cx="3444217" cy="277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53751530-7E0B-E143-A10F-C948B1D32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135" y="712563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9" name="Imagem 12" descr="Gráfico, Gráfico de pizza&#10;&#10;Descrição gerada automaticamente">
            <a:extLst>
              <a:ext uri="{FF2B5EF4-FFF2-40B4-BE49-F238E27FC236}">
                <a16:creationId xmlns:a16="http://schemas.microsoft.com/office/drawing/2014/main" id="{9FF8278B-5EAD-774B-8602-01AD46969C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3" r="16916"/>
          <a:stretch>
            <a:fillRect/>
          </a:stretch>
        </p:blipFill>
        <p:spPr bwMode="auto">
          <a:xfrm>
            <a:off x="3113199" y="7441869"/>
            <a:ext cx="3062640" cy="266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4754DC7-198E-C14B-AE58-C5EC0F0D8823}"/>
              </a:ext>
            </a:extLst>
          </p:cNvPr>
          <p:cNvSpPr txBox="1"/>
          <p:nvPr/>
        </p:nvSpPr>
        <p:spPr>
          <a:xfrm>
            <a:off x="218940" y="6618898"/>
            <a:ext cx="317214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Gráfico 1: Distribuição dos tumores </a:t>
            </a:r>
            <a:r>
              <a:rPr lang="pt-BR" sz="17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phyllodes</a:t>
            </a:r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quanto ao tipo histológico</a:t>
            </a:r>
            <a:r>
              <a:rPr lang="pt-BR" sz="17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45C427-9A7B-8B4E-920C-DDA0B18E9924}"/>
              </a:ext>
            </a:extLst>
          </p:cNvPr>
          <p:cNvSpPr txBox="1"/>
          <p:nvPr/>
        </p:nvSpPr>
        <p:spPr>
          <a:xfrm>
            <a:off x="3590135" y="6618898"/>
            <a:ext cx="283471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>
                <a:latin typeface="Calibri" panose="020F0502020204030204" pitchFamily="34" charset="0"/>
                <a:cs typeface="Calibri" panose="020F0502020204030204" pitchFamily="34" charset="0"/>
              </a:rPr>
              <a:t>Gráfico 2: </a:t>
            </a:r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Tratamento cirúrgico dos tumores </a:t>
            </a:r>
            <a:r>
              <a:rPr lang="pt-BR" sz="17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Phyllodes</a:t>
            </a:r>
            <a:r>
              <a:rPr lang="pt-BR" sz="17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8" name="Imagem 37" descr="Gráfico&#10;&#10;Descrição gerada automaticamente">
            <a:extLst>
              <a:ext uri="{FF2B5EF4-FFF2-40B4-BE49-F238E27FC236}">
                <a16:creationId xmlns:a16="http://schemas.microsoft.com/office/drawing/2014/main" id="{67989147-4CB0-C548-AF8E-48E4A45EFB8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68"/>
          <a:stretch/>
        </p:blipFill>
        <p:spPr bwMode="auto">
          <a:xfrm>
            <a:off x="6240728" y="7750434"/>
            <a:ext cx="3245950" cy="211724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8">
            <a:extLst>
              <a:ext uri="{FF2B5EF4-FFF2-40B4-BE49-F238E27FC236}">
                <a16:creationId xmlns:a16="http://schemas.microsoft.com/office/drawing/2014/main" id="{4523CA51-28BA-F349-A629-47B95CC2C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846" y="5752888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31" name="Imagem 15" descr="Gráfico, Gráfico de pizza&#10;&#10;Descrição gerada automaticamente">
            <a:extLst>
              <a:ext uri="{FF2B5EF4-FFF2-40B4-BE49-F238E27FC236}">
                <a16:creationId xmlns:a16="http://schemas.microsoft.com/office/drawing/2014/main" id="{851BAC91-A6B2-4C49-93D2-7BCDAC16E6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1" r="22001"/>
          <a:stretch>
            <a:fillRect/>
          </a:stretch>
        </p:blipFill>
        <p:spPr bwMode="auto">
          <a:xfrm>
            <a:off x="9596162" y="7525057"/>
            <a:ext cx="2419077" cy="266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2780094F-4017-F34B-AEB8-2AC191B7471A}"/>
              </a:ext>
            </a:extLst>
          </p:cNvPr>
          <p:cNvSpPr txBox="1"/>
          <p:nvPr/>
        </p:nvSpPr>
        <p:spPr>
          <a:xfrm>
            <a:off x="6446326" y="7152662"/>
            <a:ext cx="27756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latin typeface="Calibri" panose="020F0502020204030204" pitchFamily="34" charset="0"/>
                <a:cs typeface="Calibri" panose="020F0502020204030204" pitchFamily="34" charset="0"/>
              </a:rPr>
              <a:t>Gráfico 3: </a:t>
            </a:r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Tumor </a:t>
            </a:r>
            <a:r>
              <a:rPr lang="pt-BR" sz="17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phyllodes</a:t>
            </a:r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Abordagem axilar </a:t>
            </a:r>
            <a:r>
              <a:rPr lang="pt-BR" sz="17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7350028-CE97-C74E-A03B-DA695D16ED95}"/>
              </a:ext>
            </a:extLst>
          </p:cNvPr>
          <p:cNvSpPr txBox="1"/>
          <p:nvPr/>
        </p:nvSpPr>
        <p:spPr>
          <a:xfrm>
            <a:off x="9489302" y="7088723"/>
            <a:ext cx="2397881" cy="61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>
                <a:latin typeface="Calibri" panose="020F0502020204030204" pitchFamily="34" charset="0"/>
                <a:cs typeface="Calibri" panose="020F0502020204030204" pitchFamily="34" charset="0"/>
              </a:rPr>
              <a:t>Gráfico 4: </a:t>
            </a:r>
            <a:r>
              <a:rPr lang="pt-BR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Avaliação de margens </a:t>
            </a:r>
            <a:r>
              <a:rPr lang="pt-BR" sz="17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00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624</Words>
  <Application>Microsoft Macintosh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neves Neves Campos</dc:creator>
  <cp:lastModifiedBy>Milena Queiroz</cp:lastModifiedBy>
  <cp:revision>59</cp:revision>
  <dcterms:created xsi:type="dcterms:W3CDTF">2018-02-05T15:36:18Z</dcterms:created>
  <dcterms:modified xsi:type="dcterms:W3CDTF">2023-01-18T23:30:52Z</dcterms:modified>
</cp:coreProperties>
</file>