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8288000" cy="10287000"/>
  <p:notesSz cx="18288000" cy="10287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69149" y="4218375"/>
            <a:ext cx="2118249" cy="1458149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12327882" y="1903864"/>
            <a:ext cx="5266055" cy="484505"/>
          </a:xfrm>
          <a:custGeom>
            <a:avLst/>
            <a:gdLst/>
            <a:ahLst/>
            <a:cxnLst/>
            <a:rect l="l" t="t" r="r" b="b"/>
            <a:pathLst>
              <a:path w="5266055" h="484505">
                <a:moveTo>
                  <a:pt x="5185248" y="483899"/>
                </a:moveTo>
                <a:lnTo>
                  <a:pt x="80651" y="483899"/>
                </a:lnTo>
                <a:lnTo>
                  <a:pt x="49258" y="477561"/>
                </a:lnTo>
                <a:lnTo>
                  <a:pt x="23622" y="460277"/>
                </a:lnTo>
                <a:lnTo>
                  <a:pt x="6338" y="434641"/>
                </a:lnTo>
                <a:lnTo>
                  <a:pt x="0" y="403248"/>
                </a:lnTo>
                <a:lnTo>
                  <a:pt x="0" y="80651"/>
                </a:lnTo>
                <a:lnTo>
                  <a:pt x="6338" y="49258"/>
                </a:lnTo>
                <a:lnTo>
                  <a:pt x="23622" y="23622"/>
                </a:lnTo>
                <a:lnTo>
                  <a:pt x="49258" y="6338"/>
                </a:lnTo>
                <a:lnTo>
                  <a:pt x="80651" y="0"/>
                </a:lnTo>
                <a:lnTo>
                  <a:pt x="5185248" y="0"/>
                </a:lnTo>
                <a:lnTo>
                  <a:pt x="5229994" y="13550"/>
                </a:lnTo>
                <a:lnTo>
                  <a:pt x="5259761" y="49787"/>
                </a:lnTo>
                <a:lnTo>
                  <a:pt x="5265899" y="80651"/>
                </a:lnTo>
                <a:lnTo>
                  <a:pt x="5265899" y="403248"/>
                </a:lnTo>
                <a:lnTo>
                  <a:pt x="5259561" y="434641"/>
                </a:lnTo>
                <a:lnTo>
                  <a:pt x="5242277" y="460277"/>
                </a:lnTo>
                <a:lnTo>
                  <a:pt x="5216641" y="477561"/>
                </a:lnTo>
                <a:lnTo>
                  <a:pt x="5185248" y="483899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12327882" y="1903864"/>
            <a:ext cx="5266055" cy="484505"/>
          </a:xfrm>
          <a:custGeom>
            <a:avLst/>
            <a:gdLst/>
            <a:ahLst/>
            <a:cxnLst/>
            <a:rect l="l" t="t" r="r" b="b"/>
            <a:pathLst>
              <a:path w="5266055" h="484505">
                <a:moveTo>
                  <a:pt x="0" y="80651"/>
                </a:moveTo>
                <a:lnTo>
                  <a:pt x="6338" y="49258"/>
                </a:lnTo>
                <a:lnTo>
                  <a:pt x="23622" y="23622"/>
                </a:lnTo>
                <a:lnTo>
                  <a:pt x="49258" y="6338"/>
                </a:lnTo>
                <a:lnTo>
                  <a:pt x="80651" y="0"/>
                </a:lnTo>
                <a:lnTo>
                  <a:pt x="5185248" y="0"/>
                </a:lnTo>
                <a:lnTo>
                  <a:pt x="5229994" y="13550"/>
                </a:lnTo>
                <a:lnTo>
                  <a:pt x="5259761" y="49787"/>
                </a:lnTo>
                <a:lnTo>
                  <a:pt x="5265899" y="80651"/>
                </a:lnTo>
                <a:lnTo>
                  <a:pt x="5265899" y="403248"/>
                </a:lnTo>
                <a:lnTo>
                  <a:pt x="5259561" y="434641"/>
                </a:lnTo>
                <a:lnTo>
                  <a:pt x="5242277" y="460277"/>
                </a:lnTo>
                <a:lnTo>
                  <a:pt x="5216641" y="477561"/>
                </a:lnTo>
                <a:lnTo>
                  <a:pt x="5185248" y="483899"/>
                </a:lnTo>
                <a:lnTo>
                  <a:pt x="80651" y="483899"/>
                </a:lnTo>
                <a:lnTo>
                  <a:pt x="49258" y="477561"/>
                </a:lnTo>
                <a:lnTo>
                  <a:pt x="23622" y="460277"/>
                </a:lnTo>
                <a:lnTo>
                  <a:pt x="6338" y="434641"/>
                </a:lnTo>
                <a:lnTo>
                  <a:pt x="0" y="403248"/>
                </a:lnTo>
                <a:lnTo>
                  <a:pt x="0" y="80651"/>
                </a:lnTo>
                <a:close/>
              </a:path>
            </a:pathLst>
          </a:custGeom>
          <a:ln w="41274">
            <a:solidFill>
              <a:srgbClr val="00B0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701851" y="5693690"/>
            <a:ext cx="5266055" cy="484505"/>
          </a:xfrm>
          <a:custGeom>
            <a:avLst/>
            <a:gdLst/>
            <a:ahLst/>
            <a:cxnLst/>
            <a:rect l="l" t="t" r="r" b="b"/>
            <a:pathLst>
              <a:path w="5266055" h="484504">
                <a:moveTo>
                  <a:pt x="5185248" y="483899"/>
                </a:moveTo>
                <a:lnTo>
                  <a:pt x="80651" y="483899"/>
                </a:lnTo>
                <a:lnTo>
                  <a:pt x="49258" y="477561"/>
                </a:lnTo>
                <a:lnTo>
                  <a:pt x="23622" y="460277"/>
                </a:lnTo>
                <a:lnTo>
                  <a:pt x="6338" y="434641"/>
                </a:lnTo>
                <a:lnTo>
                  <a:pt x="0" y="403248"/>
                </a:lnTo>
                <a:lnTo>
                  <a:pt x="0" y="80651"/>
                </a:lnTo>
                <a:lnTo>
                  <a:pt x="6338" y="49258"/>
                </a:lnTo>
                <a:lnTo>
                  <a:pt x="23622" y="23622"/>
                </a:lnTo>
                <a:lnTo>
                  <a:pt x="49258" y="6337"/>
                </a:lnTo>
                <a:lnTo>
                  <a:pt x="80651" y="0"/>
                </a:lnTo>
                <a:lnTo>
                  <a:pt x="5185248" y="0"/>
                </a:lnTo>
                <a:lnTo>
                  <a:pt x="5229993" y="13550"/>
                </a:lnTo>
                <a:lnTo>
                  <a:pt x="5259760" y="49787"/>
                </a:lnTo>
                <a:lnTo>
                  <a:pt x="5265900" y="80651"/>
                </a:lnTo>
                <a:lnTo>
                  <a:pt x="5265900" y="403248"/>
                </a:lnTo>
                <a:lnTo>
                  <a:pt x="5259562" y="434641"/>
                </a:lnTo>
                <a:lnTo>
                  <a:pt x="5242277" y="460277"/>
                </a:lnTo>
                <a:lnTo>
                  <a:pt x="5216641" y="477561"/>
                </a:lnTo>
                <a:lnTo>
                  <a:pt x="5185248" y="483899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701851" y="5693690"/>
            <a:ext cx="5266055" cy="484505"/>
          </a:xfrm>
          <a:custGeom>
            <a:avLst/>
            <a:gdLst/>
            <a:ahLst/>
            <a:cxnLst/>
            <a:rect l="l" t="t" r="r" b="b"/>
            <a:pathLst>
              <a:path w="5266055" h="484504">
                <a:moveTo>
                  <a:pt x="0" y="80651"/>
                </a:moveTo>
                <a:lnTo>
                  <a:pt x="6338" y="49258"/>
                </a:lnTo>
                <a:lnTo>
                  <a:pt x="23622" y="23622"/>
                </a:lnTo>
                <a:lnTo>
                  <a:pt x="49258" y="6337"/>
                </a:lnTo>
                <a:lnTo>
                  <a:pt x="80651" y="0"/>
                </a:lnTo>
                <a:lnTo>
                  <a:pt x="5185248" y="0"/>
                </a:lnTo>
                <a:lnTo>
                  <a:pt x="5229993" y="13550"/>
                </a:lnTo>
                <a:lnTo>
                  <a:pt x="5259760" y="49787"/>
                </a:lnTo>
                <a:lnTo>
                  <a:pt x="5265900" y="80651"/>
                </a:lnTo>
                <a:lnTo>
                  <a:pt x="5265900" y="403248"/>
                </a:lnTo>
                <a:lnTo>
                  <a:pt x="5259562" y="434641"/>
                </a:lnTo>
                <a:lnTo>
                  <a:pt x="5242277" y="460277"/>
                </a:lnTo>
                <a:lnTo>
                  <a:pt x="5216641" y="477561"/>
                </a:lnTo>
                <a:lnTo>
                  <a:pt x="5185248" y="483899"/>
                </a:lnTo>
                <a:lnTo>
                  <a:pt x="80651" y="483899"/>
                </a:lnTo>
                <a:lnTo>
                  <a:pt x="49258" y="477561"/>
                </a:lnTo>
                <a:lnTo>
                  <a:pt x="23622" y="460277"/>
                </a:lnTo>
                <a:lnTo>
                  <a:pt x="6338" y="434641"/>
                </a:lnTo>
                <a:lnTo>
                  <a:pt x="0" y="403248"/>
                </a:lnTo>
                <a:lnTo>
                  <a:pt x="0" y="80651"/>
                </a:lnTo>
                <a:close/>
              </a:path>
            </a:pathLst>
          </a:custGeom>
          <a:ln w="41274">
            <a:solidFill>
              <a:srgbClr val="00B0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689500" y="1903864"/>
            <a:ext cx="5266055" cy="484505"/>
          </a:xfrm>
          <a:custGeom>
            <a:avLst/>
            <a:gdLst/>
            <a:ahLst/>
            <a:cxnLst/>
            <a:rect l="l" t="t" r="r" b="b"/>
            <a:pathLst>
              <a:path w="5266055" h="484505">
                <a:moveTo>
                  <a:pt x="5185248" y="483899"/>
                </a:moveTo>
                <a:lnTo>
                  <a:pt x="80651" y="483899"/>
                </a:lnTo>
                <a:lnTo>
                  <a:pt x="49258" y="477561"/>
                </a:lnTo>
                <a:lnTo>
                  <a:pt x="23622" y="460277"/>
                </a:lnTo>
                <a:lnTo>
                  <a:pt x="6337" y="434641"/>
                </a:lnTo>
                <a:lnTo>
                  <a:pt x="0" y="403248"/>
                </a:lnTo>
                <a:lnTo>
                  <a:pt x="0" y="80651"/>
                </a:lnTo>
                <a:lnTo>
                  <a:pt x="6337" y="49258"/>
                </a:lnTo>
                <a:lnTo>
                  <a:pt x="23622" y="23622"/>
                </a:lnTo>
                <a:lnTo>
                  <a:pt x="49258" y="6338"/>
                </a:lnTo>
                <a:lnTo>
                  <a:pt x="80651" y="0"/>
                </a:lnTo>
                <a:lnTo>
                  <a:pt x="5185248" y="0"/>
                </a:lnTo>
                <a:lnTo>
                  <a:pt x="5229994" y="13550"/>
                </a:lnTo>
                <a:lnTo>
                  <a:pt x="5259760" y="49787"/>
                </a:lnTo>
                <a:lnTo>
                  <a:pt x="5265899" y="80651"/>
                </a:lnTo>
                <a:lnTo>
                  <a:pt x="5265899" y="403248"/>
                </a:lnTo>
                <a:lnTo>
                  <a:pt x="5259561" y="434641"/>
                </a:lnTo>
                <a:lnTo>
                  <a:pt x="5242277" y="460277"/>
                </a:lnTo>
                <a:lnTo>
                  <a:pt x="5216641" y="477561"/>
                </a:lnTo>
                <a:lnTo>
                  <a:pt x="5185248" y="483899"/>
                </a:lnTo>
                <a:close/>
              </a:path>
            </a:pathLst>
          </a:custGeom>
          <a:solidFill>
            <a:srgbClr val="00B0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689500" y="1903864"/>
            <a:ext cx="5266055" cy="484505"/>
          </a:xfrm>
          <a:custGeom>
            <a:avLst/>
            <a:gdLst/>
            <a:ahLst/>
            <a:cxnLst/>
            <a:rect l="l" t="t" r="r" b="b"/>
            <a:pathLst>
              <a:path w="5266055" h="484505">
                <a:moveTo>
                  <a:pt x="0" y="80651"/>
                </a:moveTo>
                <a:lnTo>
                  <a:pt x="6337" y="49258"/>
                </a:lnTo>
                <a:lnTo>
                  <a:pt x="23622" y="23622"/>
                </a:lnTo>
                <a:lnTo>
                  <a:pt x="49258" y="6338"/>
                </a:lnTo>
                <a:lnTo>
                  <a:pt x="80651" y="0"/>
                </a:lnTo>
                <a:lnTo>
                  <a:pt x="5185248" y="0"/>
                </a:lnTo>
                <a:lnTo>
                  <a:pt x="5229994" y="13550"/>
                </a:lnTo>
                <a:lnTo>
                  <a:pt x="5259760" y="49787"/>
                </a:lnTo>
                <a:lnTo>
                  <a:pt x="5265899" y="80651"/>
                </a:lnTo>
                <a:lnTo>
                  <a:pt x="5265899" y="403248"/>
                </a:lnTo>
                <a:lnTo>
                  <a:pt x="5259561" y="434641"/>
                </a:lnTo>
                <a:lnTo>
                  <a:pt x="5242277" y="460277"/>
                </a:lnTo>
                <a:lnTo>
                  <a:pt x="5216641" y="477561"/>
                </a:lnTo>
                <a:lnTo>
                  <a:pt x="5185248" y="483899"/>
                </a:lnTo>
                <a:lnTo>
                  <a:pt x="80651" y="483899"/>
                </a:lnTo>
                <a:lnTo>
                  <a:pt x="49258" y="477561"/>
                </a:lnTo>
                <a:lnTo>
                  <a:pt x="23622" y="460277"/>
                </a:lnTo>
                <a:lnTo>
                  <a:pt x="6337" y="434641"/>
                </a:lnTo>
                <a:lnTo>
                  <a:pt x="0" y="403248"/>
                </a:lnTo>
                <a:lnTo>
                  <a:pt x="0" y="80651"/>
                </a:lnTo>
                <a:close/>
              </a:path>
            </a:pathLst>
          </a:custGeom>
          <a:ln w="41274">
            <a:solidFill>
              <a:srgbClr val="00B0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4400" y="411480"/>
            <a:ext cx="16459200" cy="1645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6010"/>
            <a:ext cx="1645920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3.jpg"/><Relationship Id="rId4" Type="http://schemas.openxmlformats.org/officeDocument/2006/relationships/image" Target="../media/image4.jpg"/><Relationship Id="rId5" Type="http://schemas.openxmlformats.org/officeDocument/2006/relationships/image" Target="../media/image5.jpg"/><Relationship Id="rId6" Type="http://schemas.openxmlformats.org/officeDocument/2006/relationships/image" Target="../media/image6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800990"/>
            <a:ext cx="16497300" cy="1005205"/>
          </a:xfrm>
          <a:prstGeom prst="rect">
            <a:avLst/>
          </a:prstGeom>
          <a:solidFill>
            <a:srgbClr val="00B050"/>
          </a:solidFill>
        </p:spPr>
        <p:txBody>
          <a:bodyPr wrap="square" lIns="0" tIns="93980" rIns="0" bIns="0" rtlCol="0" vert="horz">
            <a:spAutoFit/>
          </a:bodyPr>
          <a:lstStyle/>
          <a:p>
            <a:pPr marL="725170">
              <a:lnSpc>
                <a:spcPts val="3210"/>
              </a:lnSpc>
              <a:spcBef>
                <a:spcPts val="740"/>
              </a:spcBef>
            </a:pPr>
            <a:r>
              <a:rPr dirty="0" sz="2800" spc="-25" b="1">
                <a:solidFill>
                  <a:srgbClr val="FFFFFF"/>
                </a:solidFill>
                <a:latin typeface="Calibri"/>
                <a:cs typeface="Calibri"/>
              </a:rPr>
              <a:t>FLAVONOIDES</a:t>
            </a:r>
            <a:r>
              <a:rPr dirty="0" sz="2800" spc="-5" b="1">
                <a:solidFill>
                  <a:srgbClr val="FFFFFF"/>
                </a:solidFill>
                <a:latin typeface="Calibri"/>
                <a:cs typeface="Calibri"/>
              </a:rPr>
              <a:t> NO MANEJO </a:t>
            </a:r>
            <a:r>
              <a:rPr dirty="0" sz="2800" spc="-35" b="1">
                <a:solidFill>
                  <a:srgbClr val="FFFFFF"/>
                </a:solidFill>
                <a:latin typeface="Calibri"/>
                <a:cs typeface="Calibri"/>
              </a:rPr>
              <a:t>DA</a:t>
            </a:r>
            <a:r>
              <a:rPr dirty="0" sz="2800" spc="-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5" b="1">
                <a:solidFill>
                  <a:srgbClr val="FFFFFF"/>
                </a:solidFill>
                <a:latin typeface="Calibri"/>
                <a:cs typeface="Calibri"/>
              </a:rPr>
              <a:t>DOR EM </a:t>
            </a:r>
            <a:r>
              <a:rPr dirty="0" sz="2800" spc="-35" b="1">
                <a:solidFill>
                  <a:srgbClr val="FFFFFF"/>
                </a:solidFill>
                <a:latin typeface="Calibri"/>
                <a:cs typeface="Calibri"/>
              </a:rPr>
              <a:t>PACIENTES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10" b="1">
                <a:solidFill>
                  <a:srgbClr val="FFFFFF"/>
                </a:solidFill>
                <a:latin typeface="Calibri"/>
                <a:cs typeface="Calibri"/>
              </a:rPr>
              <a:t>COM</a:t>
            </a:r>
            <a:r>
              <a:rPr dirty="0" sz="2800" spc="-5" b="1">
                <a:solidFill>
                  <a:srgbClr val="FFFFFF"/>
                </a:solidFill>
                <a:latin typeface="Calibri"/>
                <a:cs typeface="Calibri"/>
              </a:rPr>
              <a:t> CÂNCER: UMA </a:t>
            </a:r>
            <a:r>
              <a:rPr dirty="0" sz="2800" spc="-15" b="1">
                <a:solidFill>
                  <a:srgbClr val="FFFFFF"/>
                </a:solidFill>
                <a:latin typeface="Calibri"/>
                <a:cs typeface="Calibri"/>
              </a:rPr>
              <a:t>REVISÃO</a:t>
            </a:r>
            <a:r>
              <a:rPr dirty="0" sz="2800" spc="-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30" b="1">
                <a:solidFill>
                  <a:srgbClr val="FFFFFF"/>
                </a:solidFill>
                <a:latin typeface="Calibri"/>
                <a:cs typeface="Calibri"/>
              </a:rPr>
              <a:t>SISTEMÁTICA</a:t>
            </a:r>
            <a:endParaRPr sz="2800">
              <a:latin typeface="Calibri"/>
              <a:cs typeface="Calibri"/>
            </a:endParaRPr>
          </a:p>
          <a:p>
            <a:pPr marL="725170">
              <a:lnSpc>
                <a:spcPts val="2730"/>
              </a:lnSpc>
            </a:pPr>
            <a:r>
              <a:rPr dirty="0" sz="2400" spc="-5">
                <a:latin typeface="Calibri"/>
                <a:cs typeface="Calibri"/>
              </a:rPr>
              <a:t>M.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G.</a:t>
            </a:r>
            <a:r>
              <a:rPr dirty="0" sz="2400" spc="-10">
                <a:latin typeface="Calibri"/>
                <a:cs typeface="Calibri"/>
              </a:rPr>
              <a:t> Santana; </a:t>
            </a:r>
            <a:r>
              <a:rPr dirty="0" sz="2400" spc="-105">
                <a:latin typeface="Calibri"/>
                <a:cs typeface="Calibri"/>
              </a:rPr>
              <a:t>R.V.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Dib;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30">
                <a:latin typeface="Calibri"/>
                <a:cs typeface="Calibri"/>
              </a:rPr>
              <a:t>D.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G.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Priolli;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5">
                <a:latin typeface="Calibri"/>
                <a:cs typeface="Calibri"/>
              </a:rPr>
              <a:t>A.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L.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40">
                <a:latin typeface="Calibri"/>
                <a:cs typeface="Calibri"/>
              </a:rPr>
              <a:t>Teodoro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6497300" y="800990"/>
            <a:ext cx="1791335" cy="1005205"/>
            <a:chOff x="16497300" y="800990"/>
            <a:chExt cx="1791335" cy="1005205"/>
          </a:xfrm>
        </p:grpSpPr>
        <p:sp>
          <p:nvSpPr>
            <p:cNvPr id="4" name="object 4"/>
            <p:cNvSpPr/>
            <p:nvPr/>
          </p:nvSpPr>
          <p:spPr>
            <a:xfrm>
              <a:off x="16962119" y="800990"/>
              <a:ext cx="1326515" cy="1005205"/>
            </a:xfrm>
            <a:custGeom>
              <a:avLst/>
              <a:gdLst/>
              <a:ahLst/>
              <a:cxnLst/>
              <a:rect l="l" t="t" r="r" b="b"/>
              <a:pathLst>
                <a:path w="1326515" h="1005205">
                  <a:moveTo>
                    <a:pt x="1325999" y="1004999"/>
                  </a:moveTo>
                  <a:lnTo>
                    <a:pt x="0" y="1004999"/>
                  </a:lnTo>
                  <a:lnTo>
                    <a:pt x="0" y="0"/>
                  </a:lnTo>
                  <a:lnTo>
                    <a:pt x="1325999" y="0"/>
                  </a:lnTo>
                  <a:lnTo>
                    <a:pt x="1325999" y="1004999"/>
                  </a:lnTo>
                  <a:close/>
                </a:path>
              </a:pathLst>
            </a:custGeom>
            <a:solidFill>
              <a:srgbClr val="37552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6497300" y="800990"/>
              <a:ext cx="464820" cy="1005205"/>
            </a:xfrm>
            <a:custGeom>
              <a:avLst/>
              <a:gdLst/>
              <a:ahLst/>
              <a:cxnLst/>
              <a:rect l="l" t="t" r="r" b="b"/>
              <a:pathLst>
                <a:path w="464819" h="1005205">
                  <a:moveTo>
                    <a:pt x="464699" y="1004999"/>
                  </a:moveTo>
                  <a:lnTo>
                    <a:pt x="0" y="1004999"/>
                  </a:lnTo>
                  <a:lnTo>
                    <a:pt x="0" y="0"/>
                  </a:lnTo>
                  <a:lnTo>
                    <a:pt x="464699" y="0"/>
                  </a:lnTo>
                  <a:lnTo>
                    <a:pt x="464699" y="1004999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713105" y="1819536"/>
            <a:ext cx="5279390" cy="2409825"/>
          </a:xfrm>
          <a:prstGeom prst="rect">
            <a:avLst/>
          </a:prstGeom>
        </p:spPr>
        <p:txBody>
          <a:bodyPr wrap="square" lIns="0" tIns="132080" rIns="0" bIns="0" rtlCol="0" vert="horz">
            <a:spAutoFit/>
          </a:bodyPr>
          <a:lstStyle/>
          <a:p>
            <a:pPr algn="ctr" marL="10160">
              <a:lnSpc>
                <a:spcPct val="100000"/>
              </a:lnSpc>
              <a:spcBef>
                <a:spcPts val="1040"/>
              </a:spcBef>
            </a:pP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INTRODUÇÃO</a:t>
            </a:r>
            <a:endParaRPr sz="2400">
              <a:latin typeface="Calibri"/>
              <a:cs typeface="Calibri"/>
            </a:endParaRPr>
          </a:p>
          <a:p>
            <a:pPr algn="just" marL="12700" marR="5080">
              <a:lnSpc>
                <a:spcPct val="100000"/>
              </a:lnSpc>
              <a:spcBef>
                <a:spcPts val="670"/>
              </a:spcBef>
            </a:pPr>
            <a:r>
              <a:rPr dirty="0" sz="1700">
                <a:latin typeface="Calibri"/>
                <a:cs typeface="Calibri"/>
              </a:rPr>
              <a:t>O </a:t>
            </a:r>
            <a:r>
              <a:rPr dirty="0" sz="1700" spc="-5">
                <a:latin typeface="Calibri"/>
                <a:cs typeface="Calibri"/>
              </a:rPr>
              <a:t>câncer </a:t>
            </a:r>
            <a:r>
              <a:rPr dirty="0" sz="1700">
                <a:latin typeface="Calibri"/>
                <a:cs typeface="Calibri"/>
              </a:rPr>
              <a:t>é a </a:t>
            </a:r>
            <a:r>
              <a:rPr dirty="0" sz="1700" spc="-5">
                <a:latin typeface="Calibri"/>
                <a:cs typeface="Calibri"/>
              </a:rPr>
              <a:t>segunda principal causa de </a:t>
            </a:r>
            <a:r>
              <a:rPr dirty="0" sz="1700" spc="-10">
                <a:latin typeface="Calibri"/>
                <a:cs typeface="Calibri"/>
              </a:rPr>
              <a:t>morte </a:t>
            </a:r>
            <a:r>
              <a:rPr dirty="0" sz="1700" spc="-5">
                <a:latin typeface="Calibri"/>
                <a:cs typeface="Calibri"/>
              </a:rPr>
              <a:t>no mundo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(1). </a:t>
            </a:r>
            <a:r>
              <a:rPr dirty="0" sz="1700">
                <a:latin typeface="Calibri"/>
                <a:cs typeface="Calibri"/>
              </a:rPr>
              <a:t>A </a:t>
            </a:r>
            <a:r>
              <a:rPr dirty="0" sz="1700" spc="-5">
                <a:latin typeface="Calibri"/>
                <a:cs typeface="Calibri"/>
              </a:rPr>
              <a:t>dor </a:t>
            </a:r>
            <a:r>
              <a:rPr dirty="0" sz="1700">
                <a:latin typeface="Calibri"/>
                <a:cs typeface="Calibri"/>
              </a:rPr>
              <a:t>é </a:t>
            </a:r>
            <a:r>
              <a:rPr dirty="0" sz="1700" spc="-5">
                <a:latin typeface="Calibri"/>
                <a:cs typeface="Calibri"/>
              </a:rPr>
              <a:t>um </a:t>
            </a:r>
            <a:r>
              <a:rPr dirty="0" sz="1700" spc="-10">
                <a:latin typeface="Calibri"/>
                <a:cs typeface="Calibri"/>
              </a:rPr>
              <a:t>sintoma presente, incapacitante 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de difícil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manejo, </a:t>
            </a:r>
            <a:r>
              <a:rPr dirty="0" sz="1700" spc="-5">
                <a:latin typeface="Calibri"/>
                <a:cs typeface="Calibri"/>
              </a:rPr>
              <a:t>que diminui qualidade de vida (2). </a:t>
            </a:r>
            <a:r>
              <a:rPr dirty="0" sz="1700" spc="-10">
                <a:latin typeface="Calibri"/>
                <a:cs typeface="Calibri"/>
              </a:rPr>
              <a:t>Dentre </a:t>
            </a:r>
            <a:r>
              <a:rPr dirty="0" sz="1700">
                <a:latin typeface="Calibri"/>
                <a:cs typeface="Calibri"/>
              </a:rPr>
              <a:t>as </a:t>
            </a:r>
            <a:r>
              <a:rPr dirty="0" sz="1700" spc="-10">
                <a:latin typeface="Calibri"/>
                <a:cs typeface="Calibri"/>
              </a:rPr>
              <a:t>novas </a:t>
            </a:r>
            <a:r>
              <a:rPr dirty="0" sz="1700" spc="-5">
                <a:latin typeface="Calibri"/>
                <a:cs typeface="Calibri"/>
              </a:rPr>
              <a:t> modalidades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terapêuticas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20">
                <a:latin typeface="Calibri"/>
                <a:cs typeface="Calibri"/>
              </a:rPr>
              <a:t>anticâncer,</a:t>
            </a:r>
            <a:r>
              <a:rPr dirty="0" sz="1700" spc="34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os</a:t>
            </a:r>
            <a:r>
              <a:rPr dirty="0" sz="1700" spc="37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compostos 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naturais têm </a:t>
            </a:r>
            <a:r>
              <a:rPr dirty="0" sz="1700" spc="-5">
                <a:latin typeface="Calibri"/>
                <a:cs typeface="Calibri"/>
              </a:rPr>
              <a:t>ganhado </a:t>
            </a:r>
            <a:r>
              <a:rPr dirty="0" sz="1700" spc="-10">
                <a:latin typeface="Calibri"/>
                <a:cs typeface="Calibri"/>
              </a:rPr>
              <a:t>destaque, </a:t>
            </a:r>
            <a:r>
              <a:rPr dirty="0" sz="1700">
                <a:latin typeface="Calibri"/>
                <a:cs typeface="Calibri"/>
              </a:rPr>
              <a:t>a </a:t>
            </a:r>
            <a:r>
              <a:rPr dirty="0" sz="1700" spc="-15">
                <a:latin typeface="Calibri"/>
                <a:cs typeface="Calibri"/>
              </a:rPr>
              <a:t>exemplo </a:t>
            </a:r>
            <a:r>
              <a:rPr dirty="0" sz="1700" spc="-5">
                <a:latin typeface="Calibri"/>
                <a:cs typeface="Calibri"/>
              </a:rPr>
              <a:t>dos </a:t>
            </a:r>
            <a:r>
              <a:rPr dirty="0" sz="1700" spc="-10">
                <a:latin typeface="Calibri"/>
                <a:cs typeface="Calibri"/>
              </a:rPr>
              <a:t>flavonóides, </a:t>
            </a:r>
            <a:r>
              <a:rPr dirty="0" sz="1700" spc="-37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com atividade farmacológica descrita </a:t>
            </a:r>
            <a:r>
              <a:rPr dirty="0" sz="1700" spc="-5">
                <a:latin typeface="Calibri"/>
                <a:cs typeface="Calibri"/>
              </a:rPr>
              <a:t>na </a:t>
            </a:r>
            <a:r>
              <a:rPr dirty="0" sz="1700" spc="-15">
                <a:latin typeface="Calibri"/>
                <a:cs typeface="Calibri"/>
              </a:rPr>
              <a:t>literatura </a:t>
            </a:r>
            <a:r>
              <a:rPr dirty="0" sz="1700" spc="-5">
                <a:latin typeface="Calibri"/>
                <a:cs typeface="Calibri"/>
              </a:rPr>
              <a:t>(3), no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20">
                <a:latin typeface="Calibri"/>
                <a:cs typeface="Calibri"/>
              </a:rPr>
              <a:t>entanto,</a:t>
            </a:r>
            <a:r>
              <a:rPr dirty="0" sz="1700" spc="-5">
                <a:latin typeface="Calibri"/>
                <a:cs typeface="Calibri"/>
              </a:rPr>
              <a:t> seu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potencial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antiálgico</a:t>
            </a:r>
            <a:r>
              <a:rPr dirty="0" sz="1700">
                <a:latin typeface="Calibri"/>
                <a:cs typeface="Calibri"/>
              </a:rPr>
              <a:t> é </a:t>
            </a:r>
            <a:r>
              <a:rPr dirty="0" sz="1700" spc="-10">
                <a:latin typeface="Calibri"/>
                <a:cs typeface="Calibri"/>
              </a:rPr>
              <a:t>pouco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conhecido.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76037" y="5609363"/>
            <a:ext cx="5270500" cy="1373505"/>
          </a:xfrm>
          <a:prstGeom prst="rect">
            <a:avLst/>
          </a:prstGeom>
        </p:spPr>
        <p:txBody>
          <a:bodyPr wrap="square" lIns="0" tIns="132080" rIns="0" bIns="0" rtlCol="0" vert="horz">
            <a:spAutoFit/>
          </a:bodyPr>
          <a:lstStyle/>
          <a:p>
            <a:pPr algn="ctr" marL="167640">
              <a:lnSpc>
                <a:spcPct val="100000"/>
              </a:lnSpc>
              <a:spcBef>
                <a:spcPts val="1040"/>
              </a:spcBef>
            </a:pP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OBJETIVO</a:t>
            </a:r>
            <a:endParaRPr sz="2400">
              <a:latin typeface="Calibri"/>
              <a:cs typeface="Calibri"/>
            </a:endParaRPr>
          </a:p>
          <a:p>
            <a:pPr algn="just" marL="12700" marR="5080">
              <a:lnSpc>
                <a:spcPct val="100000"/>
              </a:lnSpc>
              <a:spcBef>
                <a:spcPts val="670"/>
              </a:spcBef>
            </a:pPr>
            <a:r>
              <a:rPr dirty="0" sz="1700" spc="-10">
                <a:latin typeface="Calibri"/>
                <a:cs typeface="Calibri"/>
              </a:rPr>
              <a:t>Revisar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literatura</a:t>
            </a:r>
            <a:r>
              <a:rPr dirty="0" sz="1700" spc="-10">
                <a:latin typeface="Calibri"/>
                <a:cs typeface="Calibri"/>
              </a:rPr>
              <a:t> acerca</a:t>
            </a:r>
            <a:r>
              <a:rPr dirty="0" sz="1700" spc="-5">
                <a:latin typeface="Calibri"/>
                <a:cs typeface="Calibri"/>
              </a:rPr>
              <a:t> do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potencial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antiálgico</a:t>
            </a:r>
            <a:r>
              <a:rPr dirty="0" sz="1700" spc="-5">
                <a:latin typeface="Calibri"/>
                <a:cs typeface="Calibri"/>
              </a:rPr>
              <a:t> dos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flavonoides</a:t>
            </a:r>
            <a:r>
              <a:rPr dirty="0" sz="1700" spc="-5">
                <a:latin typeface="Calibri"/>
                <a:cs typeface="Calibri"/>
              </a:rPr>
              <a:t> na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dor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oncológica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e/ou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relacionada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ao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seu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tratamento.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198181" y="1939276"/>
            <a:ext cx="164465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45" b="1">
                <a:solidFill>
                  <a:srgbClr val="FFFFFF"/>
                </a:solidFill>
                <a:latin typeface="Calibri"/>
                <a:cs typeface="Calibri"/>
              </a:rPr>
              <a:t>RESULTADOS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302068" y="7336911"/>
            <a:ext cx="5264150" cy="284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55295" algn="l"/>
                <a:tab pos="1491615" algn="l"/>
                <a:tab pos="2560320" algn="l"/>
                <a:tab pos="3815079" algn="l"/>
                <a:tab pos="4258310" algn="l"/>
              </a:tabLst>
            </a:pPr>
            <a:r>
              <a:rPr dirty="0" sz="1700">
                <a:latin typeface="Calibri"/>
                <a:cs typeface="Calibri"/>
              </a:rPr>
              <a:t>ao	</a:t>
            </a:r>
            <a:r>
              <a:rPr dirty="0" sz="1700" spc="-10">
                <a:latin typeface="Calibri"/>
                <a:cs typeface="Calibri"/>
              </a:rPr>
              <a:t>potencial	antiálgico	relacionado	</a:t>
            </a:r>
            <a:r>
              <a:rPr dirty="0" sz="1700">
                <a:latin typeface="Calibri"/>
                <a:cs typeface="Calibri"/>
              </a:rPr>
              <a:t>ao	</a:t>
            </a:r>
            <a:r>
              <a:rPr dirty="0" sz="1700" spc="-15">
                <a:latin typeface="Calibri"/>
                <a:cs typeface="Calibri"/>
              </a:rPr>
              <a:t>tratamento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302068" y="7595991"/>
            <a:ext cx="5285105" cy="1320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700" spc="-10">
                <a:latin typeface="Calibri"/>
                <a:cs typeface="Calibri"/>
              </a:rPr>
              <a:t>oncológico, com poucos </a:t>
            </a:r>
            <a:r>
              <a:rPr dirty="0" sz="1700" spc="-5">
                <a:latin typeface="Calibri"/>
                <a:cs typeface="Calibri"/>
              </a:rPr>
              <a:t>ou nenhum </a:t>
            </a:r>
            <a:r>
              <a:rPr dirty="0" sz="1700" spc="-15">
                <a:latin typeface="Calibri"/>
                <a:cs typeface="Calibri"/>
              </a:rPr>
              <a:t>efeito </a:t>
            </a:r>
            <a:r>
              <a:rPr dirty="0" sz="1700" spc="-10">
                <a:latin typeface="Calibri"/>
                <a:cs typeface="Calibri"/>
              </a:rPr>
              <a:t>adverso descrito. </a:t>
            </a:r>
            <a:r>
              <a:rPr dirty="0" sz="1700" spc="-37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Novos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estudos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clínicos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 </a:t>
            </a:r>
            <a:r>
              <a:rPr dirty="0" sz="1700" spc="-10">
                <a:latin typeface="Calibri"/>
                <a:cs typeface="Calibri"/>
              </a:rPr>
              <a:t>pré-clínicos</a:t>
            </a:r>
            <a:r>
              <a:rPr dirty="0" sz="1700" spc="-5">
                <a:latin typeface="Calibri"/>
                <a:cs typeface="Calibri"/>
              </a:rPr>
              <a:t> que </a:t>
            </a:r>
            <a:r>
              <a:rPr dirty="0" sz="1700" spc="-10">
                <a:latin typeface="Calibri"/>
                <a:cs typeface="Calibri"/>
              </a:rPr>
              <a:t>avaliem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 </a:t>
            </a:r>
            <a:r>
              <a:rPr dirty="0" sz="1700" spc="-5">
                <a:latin typeface="Calibri"/>
                <a:cs typeface="Calibri"/>
              </a:rPr>
              <a:t>ação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desses </a:t>
            </a:r>
            <a:r>
              <a:rPr dirty="0" sz="1700" spc="-10">
                <a:latin typeface="Calibri"/>
                <a:cs typeface="Calibri"/>
              </a:rPr>
              <a:t>compostos </a:t>
            </a:r>
            <a:r>
              <a:rPr dirty="0" sz="1700" spc="-5">
                <a:latin typeface="Calibri"/>
                <a:cs typeface="Calibri"/>
              </a:rPr>
              <a:t>na dor </a:t>
            </a:r>
            <a:r>
              <a:rPr dirty="0" sz="1700" spc="-10">
                <a:latin typeface="Calibri"/>
                <a:cs typeface="Calibri"/>
              </a:rPr>
              <a:t>relacionada </a:t>
            </a:r>
            <a:r>
              <a:rPr dirty="0" sz="1700">
                <a:latin typeface="Calibri"/>
                <a:cs typeface="Calibri"/>
              </a:rPr>
              <a:t>ao </a:t>
            </a:r>
            <a:r>
              <a:rPr dirty="0" sz="1700" spc="-25">
                <a:latin typeface="Calibri"/>
                <a:cs typeface="Calibri"/>
              </a:rPr>
              <a:t>câncer, </a:t>
            </a:r>
            <a:r>
              <a:rPr dirty="0" sz="1700">
                <a:latin typeface="Calibri"/>
                <a:cs typeface="Calibri"/>
              </a:rPr>
              <a:t>a </a:t>
            </a:r>
            <a:r>
              <a:rPr dirty="0" sz="1700" spc="-5">
                <a:latin typeface="Calibri"/>
                <a:cs typeface="Calibri"/>
              </a:rPr>
              <a:t>fim de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expandir </a:t>
            </a:r>
            <a:r>
              <a:rPr dirty="0" sz="1700">
                <a:latin typeface="Calibri"/>
                <a:cs typeface="Calibri"/>
              </a:rPr>
              <a:t>a </a:t>
            </a:r>
            <a:r>
              <a:rPr dirty="0" sz="1700" spc="-5">
                <a:latin typeface="Calibri"/>
                <a:cs typeface="Calibri"/>
              </a:rPr>
              <a:t>sua </a:t>
            </a:r>
            <a:r>
              <a:rPr dirty="0" sz="1700" spc="-10">
                <a:latin typeface="Calibri"/>
                <a:cs typeface="Calibri"/>
              </a:rPr>
              <a:t>utilização, </a:t>
            </a:r>
            <a:r>
              <a:rPr dirty="0" sz="1700" spc="-5">
                <a:latin typeface="Calibri"/>
                <a:cs typeface="Calibri"/>
              </a:rPr>
              <a:t>dados os </a:t>
            </a:r>
            <a:r>
              <a:rPr dirty="0" sz="1700" spc="-10">
                <a:latin typeface="Calibri"/>
                <a:cs typeface="Calibri"/>
              </a:rPr>
              <a:t>benefícios apresentados, </a:t>
            </a:r>
            <a:r>
              <a:rPr dirty="0" sz="1700" spc="-37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são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necessários.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2229049" y="9041400"/>
            <a:ext cx="5496560" cy="1185545"/>
          </a:xfrm>
          <a:custGeom>
            <a:avLst/>
            <a:gdLst/>
            <a:ahLst/>
            <a:cxnLst/>
            <a:rect l="l" t="t" r="r" b="b"/>
            <a:pathLst>
              <a:path w="5496559" h="1185545">
                <a:moveTo>
                  <a:pt x="0" y="197553"/>
                </a:moveTo>
                <a:lnTo>
                  <a:pt x="5217" y="152256"/>
                </a:lnTo>
                <a:lnTo>
                  <a:pt x="20079" y="110674"/>
                </a:lnTo>
                <a:lnTo>
                  <a:pt x="43400" y="73993"/>
                </a:lnTo>
                <a:lnTo>
                  <a:pt x="73993" y="43400"/>
                </a:lnTo>
                <a:lnTo>
                  <a:pt x="110674" y="20079"/>
                </a:lnTo>
                <a:lnTo>
                  <a:pt x="152256" y="5217"/>
                </a:lnTo>
                <a:lnTo>
                  <a:pt x="197553" y="0"/>
                </a:lnTo>
                <a:lnTo>
                  <a:pt x="5298744" y="0"/>
                </a:lnTo>
                <a:lnTo>
                  <a:pt x="5337466" y="3830"/>
                </a:lnTo>
                <a:lnTo>
                  <a:pt x="5374346" y="15037"/>
                </a:lnTo>
                <a:lnTo>
                  <a:pt x="5408348" y="33191"/>
                </a:lnTo>
                <a:lnTo>
                  <a:pt x="5438437" y="57862"/>
                </a:lnTo>
                <a:lnTo>
                  <a:pt x="5463108" y="87951"/>
                </a:lnTo>
                <a:lnTo>
                  <a:pt x="5481261" y="121953"/>
                </a:lnTo>
                <a:lnTo>
                  <a:pt x="5492468" y="158833"/>
                </a:lnTo>
                <a:lnTo>
                  <a:pt x="5496299" y="197553"/>
                </a:lnTo>
                <a:lnTo>
                  <a:pt x="5496299" y="987745"/>
                </a:lnTo>
                <a:lnTo>
                  <a:pt x="5491082" y="1033043"/>
                </a:lnTo>
                <a:lnTo>
                  <a:pt x="5476220" y="1074625"/>
                </a:lnTo>
                <a:lnTo>
                  <a:pt x="5452899" y="1111306"/>
                </a:lnTo>
                <a:lnTo>
                  <a:pt x="5422305" y="1141899"/>
                </a:lnTo>
                <a:lnTo>
                  <a:pt x="5385624" y="1165220"/>
                </a:lnTo>
                <a:lnTo>
                  <a:pt x="5344042" y="1180082"/>
                </a:lnTo>
                <a:lnTo>
                  <a:pt x="5298744" y="1185299"/>
                </a:lnTo>
                <a:lnTo>
                  <a:pt x="197553" y="1185299"/>
                </a:lnTo>
                <a:lnTo>
                  <a:pt x="152256" y="1180082"/>
                </a:lnTo>
                <a:lnTo>
                  <a:pt x="110674" y="1165220"/>
                </a:lnTo>
                <a:lnTo>
                  <a:pt x="73993" y="1141899"/>
                </a:lnTo>
                <a:lnTo>
                  <a:pt x="43400" y="1111306"/>
                </a:lnTo>
                <a:lnTo>
                  <a:pt x="20079" y="1074625"/>
                </a:lnTo>
                <a:lnTo>
                  <a:pt x="5217" y="1033043"/>
                </a:lnTo>
                <a:lnTo>
                  <a:pt x="0" y="987745"/>
                </a:lnTo>
                <a:lnTo>
                  <a:pt x="0" y="197553"/>
                </a:lnTo>
                <a:close/>
              </a:path>
            </a:pathLst>
          </a:custGeom>
          <a:ln w="41274">
            <a:solidFill>
              <a:srgbClr val="00B0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2339149" y="9047770"/>
            <a:ext cx="5220335" cy="1092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000" spc="-10" b="1">
                <a:latin typeface="Calibri"/>
                <a:cs typeface="Calibri"/>
              </a:rPr>
              <a:t>Referências:</a:t>
            </a:r>
            <a:r>
              <a:rPr dirty="0" sz="1000" spc="-5" b="1">
                <a:latin typeface="Calibri"/>
                <a:cs typeface="Calibri"/>
              </a:rPr>
              <a:t> 1. </a:t>
            </a:r>
            <a:r>
              <a:rPr dirty="0" sz="1000" spc="-15">
                <a:latin typeface="Calibri"/>
                <a:cs typeface="Calibri"/>
              </a:rPr>
              <a:t>Bray </a:t>
            </a:r>
            <a:r>
              <a:rPr dirty="0" sz="1000" spc="-50">
                <a:latin typeface="Calibri"/>
                <a:cs typeface="Calibri"/>
              </a:rPr>
              <a:t>F, </a:t>
            </a:r>
            <a:r>
              <a:rPr dirty="0" sz="1000" spc="-10">
                <a:latin typeface="Calibri"/>
                <a:cs typeface="Calibri"/>
              </a:rPr>
              <a:t>Ferlay J, Soerjomataram </a:t>
            </a:r>
            <a:r>
              <a:rPr dirty="0" sz="1000" spc="-5">
                <a:latin typeface="Calibri"/>
                <a:cs typeface="Calibri"/>
              </a:rPr>
              <a:t>I, Siegel </a:t>
            </a:r>
            <a:r>
              <a:rPr dirty="0" sz="1000">
                <a:latin typeface="Calibri"/>
                <a:cs typeface="Calibri"/>
              </a:rPr>
              <a:t>RL, </a:t>
            </a:r>
            <a:r>
              <a:rPr dirty="0" sz="1000" spc="-25">
                <a:latin typeface="Calibri"/>
                <a:cs typeface="Calibri"/>
              </a:rPr>
              <a:t>Torre </a:t>
            </a:r>
            <a:r>
              <a:rPr dirty="0" sz="1000">
                <a:latin typeface="Calibri"/>
                <a:cs typeface="Calibri"/>
              </a:rPr>
              <a:t>LA, </a:t>
            </a:r>
            <a:r>
              <a:rPr dirty="0" sz="1000" spc="-5">
                <a:latin typeface="Calibri"/>
                <a:cs typeface="Calibri"/>
              </a:rPr>
              <a:t>Jemal </a:t>
            </a:r>
            <a:r>
              <a:rPr dirty="0" sz="1000">
                <a:latin typeface="Calibri"/>
                <a:cs typeface="Calibri"/>
              </a:rPr>
              <a:t>A. </a:t>
            </a:r>
            <a:r>
              <a:rPr dirty="0" sz="1000" spc="-5">
                <a:latin typeface="Calibri"/>
                <a:cs typeface="Calibri"/>
              </a:rPr>
              <a:t>Global cancer </a:t>
            </a:r>
            <a:r>
              <a:rPr dirty="0" sz="1000" spc="-10">
                <a:latin typeface="Calibri"/>
                <a:cs typeface="Calibri"/>
              </a:rPr>
              <a:t>statistics </a:t>
            </a:r>
            <a:r>
              <a:rPr dirty="0" sz="1000" spc="-5">
                <a:latin typeface="Calibri"/>
                <a:cs typeface="Calibri"/>
              </a:rPr>
              <a:t> 2018: </a:t>
            </a:r>
            <a:r>
              <a:rPr dirty="0" sz="1000" spc="-10">
                <a:latin typeface="Calibri"/>
                <a:cs typeface="Calibri"/>
              </a:rPr>
              <a:t>GLOBOCAN estimates </a:t>
            </a:r>
            <a:r>
              <a:rPr dirty="0" sz="1000" spc="-5">
                <a:latin typeface="Calibri"/>
                <a:cs typeface="Calibri"/>
              </a:rPr>
              <a:t>of incidence </a:t>
            </a:r>
            <a:r>
              <a:rPr dirty="0" sz="1000">
                <a:latin typeface="Calibri"/>
                <a:cs typeface="Calibri"/>
              </a:rPr>
              <a:t>and </a:t>
            </a:r>
            <a:r>
              <a:rPr dirty="0" sz="1000" spc="-5">
                <a:latin typeface="Calibri"/>
                <a:cs typeface="Calibri"/>
              </a:rPr>
              <a:t>mortality worldwide </a:t>
            </a:r>
            <a:r>
              <a:rPr dirty="0" sz="1000" spc="-10">
                <a:latin typeface="Calibri"/>
                <a:cs typeface="Calibri"/>
              </a:rPr>
              <a:t>for </a:t>
            </a:r>
            <a:r>
              <a:rPr dirty="0" sz="1000" spc="-5">
                <a:latin typeface="Calibri"/>
                <a:cs typeface="Calibri"/>
              </a:rPr>
              <a:t>36 cancers in 185 </a:t>
            </a:r>
            <a:r>
              <a:rPr dirty="0" sz="1000" spc="-10">
                <a:latin typeface="Calibri"/>
                <a:cs typeface="Calibri"/>
              </a:rPr>
              <a:t>countries. </a:t>
            </a:r>
            <a:r>
              <a:rPr dirty="0" sz="1000" spc="-5">
                <a:latin typeface="Calibri"/>
                <a:cs typeface="Calibri"/>
              </a:rPr>
              <a:t>CA 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Cancer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J</a:t>
            </a:r>
            <a:r>
              <a:rPr dirty="0" sz="1000" spc="-5">
                <a:latin typeface="Calibri"/>
                <a:cs typeface="Calibri"/>
              </a:rPr>
              <a:t> Clin. 2018 Nov;68(6):394–424.</a:t>
            </a:r>
            <a:endParaRPr sz="1000">
              <a:latin typeface="Calibri"/>
              <a:cs typeface="Calibri"/>
            </a:endParaRPr>
          </a:p>
          <a:p>
            <a:pPr marL="12700" marR="24765">
              <a:lnSpc>
                <a:spcPct val="100000"/>
              </a:lnSpc>
              <a:buFont typeface="Calibri"/>
              <a:buAutoNum type="arabicPeriod" startAt="2"/>
              <a:tabLst>
                <a:tab pos="139700" algn="l"/>
              </a:tabLst>
            </a:pPr>
            <a:r>
              <a:rPr dirty="0" sz="1000" spc="-10">
                <a:latin typeface="Calibri"/>
                <a:cs typeface="Calibri"/>
              </a:rPr>
              <a:t>Bennett</a:t>
            </a:r>
            <a:r>
              <a:rPr dirty="0" sz="1000" spc="-5">
                <a:latin typeface="Calibri"/>
                <a:cs typeface="Calibri"/>
              </a:rPr>
              <a:t> M, Paice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JA, Wallace M.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Pain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and</a:t>
            </a:r>
            <a:r>
              <a:rPr dirty="0" sz="1000" spc="-5">
                <a:latin typeface="Calibri"/>
                <a:cs typeface="Calibri"/>
              </a:rPr>
              <a:t> Opioids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in Cancer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Care:</a:t>
            </a:r>
            <a:r>
              <a:rPr dirty="0" sz="1000" spc="-5">
                <a:latin typeface="Calibri"/>
                <a:cs typeface="Calibri"/>
              </a:rPr>
              <a:t> Benefits, Risks,</a:t>
            </a:r>
            <a:r>
              <a:rPr dirty="0" sz="1000">
                <a:latin typeface="Calibri"/>
                <a:cs typeface="Calibri"/>
              </a:rPr>
              <a:t> and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Alternatives. </a:t>
            </a:r>
            <a:r>
              <a:rPr dirty="0" sz="1000" spc="-5">
                <a:latin typeface="Calibri"/>
                <a:cs typeface="Calibri"/>
              </a:rPr>
              <a:t> Am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Soc Clin Oncol </a:t>
            </a:r>
            <a:r>
              <a:rPr dirty="0" sz="1000" spc="-10">
                <a:latin typeface="Calibri"/>
                <a:cs typeface="Calibri"/>
              </a:rPr>
              <a:t>Educ</a:t>
            </a:r>
            <a:r>
              <a:rPr dirty="0" sz="1000" spc="-5">
                <a:latin typeface="Calibri"/>
                <a:cs typeface="Calibri"/>
              </a:rPr>
              <a:t> Book. 2017;37:705–13.</a:t>
            </a:r>
            <a:endParaRPr sz="1000">
              <a:latin typeface="Calibri"/>
              <a:cs typeface="Calibri"/>
            </a:endParaRPr>
          </a:p>
          <a:p>
            <a:pPr marL="12700" marR="114300">
              <a:lnSpc>
                <a:spcPct val="100000"/>
              </a:lnSpc>
              <a:buFont typeface="Calibri"/>
              <a:buAutoNum type="arabicPeriod" startAt="2"/>
              <a:tabLst>
                <a:tab pos="139700" algn="l"/>
              </a:tabLst>
            </a:pPr>
            <a:r>
              <a:rPr dirty="0" sz="1000" spc="-5">
                <a:latin typeface="Calibri"/>
                <a:cs typeface="Calibri"/>
              </a:rPr>
              <a:t>Orfali </a:t>
            </a:r>
            <a:r>
              <a:rPr dirty="0" sz="1000">
                <a:latin typeface="Calibri"/>
                <a:cs typeface="Calibri"/>
              </a:rPr>
              <a:t>G</a:t>
            </a:r>
            <a:r>
              <a:rPr dirty="0" sz="1000" spc="-5">
                <a:latin typeface="Calibri"/>
                <a:cs typeface="Calibri"/>
              </a:rPr>
              <a:t> di C,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Duarte</a:t>
            </a:r>
            <a:r>
              <a:rPr dirty="0" sz="1000" spc="-5">
                <a:latin typeface="Calibri"/>
                <a:cs typeface="Calibri"/>
              </a:rPr>
              <a:t> AC, Bonadio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45">
                <a:latin typeface="Calibri"/>
                <a:cs typeface="Calibri"/>
              </a:rPr>
              <a:t>V,</a:t>
            </a:r>
            <a:r>
              <a:rPr dirty="0" sz="1000" spc="-5">
                <a:latin typeface="Calibri"/>
                <a:cs typeface="Calibri"/>
              </a:rPr>
              <a:t> Martinez </a:t>
            </a:r>
            <a:r>
              <a:rPr dirty="0" sz="1000" spc="-45">
                <a:latin typeface="Calibri"/>
                <a:cs typeface="Calibri"/>
              </a:rPr>
              <a:t>NP,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de Araújo </a:t>
            </a:r>
            <a:r>
              <a:rPr dirty="0" sz="1000" spc="-10">
                <a:latin typeface="Calibri"/>
                <a:cs typeface="Calibri"/>
              </a:rPr>
              <a:t>MEMB,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10">
                <a:latin typeface="Calibri"/>
                <a:cs typeface="Calibri"/>
              </a:rPr>
              <a:t>Priviero</a:t>
            </a:r>
            <a:r>
              <a:rPr dirty="0" sz="1000" spc="-5">
                <a:latin typeface="Calibri"/>
                <a:cs typeface="Calibri"/>
              </a:rPr>
              <a:t> FBM, et </a:t>
            </a:r>
            <a:r>
              <a:rPr dirty="0" sz="1000">
                <a:latin typeface="Calibri"/>
                <a:cs typeface="Calibri"/>
              </a:rPr>
              <a:t>al. </a:t>
            </a:r>
            <a:r>
              <a:rPr dirty="0" sz="1000" spc="-10">
                <a:latin typeface="Calibri"/>
                <a:cs typeface="Calibri"/>
              </a:rPr>
              <a:t>Review</a:t>
            </a:r>
            <a:r>
              <a:rPr dirty="0" sz="1000" spc="-5">
                <a:latin typeface="Calibri"/>
                <a:cs typeface="Calibri"/>
              </a:rPr>
              <a:t> of 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anticancer mechanisms of </a:t>
            </a:r>
            <a:r>
              <a:rPr dirty="0" sz="1000" spc="-10">
                <a:latin typeface="Calibri"/>
                <a:cs typeface="Calibri"/>
              </a:rPr>
              <a:t>isoquercitin.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 spc="-15">
                <a:latin typeface="Calibri"/>
                <a:cs typeface="Calibri"/>
              </a:rPr>
              <a:t>World</a:t>
            </a:r>
            <a:r>
              <a:rPr dirty="0" sz="1000" spc="-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J</a:t>
            </a:r>
            <a:r>
              <a:rPr dirty="0" sz="1000" spc="-5">
                <a:latin typeface="Calibri"/>
                <a:cs typeface="Calibri"/>
              </a:rPr>
              <a:t> Clin Oncol. 2016 Apr</a:t>
            </a:r>
            <a:r>
              <a:rPr dirty="0" sz="100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10;7(2):189–99.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5227439" y="112498"/>
            <a:ext cx="3060700" cy="615950"/>
          </a:xfrm>
          <a:prstGeom prst="rect">
            <a:avLst/>
          </a:prstGeom>
          <a:solidFill>
            <a:srgbClr val="00B050"/>
          </a:solidFill>
        </p:spPr>
        <p:txBody>
          <a:bodyPr wrap="square" lIns="0" tIns="29209" rIns="0" bIns="0" rtlCol="0" vert="horz">
            <a:spAutoFit/>
          </a:bodyPr>
          <a:lstStyle/>
          <a:p>
            <a:pPr marL="1283335" marR="162560" indent="-1171575">
              <a:lnSpc>
                <a:spcPct val="100000"/>
              </a:lnSpc>
              <a:spcBef>
                <a:spcPts val="229"/>
              </a:spcBef>
            </a:pP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Encontro </a:t>
            </a: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de Ciência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Inovação </a:t>
            </a:r>
            <a:r>
              <a:rPr dirty="0" sz="1700" spc="-37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2023</a:t>
            </a:r>
            <a:endParaRPr sz="1700">
              <a:latin typeface="Calibri"/>
              <a:cs typeface="Calibri"/>
            </a:endParaRPr>
          </a:p>
        </p:txBody>
      </p:sp>
      <p:pic>
        <p:nvPicPr>
          <p:cNvPr id="14" name="object 1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7002" y="169804"/>
            <a:ext cx="5197156" cy="481175"/>
          </a:xfrm>
          <a:prstGeom prst="rect">
            <a:avLst/>
          </a:prstGeom>
        </p:spPr>
      </p:pic>
      <p:grpSp>
        <p:nvGrpSpPr>
          <p:cNvPr id="15" name="object 15"/>
          <p:cNvGrpSpPr/>
          <p:nvPr/>
        </p:nvGrpSpPr>
        <p:grpSpPr>
          <a:xfrm>
            <a:off x="6393857" y="1905427"/>
            <a:ext cx="5307330" cy="525780"/>
            <a:chOff x="6393857" y="1905427"/>
            <a:chExt cx="5307330" cy="525780"/>
          </a:xfrm>
        </p:grpSpPr>
        <p:sp>
          <p:nvSpPr>
            <p:cNvPr id="16" name="object 16"/>
            <p:cNvSpPr/>
            <p:nvPr/>
          </p:nvSpPr>
          <p:spPr>
            <a:xfrm>
              <a:off x="6414495" y="1926064"/>
              <a:ext cx="5266055" cy="484505"/>
            </a:xfrm>
            <a:custGeom>
              <a:avLst/>
              <a:gdLst/>
              <a:ahLst/>
              <a:cxnLst/>
              <a:rect l="l" t="t" r="r" b="b"/>
              <a:pathLst>
                <a:path w="5266055" h="484505">
                  <a:moveTo>
                    <a:pt x="5185248" y="483899"/>
                  </a:moveTo>
                  <a:lnTo>
                    <a:pt x="80651" y="483899"/>
                  </a:lnTo>
                  <a:lnTo>
                    <a:pt x="49258" y="477561"/>
                  </a:lnTo>
                  <a:lnTo>
                    <a:pt x="23622" y="460277"/>
                  </a:lnTo>
                  <a:lnTo>
                    <a:pt x="6338" y="434641"/>
                  </a:lnTo>
                  <a:lnTo>
                    <a:pt x="0" y="403248"/>
                  </a:lnTo>
                  <a:lnTo>
                    <a:pt x="0" y="80651"/>
                  </a:lnTo>
                  <a:lnTo>
                    <a:pt x="6338" y="49258"/>
                  </a:lnTo>
                  <a:lnTo>
                    <a:pt x="23622" y="23622"/>
                  </a:lnTo>
                  <a:lnTo>
                    <a:pt x="49258" y="6338"/>
                  </a:lnTo>
                  <a:lnTo>
                    <a:pt x="80651" y="0"/>
                  </a:lnTo>
                  <a:lnTo>
                    <a:pt x="5185248" y="0"/>
                  </a:lnTo>
                  <a:lnTo>
                    <a:pt x="5229994" y="13550"/>
                  </a:lnTo>
                  <a:lnTo>
                    <a:pt x="5259760" y="49787"/>
                  </a:lnTo>
                  <a:lnTo>
                    <a:pt x="5265899" y="80651"/>
                  </a:lnTo>
                  <a:lnTo>
                    <a:pt x="5265899" y="403248"/>
                  </a:lnTo>
                  <a:lnTo>
                    <a:pt x="5259561" y="434641"/>
                  </a:lnTo>
                  <a:lnTo>
                    <a:pt x="5242277" y="460277"/>
                  </a:lnTo>
                  <a:lnTo>
                    <a:pt x="5216641" y="477561"/>
                  </a:lnTo>
                  <a:lnTo>
                    <a:pt x="5185248" y="483899"/>
                  </a:lnTo>
                  <a:close/>
                </a:path>
              </a:pathLst>
            </a:custGeom>
            <a:solidFill>
              <a:srgbClr val="00B0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6414495" y="1926064"/>
              <a:ext cx="5266055" cy="484505"/>
            </a:xfrm>
            <a:custGeom>
              <a:avLst/>
              <a:gdLst/>
              <a:ahLst/>
              <a:cxnLst/>
              <a:rect l="l" t="t" r="r" b="b"/>
              <a:pathLst>
                <a:path w="5266055" h="484505">
                  <a:moveTo>
                    <a:pt x="0" y="80651"/>
                  </a:moveTo>
                  <a:lnTo>
                    <a:pt x="6338" y="49258"/>
                  </a:lnTo>
                  <a:lnTo>
                    <a:pt x="23622" y="23622"/>
                  </a:lnTo>
                  <a:lnTo>
                    <a:pt x="49258" y="6338"/>
                  </a:lnTo>
                  <a:lnTo>
                    <a:pt x="80651" y="0"/>
                  </a:lnTo>
                  <a:lnTo>
                    <a:pt x="5185248" y="0"/>
                  </a:lnTo>
                  <a:lnTo>
                    <a:pt x="5229994" y="13550"/>
                  </a:lnTo>
                  <a:lnTo>
                    <a:pt x="5259760" y="49787"/>
                  </a:lnTo>
                  <a:lnTo>
                    <a:pt x="5265899" y="80651"/>
                  </a:lnTo>
                  <a:lnTo>
                    <a:pt x="5265899" y="403248"/>
                  </a:lnTo>
                  <a:lnTo>
                    <a:pt x="5259561" y="434641"/>
                  </a:lnTo>
                  <a:lnTo>
                    <a:pt x="5242277" y="460277"/>
                  </a:lnTo>
                  <a:lnTo>
                    <a:pt x="5216641" y="477561"/>
                  </a:lnTo>
                  <a:lnTo>
                    <a:pt x="5185248" y="483899"/>
                  </a:lnTo>
                  <a:lnTo>
                    <a:pt x="80651" y="483899"/>
                  </a:lnTo>
                  <a:lnTo>
                    <a:pt x="49258" y="477561"/>
                  </a:lnTo>
                  <a:lnTo>
                    <a:pt x="23622" y="460277"/>
                  </a:lnTo>
                  <a:lnTo>
                    <a:pt x="6338" y="434641"/>
                  </a:lnTo>
                  <a:lnTo>
                    <a:pt x="0" y="403248"/>
                  </a:lnTo>
                  <a:lnTo>
                    <a:pt x="0" y="80651"/>
                  </a:lnTo>
                  <a:close/>
                </a:path>
              </a:pathLst>
            </a:custGeom>
            <a:ln w="41274">
              <a:solidFill>
                <a:srgbClr val="00B0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/>
          <p:cNvSpPr txBox="1"/>
          <p:nvPr/>
        </p:nvSpPr>
        <p:spPr>
          <a:xfrm>
            <a:off x="8284791" y="1961477"/>
            <a:ext cx="164465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45" b="1">
                <a:solidFill>
                  <a:srgbClr val="FFFFFF"/>
                </a:solidFill>
                <a:latin typeface="Calibri"/>
                <a:cs typeface="Calibri"/>
              </a:rPr>
              <a:t>RESULTADOS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055799" y="4382313"/>
            <a:ext cx="8221980" cy="13150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469255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Fig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1.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Estrutura</a:t>
            </a:r>
            <a:r>
              <a:rPr dirty="0" sz="1400" spc="-5" b="1">
                <a:latin typeface="Calibri"/>
                <a:cs typeface="Calibri"/>
              </a:rPr>
              <a:t> molecular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dos </a:t>
            </a:r>
            <a:r>
              <a:rPr dirty="0" sz="1400" b="1">
                <a:latin typeface="Calibri"/>
                <a:cs typeface="Calibri"/>
              </a:rPr>
              <a:t> </a:t>
            </a:r>
            <a:r>
              <a:rPr dirty="0" sz="1400" spc="-10" b="1">
                <a:latin typeface="Calibri"/>
                <a:cs typeface="Calibri"/>
              </a:rPr>
              <a:t>flavonoides.</a:t>
            </a:r>
            <a:r>
              <a:rPr dirty="0" sz="1400" spc="-5" b="1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Presença</a:t>
            </a:r>
            <a:r>
              <a:rPr dirty="0" sz="1400" spc="-5">
                <a:latin typeface="Calibri"/>
                <a:cs typeface="Calibri"/>
              </a:rPr>
              <a:t> de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um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grupo </a:t>
            </a:r>
            <a:r>
              <a:rPr dirty="0" sz="1400" spc="-30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hidroxila </a:t>
            </a:r>
            <a:r>
              <a:rPr dirty="0" sz="1400" spc="-5">
                <a:latin typeface="Calibri"/>
                <a:cs typeface="Calibri"/>
              </a:rPr>
              <a:t>(OH) no </a:t>
            </a:r>
            <a:r>
              <a:rPr dirty="0" sz="1400" spc="-15">
                <a:latin typeface="Calibri"/>
                <a:cs typeface="Calibri"/>
              </a:rPr>
              <a:t>terceiro </a:t>
            </a:r>
            <a:r>
              <a:rPr dirty="0" sz="1400" spc="-5">
                <a:latin typeface="Calibri"/>
                <a:cs typeface="Calibri"/>
              </a:rPr>
              <a:t>carbono; </a:t>
            </a:r>
            <a:r>
              <a:rPr dirty="0" sz="1400">
                <a:latin typeface="Calibri"/>
                <a:cs typeface="Calibri"/>
              </a:rPr>
              <a:t>e 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um grupo carbonila (C=O) no </a:t>
            </a:r>
            <a:r>
              <a:rPr dirty="0" sz="1400" spc="-10">
                <a:latin typeface="Calibri"/>
                <a:cs typeface="Calibri"/>
              </a:rPr>
              <a:t>quarto </a:t>
            </a:r>
            <a:r>
              <a:rPr dirty="0" sz="1400" spc="-5">
                <a:latin typeface="Calibri"/>
                <a:cs typeface="Calibri"/>
              </a:rPr>
              <a:t> carbono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do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anel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fenólico </a:t>
            </a:r>
            <a:r>
              <a:rPr dirty="0" sz="1400" spc="-5">
                <a:latin typeface="Calibri"/>
                <a:cs typeface="Calibri"/>
              </a:rPr>
              <a:t>(3).</a:t>
            </a:r>
            <a:endParaRPr sz="1400">
              <a:latin typeface="Calibri"/>
              <a:cs typeface="Calibri"/>
            </a:endParaRPr>
          </a:p>
          <a:p>
            <a:pPr algn="just" marL="3771265">
              <a:lnSpc>
                <a:spcPct val="100000"/>
              </a:lnSpc>
              <a:spcBef>
                <a:spcPts val="70"/>
              </a:spcBef>
            </a:pPr>
            <a:r>
              <a:rPr dirty="0" sz="1400" spc="-5" b="1">
                <a:latin typeface="Calibri"/>
                <a:cs typeface="Calibri"/>
              </a:rPr>
              <a:t>Fig 2.</a:t>
            </a:r>
            <a:r>
              <a:rPr dirty="0" sz="1400" spc="10" b="1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Fluxograma</a:t>
            </a:r>
            <a:r>
              <a:rPr dirty="0" sz="1400" spc="-5">
                <a:latin typeface="Calibri"/>
                <a:cs typeface="Calibri"/>
              </a:rPr>
              <a:t> de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seleção de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estudos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e </a:t>
            </a:r>
            <a:r>
              <a:rPr dirty="0" sz="1400" spc="-10">
                <a:latin typeface="Calibri"/>
                <a:cs typeface="Calibri"/>
              </a:rPr>
              <a:t>resultados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obtidos.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12246744" y="6582289"/>
            <a:ext cx="5307330" cy="525780"/>
            <a:chOff x="12246744" y="6582289"/>
            <a:chExt cx="5307330" cy="525780"/>
          </a:xfrm>
        </p:grpSpPr>
        <p:sp>
          <p:nvSpPr>
            <p:cNvPr id="21" name="object 21"/>
            <p:cNvSpPr/>
            <p:nvPr/>
          </p:nvSpPr>
          <p:spPr>
            <a:xfrm>
              <a:off x="12267382" y="6602927"/>
              <a:ext cx="5266055" cy="484505"/>
            </a:xfrm>
            <a:custGeom>
              <a:avLst/>
              <a:gdLst/>
              <a:ahLst/>
              <a:cxnLst/>
              <a:rect l="l" t="t" r="r" b="b"/>
              <a:pathLst>
                <a:path w="5266055" h="484504">
                  <a:moveTo>
                    <a:pt x="5185248" y="483899"/>
                  </a:moveTo>
                  <a:lnTo>
                    <a:pt x="80651" y="483899"/>
                  </a:lnTo>
                  <a:lnTo>
                    <a:pt x="49258" y="477562"/>
                  </a:lnTo>
                  <a:lnTo>
                    <a:pt x="23622" y="460277"/>
                  </a:lnTo>
                  <a:lnTo>
                    <a:pt x="6338" y="434641"/>
                  </a:lnTo>
                  <a:lnTo>
                    <a:pt x="0" y="403248"/>
                  </a:lnTo>
                  <a:lnTo>
                    <a:pt x="0" y="80651"/>
                  </a:lnTo>
                  <a:lnTo>
                    <a:pt x="6338" y="49258"/>
                  </a:lnTo>
                  <a:lnTo>
                    <a:pt x="23622" y="23622"/>
                  </a:lnTo>
                  <a:lnTo>
                    <a:pt x="49258" y="6338"/>
                  </a:lnTo>
                  <a:lnTo>
                    <a:pt x="80651" y="0"/>
                  </a:lnTo>
                  <a:lnTo>
                    <a:pt x="5185248" y="0"/>
                  </a:lnTo>
                  <a:lnTo>
                    <a:pt x="5229994" y="13550"/>
                  </a:lnTo>
                  <a:lnTo>
                    <a:pt x="5259761" y="49787"/>
                  </a:lnTo>
                  <a:lnTo>
                    <a:pt x="5265899" y="80651"/>
                  </a:lnTo>
                  <a:lnTo>
                    <a:pt x="5265899" y="403248"/>
                  </a:lnTo>
                  <a:lnTo>
                    <a:pt x="5259561" y="434641"/>
                  </a:lnTo>
                  <a:lnTo>
                    <a:pt x="5242277" y="460277"/>
                  </a:lnTo>
                  <a:lnTo>
                    <a:pt x="5216641" y="477562"/>
                  </a:lnTo>
                  <a:lnTo>
                    <a:pt x="5185248" y="483899"/>
                  </a:lnTo>
                  <a:close/>
                </a:path>
              </a:pathLst>
            </a:custGeom>
            <a:solidFill>
              <a:srgbClr val="00B0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12267382" y="6602927"/>
              <a:ext cx="5266055" cy="484505"/>
            </a:xfrm>
            <a:custGeom>
              <a:avLst/>
              <a:gdLst/>
              <a:ahLst/>
              <a:cxnLst/>
              <a:rect l="l" t="t" r="r" b="b"/>
              <a:pathLst>
                <a:path w="5266055" h="484504">
                  <a:moveTo>
                    <a:pt x="0" y="80651"/>
                  </a:moveTo>
                  <a:lnTo>
                    <a:pt x="6338" y="49258"/>
                  </a:lnTo>
                  <a:lnTo>
                    <a:pt x="23622" y="23622"/>
                  </a:lnTo>
                  <a:lnTo>
                    <a:pt x="49258" y="6338"/>
                  </a:lnTo>
                  <a:lnTo>
                    <a:pt x="80651" y="0"/>
                  </a:lnTo>
                  <a:lnTo>
                    <a:pt x="5185248" y="0"/>
                  </a:lnTo>
                  <a:lnTo>
                    <a:pt x="5229994" y="13550"/>
                  </a:lnTo>
                  <a:lnTo>
                    <a:pt x="5259761" y="49787"/>
                  </a:lnTo>
                  <a:lnTo>
                    <a:pt x="5265899" y="80651"/>
                  </a:lnTo>
                  <a:lnTo>
                    <a:pt x="5265899" y="403248"/>
                  </a:lnTo>
                  <a:lnTo>
                    <a:pt x="5259561" y="434641"/>
                  </a:lnTo>
                  <a:lnTo>
                    <a:pt x="5242277" y="460277"/>
                  </a:lnTo>
                  <a:lnTo>
                    <a:pt x="5216641" y="477562"/>
                  </a:lnTo>
                  <a:lnTo>
                    <a:pt x="5185248" y="483899"/>
                  </a:lnTo>
                  <a:lnTo>
                    <a:pt x="80651" y="483899"/>
                  </a:lnTo>
                  <a:lnTo>
                    <a:pt x="49258" y="477562"/>
                  </a:lnTo>
                  <a:lnTo>
                    <a:pt x="23622" y="460277"/>
                  </a:lnTo>
                  <a:lnTo>
                    <a:pt x="6338" y="434641"/>
                  </a:lnTo>
                  <a:lnTo>
                    <a:pt x="0" y="403248"/>
                  </a:lnTo>
                  <a:lnTo>
                    <a:pt x="0" y="80651"/>
                  </a:lnTo>
                  <a:close/>
                </a:path>
              </a:pathLst>
            </a:custGeom>
            <a:ln w="41274">
              <a:solidFill>
                <a:srgbClr val="00B0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" name="object 23"/>
          <p:cNvSpPr txBox="1"/>
          <p:nvPr/>
        </p:nvSpPr>
        <p:spPr>
          <a:xfrm>
            <a:off x="12302068" y="6534248"/>
            <a:ext cx="5260340" cy="828675"/>
          </a:xfrm>
          <a:prstGeom prst="rect">
            <a:avLst/>
          </a:prstGeom>
        </p:spPr>
        <p:txBody>
          <a:bodyPr wrap="square" lIns="0" tIns="116840" rIns="0" bIns="0" rtlCol="0" vert="horz">
            <a:spAutoFit/>
          </a:bodyPr>
          <a:lstStyle/>
          <a:p>
            <a:pPr algn="ctr" marL="56515">
              <a:lnSpc>
                <a:spcPct val="100000"/>
              </a:lnSpc>
              <a:spcBef>
                <a:spcPts val="920"/>
              </a:spcBef>
            </a:pPr>
            <a:r>
              <a:rPr dirty="0" sz="2400" spc="-20" b="1">
                <a:solidFill>
                  <a:srgbClr val="FFFFFF"/>
                </a:solidFill>
                <a:latin typeface="Calibri"/>
                <a:cs typeface="Calibri"/>
              </a:rPr>
              <a:t>CONCLUSÃO</a:t>
            </a:r>
            <a:endParaRPr sz="2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80"/>
              </a:spcBef>
            </a:pPr>
            <a:r>
              <a:rPr dirty="0" sz="1700" spc="-5">
                <a:latin typeface="Calibri"/>
                <a:cs typeface="Calibri"/>
              </a:rPr>
              <a:t>Os</a:t>
            </a:r>
            <a:r>
              <a:rPr dirty="0" sz="1700" spc="8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flavonoides</a:t>
            </a:r>
            <a:r>
              <a:rPr dirty="0" sz="1700" spc="8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apresentam</a:t>
            </a:r>
            <a:r>
              <a:rPr dirty="0" sz="1700" spc="9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resultados</a:t>
            </a:r>
            <a:r>
              <a:rPr dirty="0" sz="1700" spc="8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significativos</a:t>
            </a:r>
            <a:r>
              <a:rPr dirty="0" sz="1700" spc="8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quanto</a:t>
            </a:r>
            <a:endParaRPr sz="1700">
              <a:latin typeface="Calibri"/>
              <a:cs typeface="Calibri"/>
            </a:endParaRPr>
          </a:p>
        </p:txBody>
      </p:sp>
      <p:pic>
        <p:nvPicPr>
          <p:cNvPr id="24" name="object 2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621843" y="6011624"/>
            <a:ext cx="5146363" cy="3080241"/>
          </a:xfrm>
          <a:prstGeom prst="rect">
            <a:avLst/>
          </a:prstGeom>
        </p:spPr>
      </p:pic>
      <p:sp>
        <p:nvSpPr>
          <p:cNvPr id="25" name="object 25"/>
          <p:cNvSpPr txBox="1"/>
          <p:nvPr/>
        </p:nvSpPr>
        <p:spPr>
          <a:xfrm>
            <a:off x="6487500" y="9115738"/>
            <a:ext cx="5074920" cy="452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Fig</a:t>
            </a:r>
            <a:r>
              <a:rPr dirty="0" sz="1400" spc="2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3.</a:t>
            </a:r>
            <a:r>
              <a:rPr dirty="0" sz="1400" spc="35" b="1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Porcentagem</a:t>
            </a:r>
            <a:r>
              <a:rPr dirty="0" sz="1400" spc="3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das</a:t>
            </a:r>
            <a:r>
              <a:rPr dirty="0" sz="1400" spc="2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topografias</a:t>
            </a:r>
            <a:r>
              <a:rPr dirty="0" sz="1400" spc="3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dos</a:t>
            </a:r>
            <a:r>
              <a:rPr dirty="0" sz="1400" spc="2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cânceres</a:t>
            </a:r>
            <a:r>
              <a:rPr dirty="0" sz="1400" spc="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analisadas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pelos </a:t>
            </a:r>
            <a:r>
              <a:rPr dirty="0" sz="1400" spc="-30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estudos </a:t>
            </a:r>
            <a:r>
              <a:rPr dirty="0" sz="1400" spc="-5">
                <a:latin typeface="Calibri"/>
                <a:cs typeface="Calibri"/>
              </a:rPr>
              <a:t>incluídos.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489062" y="9694836"/>
            <a:ext cx="5272405" cy="543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700" spc="-5">
                <a:latin typeface="Calibri"/>
                <a:cs typeface="Calibri"/>
              </a:rPr>
              <a:t>Um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estudo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avaliou</a:t>
            </a:r>
            <a:r>
              <a:rPr dirty="0" sz="1700" spc="-5">
                <a:latin typeface="Calibri"/>
                <a:cs typeface="Calibri"/>
              </a:rPr>
              <a:t> dois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tipos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de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câncer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(da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mama</a:t>
            </a:r>
            <a:r>
              <a:rPr dirty="0" sz="1700">
                <a:latin typeface="Calibri"/>
                <a:cs typeface="Calibri"/>
              </a:rPr>
              <a:t> e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da </a:t>
            </a:r>
            <a:r>
              <a:rPr dirty="0" sz="1700" spc="-37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próstata).</a:t>
            </a:r>
            <a:endParaRPr sz="1700">
              <a:latin typeface="Calibri"/>
              <a:cs typeface="Calibri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644138" y="7081013"/>
            <a:ext cx="5307330" cy="525780"/>
            <a:chOff x="644138" y="7081013"/>
            <a:chExt cx="5307330" cy="525780"/>
          </a:xfrm>
        </p:grpSpPr>
        <p:sp>
          <p:nvSpPr>
            <p:cNvPr id="28" name="object 28"/>
            <p:cNvSpPr/>
            <p:nvPr/>
          </p:nvSpPr>
          <p:spPr>
            <a:xfrm>
              <a:off x="664775" y="7101651"/>
              <a:ext cx="5266055" cy="484505"/>
            </a:xfrm>
            <a:custGeom>
              <a:avLst/>
              <a:gdLst/>
              <a:ahLst/>
              <a:cxnLst/>
              <a:rect l="l" t="t" r="r" b="b"/>
              <a:pathLst>
                <a:path w="5266055" h="484504">
                  <a:moveTo>
                    <a:pt x="5185248" y="483899"/>
                  </a:moveTo>
                  <a:lnTo>
                    <a:pt x="80651" y="483899"/>
                  </a:lnTo>
                  <a:lnTo>
                    <a:pt x="49258" y="477561"/>
                  </a:lnTo>
                  <a:lnTo>
                    <a:pt x="23622" y="460277"/>
                  </a:lnTo>
                  <a:lnTo>
                    <a:pt x="6338" y="434641"/>
                  </a:lnTo>
                  <a:lnTo>
                    <a:pt x="0" y="403248"/>
                  </a:lnTo>
                  <a:lnTo>
                    <a:pt x="0" y="80651"/>
                  </a:lnTo>
                  <a:lnTo>
                    <a:pt x="6338" y="49258"/>
                  </a:lnTo>
                  <a:lnTo>
                    <a:pt x="23622" y="23622"/>
                  </a:lnTo>
                  <a:lnTo>
                    <a:pt x="49258" y="6337"/>
                  </a:lnTo>
                  <a:lnTo>
                    <a:pt x="80651" y="0"/>
                  </a:lnTo>
                  <a:lnTo>
                    <a:pt x="5185248" y="0"/>
                  </a:lnTo>
                  <a:lnTo>
                    <a:pt x="5229993" y="13549"/>
                  </a:lnTo>
                  <a:lnTo>
                    <a:pt x="5259760" y="49787"/>
                  </a:lnTo>
                  <a:lnTo>
                    <a:pt x="5265900" y="80651"/>
                  </a:lnTo>
                  <a:lnTo>
                    <a:pt x="5265900" y="403248"/>
                  </a:lnTo>
                  <a:lnTo>
                    <a:pt x="5259562" y="434641"/>
                  </a:lnTo>
                  <a:lnTo>
                    <a:pt x="5242277" y="460277"/>
                  </a:lnTo>
                  <a:lnTo>
                    <a:pt x="5216641" y="477561"/>
                  </a:lnTo>
                  <a:lnTo>
                    <a:pt x="5185248" y="483899"/>
                  </a:lnTo>
                  <a:close/>
                </a:path>
              </a:pathLst>
            </a:custGeom>
            <a:solidFill>
              <a:srgbClr val="00B05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664775" y="7101651"/>
              <a:ext cx="5266055" cy="484505"/>
            </a:xfrm>
            <a:custGeom>
              <a:avLst/>
              <a:gdLst/>
              <a:ahLst/>
              <a:cxnLst/>
              <a:rect l="l" t="t" r="r" b="b"/>
              <a:pathLst>
                <a:path w="5266055" h="484504">
                  <a:moveTo>
                    <a:pt x="0" y="80651"/>
                  </a:moveTo>
                  <a:lnTo>
                    <a:pt x="6338" y="49258"/>
                  </a:lnTo>
                  <a:lnTo>
                    <a:pt x="23622" y="23622"/>
                  </a:lnTo>
                  <a:lnTo>
                    <a:pt x="49258" y="6337"/>
                  </a:lnTo>
                  <a:lnTo>
                    <a:pt x="80651" y="0"/>
                  </a:lnTo>
                  <a:lnTo>
                    <a:pt x="5185248" y="0"/>
                  </a:lnTo>
                  <a:lnTo>
                    <a:pt x="5229993" y="13549"/>
                  </a:lnTo>
                  <a:lnTo>
                    <a:pt x="5259760" y="49787"/>
                  </a:lnTo>
                  <a:lnTo>
                    <a:pt x="5265900" y="80651"/>
                  </a:lnTo>
                  <a:lnTo>
                    <a:pt x="5265900" y="403248"/>
                  </a:lnTo>
                  <a:lnTo>
                    <a:pt x="5259562" y="434641"/>
                  </a:lnTo>
                  <a:lnTo>
                    <a:pt x="5242277" y="460277"/>
                  </a:lnTo>
                  <a:lnTo>
                    <a:pt x="5216641" y="477561"/>
                  </a:lnTo>
                  <a:lnTo>
                    <a:pt x="5185248" y="483899"/>
                  </a:lnTo>
                  <a:lnTo>
                    <a:pt x="80651" y="483899"/>
                  </a:lnTo>
                  <a:lnTo>
                    <a:pt x="49258" y="477561"/>
                  </a:lnTo>
                  <a:lnTo>
                    <a:pt x="23622" y="460277"/>
                  </a:lnTo>
                  <a:lnTo>
                    <a:pt x="6338" y="434641"/>
                  </a:lnTo>
                  <a:lnTo>
                    <a:pt x="0" y="403248"/>
                  </a:lnTo>
                  <a:lnTo>
                    <a:pt x="0" y="80651"/>
                  </a:lnTo>
                  <a:close/>
                </a:path>
              </a:pathLst>
            </a:custGeom>
            <a:ln w="41274">
              <a:solidFill>
                <a:srgbClr val="00B05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0" name="object 30"/>
          <p:cNvSpPr txBox="1"/>
          <p:nvPr/>
        </p:nvSpPr>
        <p:spPr>
          <a:xfrm>
            <a:off x="2659035" y="7020356"/>
            <a:ext cx="1365250" cy="855344"/>
          </a:xfrm>
          <a:prstGeom prst="rect">
            <a:avLst/>
          </a:prstGeom>
        </p:spPr>
        <p:txBody>
          <a:bodyPr wrap="square" lIns="0" tIns="132080" rIns="0" bIns="0" rtlCol="0" vert="horz">
            <a:spAutoFit/>
          </a:bodyPr>
          <a:lstStyle/>
          <a:p>
            <a:pPr marL="45720">
              <a:lnSpc>
                <a:spcPct val="100000"/>
              </a:lnSpc>
              <a:spcBef>
                <a:spcPts val="1040"/>
              </a:spcBef>
            </a:pP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MÉTODOS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  <a:tabLst>
                <a:tab pos="1073785" algn="l"/>
              </a:tabLst>
            </a:pPr>
            <a:r>
              <a:rPr dirty="0" sz="1700" spc="-15">
                <a:latin typeface="Calibri"/>
                <a:cs typeface="Calibri"/>
              </a:rPr>
              <a:t>registrada	</a:t>
            </a:r>
            <a:r>
              <a:rPr dirty="0" sz="1700" spc="-5">
                <a:latin typeface="Calibri"/>
                <a:cs typeface="Calibri"/>
              </a:rPr>
              <a:t>no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133384" y="7590673"/>
            <a:ext cx="1766570" cy="284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41730" algn="l"/>
                <a:tab pos="1639570" algn="l"/>
              </a:tabLst>
            </a:pPr>
            <a:r>
              <a:rPr dirty="0" sz="1700" spc="-5">
                <a:latin typeface="Calibri"/>
                <a:cs typeface="Calibri"/>
              </a:rPr>
              <a:t>P</a:t>
            </a:r>
            <a:r>
              <a:rPr dirty="0" sz="1700" spc="-20">
                <a:latin typeface="Calibri"/>
                <a:cs typeface="Calibri"/>
              </a:rPr>
              <a:t>R</a:t>
            </a:r>
            <a:r>
              <a:rPr dirty="0" sz="1700" spc="-5">
                <a:latin typeface="Calibri"/>
                <a:cs typeface="Calibri"/>
              </a:rPr>
              <a:t>OSPE</a:t>
            </a:r>
            <a:r>
              <a:rPr dirty="0" sz="1700" spc="-20">
                <a:latin typeface="Calibri"/>
                <a:cs typeface="Calibri"/>
              </a:rPr>
              <a:t>R</a:t>
            </a:r>
            <a:r>
              <a:rPr dirty="0" sz="1700">
                <a:latin typeface="Calibri"/>
                <a:cs typeface="Calibri"/>
              </a:rPr>
              <a:t>O	</a:t>
            </a:r>
            <a:r>
              <a:rPr dirty="0" sz="1700" spc="-5">
                <a:latin typeface="Calibri"/>
                <a:cs typeface="Calibri"/>
              </a:rPr>
              <a:t>so</a:t>
            </a:r>
            <a:r>
              <a:rPr dirty="0" sz="1700">
                <a:latin typeface="Calibri"/>
                <a:cs typeface="Calibri"/>
              </a:rPr>
              <a:t>b	o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38962" y="7590673"/>
            <a:ext cx="1859914" cy="543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865505" algn="l"/>
              </a:tabLst>
            </a:pPr>
            <a:r>
              <a:rPr dirty="0" sz="1700" spc="-35">
                <a:latin typeface="Calibri"/>
                <a:cs typeface="Calibri"/>
              </a:rPr>
              <a:t>R</a:t>
            </a:r>
            <a:r>
              <a:rPr dirty="0" sz="1700" spc="-10">
                <a:latin typeface="Calibri"/>
                <a:cs typeface="Calibri"/>
              </a:rPr>
              <a:t>e</a:t>
            </a:r>
            <a:r>
              <a:rPr dirty="0" sz="1700" spc="-5">
                <a:latin typeface="Calibri"/>
                <a:cs typeface="Calibri"/>
              </a:rPr>
              <a:t>visã</a:t>
            </a:r>
            <a:r>
              <a:rPr dirty="0" sz="1700">
                <a:latin typeface="Calibri"/>
                <a:cs typeface="Calibri"/>
              </a:rPr>
              <a:t>o	</a:t>
            </a:r>
            <a:r>
              <a:rPr dirty="0" sz="1700" spc="-5">
                <a:latin typeface="Calibri"/>
                <a:cs typeface="Calibri"/>
              </a:rPr>
              <a:t>si</a:t>
            </a:r>
            <a:r>
              <a:rPr dirty="0" sz="1700" spc="-20">
                <a:latin typeface="Calibri"/>
                <a:cs typeface="Calibri"/>
              </a:rPr>
              <a:t>st</a:t>
            </a:r>
            <a:r>
              <a:rPr dirty="0" sz="1700" spc="-5">
                <a:latin typeface="Calibri"/>
                <a:cs typeface="Calibri"/>
              </a:rPr>
              <a:t>em</a:t>
            </a:r>
            <a:r>
              <a:rPr dirty="0" sz="1700" spc="-20">
                <a:latin typeface="Calibri"/>
                <a:cs typeface="Calibri"/>
              </a:rPr>
              <a:t>á</a:t>
            </a:r>
            <a:r>
              <a:rPr dirty="0" sz="1700" spc="-5">
                <a:latin typeface="Calibri"/>
                <a:cs typeface="Calibri"/>
              </a:rPr>
              <a:t>ti</a:t>
            </a:r>
            <a:r>
              <a:rPr dirty="0" sz="1700" spc="-20">
                <a:latin typeface="Calibri"/>
                <a:cs typeface="Calibri"/>
              </a:rPr>
              <a:t>c</a:t>
            </a:r>
            <a:r>
              <a:rPr dirty="0" sz="1700">
                <a:latin typeface="Calibri"/>
                <a:cs typeface="Calibri"/>
              </a:rPr>
              <a:t>a  </a:t>
            </a:r>
            <a:r>
              <a:rPr dirty="0" sz="1700" spc="-15">
                <a:latin typeface="Calibri"/>
                <a:cs typeface="Calibri"/>
              </a:rPr>
              <a:t>protocolo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659841" y="7849754"/>
            <a:ext cx="4255770" cy="284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51330" algn="l"/>
                <a:tab pos="2030730" algn="l"/>
                <a:tab pos="3080385" algn="l"/>
                <a:tab pos="3355340" algn="l"/>
                <a:tab pos="4015104" algn="l"/>
              </a:tabLst>
            </a:pPr>
            <a:r>
              <a:rPr dirty="0" sz="1700" spc="-5">
                <a:latin typeface="Calibri"/>
                <a:cs typeface="Calibri"/>
              </a:rPr>
              <a:t>CRD4202231107</a:t>
            </a:r>
            <a:r>
              <a:rPr dirty="0" sz="1700">
                <a:latin typeface="Calibri"/>
                <a:cs typeface="Calibri"/>
              </a:rPr>
              <a:t>2	e	</a:t>
            </a:r>
            <a:r>
              <a:rPr dirty="0" sz="1700" spc="-5">
                <a:latin typeface="Calibri"/>
                <a:cs typeface="Calibri"/>
              </a:rPr>
              <a:t>elabo</a:t>
            </a:r>
            <a:r>
              <a:rPr dirty="0" sz="1700" spc="-35">
                <a:latin typeface="Calibri"/>
                <a:cs typeface="Calibri"/>
              </a:rPr>
              <a:t>r</a:t>
            </a:r>
            <a:r>
              <a:rPr dirty="0" sz="1700">
                <a:latin typeface="Calibri"/>
                <a:cs typeface="Calibri"/>
              </a:rPr>
              <a:t>ada	a	</a:t>
            </a:r>
            <a:r>
              <a:rPr dirty="0" sz="1700" spc="-5">
                <a:latin typeface="Calibri"/>
                <a:cs typeface="Calibri"/>
              </a:rPr>
              <a:t>parti</a:t>
            </a:r>
            <a:r>
              <a:rPr dirty="0" sz="1700">
                <a:latin typeface="Calibri"/>
                <a:cs typeface="Calibri"/>
              </a:rPr>
              <a:t>r	</a:t>
            </a:r>
            <a:r>
              <a:rPr dirty="0" sz="1700" spc="-5">
                <a:latin typeface="Calibri"/>
                <a:cs typeface="Calibri"/>
              </a:rPr>
              <a:t>do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38962" y="8108833"/>
            <a:ext cx="5267960" cy="1061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700" spc="-5">
                <a:latin typeface="Calibri"/>
                <a:cs typeface="Calibri"/>
              </a:rPr>
              <a:t>PRISMA.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Os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unitermos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25">
                <a:latin typeface="Calibri"/>
                <a:cs typeface="Calibri"/>
              </a:rPr>
              <a:t>“câncer”,</a:t>
            </a:r>
            <a:r>
              <a:rPr dirty="0" sz="1700" spc="-2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“flavonoides”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</a:t>
            </a:r>
            <a:r>
              <a:rPr dirty="0" sz="1700" spc="38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“dor” 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foram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pesquisados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no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PUBMED.</a:t>
            </a:r>
            <a:r>
              <a:rPr dirty="0" sz="1700" spc="-5">
                <a:latin typeface="Calibri"/>
                <a:cs typeface="Calibri"/>
              </a:rPr>
              <a:t> Os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critérios</a:t>
            </a:r>
            <a:r>
              <a:rPr dirty="0" sz="1700" spc="-5">
                <a:latin typeface="Calibri"/>
                <a:cs typeface="Calibri"/>
              </a:rPr>
              <a:t> de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inclusão </a:t>
            </a:r>
            <a:r>
              <a:rPr dirty="0" sz="1700" spc="-37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foram: </a:t>
            </a:r>
            <a:r>
              <a:rPr dirty="0" sz="1700" spc="-10">
                <a:latin typeface="Calibri"/>
                <a:cs typeface="Calibri"/>
              </a:rPr>
              <a:t>diagnóstico </a:t>
            </a:r>
            <a:r>
              <a:rPr dirty="0" sz="1700" spc="-5">
                <a:latin typeface="Calibri"/>
                <a:cs typeface="Calibri"/>
              </a:rPr>
              <a:t>firmado de dor </a:t>
            </a:r>
            <a:r>
              <a:rPr dirty="0" sz="1700">
                <a:latin typeface="Calibri"/>
                <a:cs typeface="Calibri"/>
              </a:rPr>
              <a:t>e </a:t>
            </a:r>
            <a:r>
              <a:rPr dirty="0" sz="1700" spc="-25">
                <a:latin typeface="Calibri"/>
                <a:cs typeface="Calibri"/>
              </a:rPr>
              <a:t>câncer, </a:t>
            </a:r>
            <a:r>
              <a:rPr dirty="0" sz="1700" spc="-10">
                <a:latin typeface="Calibri"/>
                <a:cs typeface="Calibri"/>
              </a:rPr>
              <a:t>independente </a:t>
            </a:r>
            <a:r>
              <a:rPr dirty="0" sz="1700" spc="-5">
                <a:latin typeface="Calibri"/>
                <a:cs typeface="Calibri"/>
              </a:rPr>
              <a:t> do</a:t>
            </a:r>
            <a:r>
              <a:rPr dirty="0" sz="1700" spc="32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local</a:t>
            </a:r>
            <a:r>
              <a:rPr dirty="0" sz="1700" spc="32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ou</a:t>
            </a:r>
            <a:r>
              <a:rPr dirty="0" sz="1700" spc="32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estágio</a:t>
            </a:r>
            <a:r>
              <a:rPr dirty="0" sz="1700" spc="32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do</a:t>
            </a:r>
            <a:r>
              <a:rPr dirty="0" sz="1700" spc="320">
                <a:latin typeface="Calibri"/>
                <a:cs typeface="Calibri"/>
              </a:rPr>
              <a:t> </a:t>
            </a:r>
            <a:r>
              <a:rPr dirty="0" sz="1700" spc="-30">
                <a:latin typeface="Calibri"/>
                <a:cs typeface="Calibri"/>
              </a:rPr>
              <a:t>tumor,  </a:t>
            </a:r>
            <a:r>
              <a:rPr dirty="0" sz="1700" spc="-10">
                <a:latin typeface="Calibri"/>
                <a:cs typeface="Calibri"/>
              </a:rPr>
              <a:t>com</a:t>
            </a:r>
            <a:r>
              <a:rPr dirty="0" sz="1700" spc="32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18</a:t>
            </a:r>
            <a:r>
              <a:rPr dirty="0" sz="1700" spc="32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anos</a:t>
            </a:r>
            <a:r>
              <a:rPr dirty="0" sz="1700" spc="32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de</a:t>
            </a:r>
            <a:r>
              <a:rPr dirty="0" sz="1700" spc="32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idade</a:t>
            </a:r>
            <a:r>
              <a:rPr dirty="0" sz="1700" spc="32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ou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38962" y="9145154"/>
            <a:ext cx="5268595" cy="1061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700" spc="-5">
                <a:latin typeface="Calibri"/>
                <a:cs typeface="Calibri"/>
              </a:rPr>
              <a:t>mais.</a:t>
            </a:r>
            <a:r>
              <a:rPr dirty="0" sz="1700">
                <a:latin typeface="Calibri"/>
                <a:cs typeface="Calibri"/>
              </a:rPr>
              <a:t> A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dor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foi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associada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ao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câncer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ou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tratamento </a:t>
            </a:r>
            <a:r>
              <a:rPr dirty="0" sz="1700" spc="-10">
                <a:latin typeface="Calibri"/>
                <a:cs typeface="Calibri"/>
              </a:rPr>
              <a:t> oncológico. </a:t>
            </a:r>
            <a:r>
              <a:rPr dirty="0" sz="1700" spc="-5">
                <a:latin typeface="Calibri"/>
                <a:cs typeface="Calibri"/>
              </a:rPr>
              <a:t>Os </a:t>
            </a:r>
            <a:r>
              <a:rPr dirty="0" sz="1700" spc="-10">
                <a:latin typeface="Calibri"/>
                <a:cs typeface="Calibri"/>
              </a:rPr>
              <a:t>estudos </a:t>
            </a:r>
            <a:r>
              <a:rPr dirty="0" sz="1700" spc="-15">
                <a:latin typeface="Calibri"/>
                <a:cs typeface="Calibri"/>
              </a:rPr>
              <a:t>foram </a:t>
            </a:r>
            <a:r>
              <a:rPr dirty="0" sz="1700">
                <a:latin typeface="Calibri"/>
                <a:cs typeface="Calibri"/>
              </a:rPr>
              <a:t>analisados </a:t>
            </a:r>
            <a:r>
              <a:rPr dirty="0" sz="1700" spc="-10">
                <a:latin typeface="Calibri"/>
                <a:cs typeface="Calibri"/>
              </a:rPr>
              <a:t>quanto </a:t>
            </a:r>
            <a:r>
              <a:rPr dirty="0" sz="1700">
                <a:latin typeface="Calibri"/>
                <a:cs typeface="Calibri"/>
              </a:rPr>
              <a:t>ao </a:t>
            </a:r>
            <a:r>
              <a:rPr dirty="0" sz="1700" spc="-10">
                <a:latin typeface="Calibri"/>
                <a:cs typeface="Calibri"/>
              </a:rPr>
              <a:t>risco </a:t>
            </a:r>
            <a:r>
              <a:rPr dirty="0" sz="1700" spc="-5">
                <a:latin typeface="Calibri"/>
                <a:cs typeface="Calibri"/>
              </a:rPr>
              <a:t>de </a:t>
            </a:r>
            <a:r>
              <a:rPr dirty="0" sz="1700" spc="-37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viés</a:t>
            </a:r>
            <a:r>
              <a:rPr dirty="0" sz="1700">
                <a:latin typeface="Calibri"/>
                <a:cs typeface="Calibri"/>
              </a:rPr>
              <a:t> a</a:t>
            </a:r>
            <a:r>
              <a:rPr dirty="0" sz="1700" spc="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partir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das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ferramentas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RoB</a:t>
            </a:r>
            <a:r>
              <a:rPr dirty="0" sz="1700" spc="-1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2.0,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para</a:t>
            </a:r>
            <a:r>
              <a:rPr dirty="0" sz="1700" spc="-10">
                <a:latin typeface="Calibri"/>
                <a:cs typeface="Calibri"/>
              </a:rPr>
              <a:t> estudos 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randomizados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e </a:t>
            </a:r>
            <a:r>
              <a:rPr dirty="0" sz="1700" spc="-10">
                <a:latin typeface="Calibri"/>
                <a:cs typeface="Calibri"/>
              </a:rPr>
              <a:t>ROBINS-I,</a:t>
            </a:r>
            <a:r>
              <a:rPr dirty="0" sz="1700" spc="-5">
                <a:latin typeface="Calibri"/>
                <a:cs typeface="Calibri"/>
              </a:rPr>
              <a:t> </a:t>
            </a:r>
            <a:r>
              <a:rPr dirty="0" sz="1700" spc="-15">
                <a:latin typeface="Calibri"/>
                <a:cs typeface="Calibri"/>
              </a:rPr>
              <a:t>para</a:t>
            </a:r>
            <a:r>
              <a:rPr dirty="0" sz="170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não </a:t>
            </a:r>
            <a:r>
              <a:rPr dirty="0" sz="1700" spc="-10">
                <a:latin typeface="Calibri"/>
                <a:cs typeface="Calibri"/>
              </a:rPr>
              <a:t>randomizados.</a:t>
            </a:r>
            <a:endParaRPr sz="1700">
              <a:latin typeface="Calibri"/>
              <a:cs typeface="Calibri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12388375" y="2451156"/>
            <a:ext cx="5266055" cy="3742690"/>
            <a:chOff x="12388375" y="2451156"/>
            <a:chExt cx="5266055" cy="3742690"/>
          </a:xfrm>
        </p:grpSpPr>
        <p:pic>
          <p:nvPicPr>
            <p:cNvPr id="37" name="object 3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446199" y="4218373"/>
              <a:ext cx="5150250" cy="1975446"/>
            </a:xfrm>
            <a:prstGeom prst="rect">
              <a:avLst/>
            </a:prstGeom>
          </p:spPr>
        </p:pic>
        <p:pic>
          <p:nvPicPr>
            <p:cNvPr id="38" name="object 3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388375" y="2451156"/>
              <a:ext cx="5265899" cy="1865518"/>
            </a:xfrm>
            <a:prstGeom prst="rect">
              <a:avLst/>
            </a:prstGeom>
          </p:spPr>
        </p:pic>
      </p:grpSp>
      <p:pic>
        <p:nvPicPr>
          <p:cNvPr id="39" name="object 3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383612" y="2449299"/>
            <a:ext cx="3293407" cy="3011117"/>
          </a:xfrm>
          <a:prstGeom prst="rect">
            <a:avLst/>
          </a:prstGeom>
        </p:spPr>
      </p:pic>
      <p:sp>
        <p:nvSpPr>
          <p:cNvPr id="40" name="object 40"/>
          <p:cNvSpPr txBox="1"/>
          <p:nvPr/>
        </p:nvSpPr>
        <p:spPr>
          <a:xfrm>
            <a:off x="12349612" y="6105638"/>
            <a:ext cx="5082540" cy="452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Calibri"/>
                <a:cs typeface="Calibri"/>
              </a:rPr>
              <a:t>Fig</a:t>
            </a:r>
            <a:r>
              <a:rPr dirty="0" sz="1400" spc="200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4.</a:t>
            </a:r>
            <a:r>
              <a:rPr dirty="0" sz="1400" spc="220" b="1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Análise</a:t>
            </a:r>
            <a:r>
              <a:rPr dirty="0" sz="1400" spc="2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do</a:t>
            </a:r>
            <a:r>
              <a:rPr dirty="0" sz="1400" spc="21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risco</a:t>
            </a:r>
            <a:r>
              <a:rPr dirty="0" sz="1400" spc="2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</a:t>
            </a:r>
            <a:r>
              <a:rPr dirty="0" sz="1400" spc="2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viés</a:t>
            </a:r>
            <a:r>
              <a:rPr dirty="0" sz="1400" spc="2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pela</a:t>
            </a:r>
            <a:r>
              <a:rPr dirty="0" sz="1400" spc="21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ferramenta</a:t>
            </a:r>
            <a:r>
              <a:rPr dirty="0" sz="1400" spc="21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RoB</a:t>
            </a:r>
            <a:r>
              <a:rPr dirty="0" sz="1400" spc="2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2.0</a:t>
            </a:r>
            <a:r>
              <a:rPr dirty="0" sz="1400" spc="204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e</a:t>
            </a:r>
            <a:r>
              <a:rPr dirty="0" sz="1400" spc="21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ROBINS-I, </a:t>
            </a:r>
            <a:r>
              <a:rPr dirty="0" sz="1400" spc="-3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respectivamente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Pôster Encontro AC Camargo.pptx</dc:title>
  <dcterms:created xsi:type="dcterms:W3CDTF">2023-01-16T15:27:22Z</dcterms:created>
  <dcterms:modified xsi:type="dcterms:W3CDTF">2023-01-16T15:27:22Z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Google</vt:lpwstr>
  </property>
</Properties>
</file>