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/>
    <p:restoredTop sz="95057" autoAdjust="0"/>
  </p:normalViewPr>
  <p:slideViewPr>
    <p:cSldViewPr snapToGrid="0" snapToObjects="1">
      <p:cViewPr varScale="1">
        <p:scale>
          <a:sx n="73" d="100"/>
          <a:sy n="73" d="100"/>
        </p:scale>
        <p:origin x="-594" y="-11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7410CA3-6DD5-3A44-9A27-89A5D91BB08F}"/>
              </a:ext>
            </a:extLst>
          </p:cNvPr>
          <p:cNvSpPr/>
          <p:nvPr/>
        </p:nvSpPr>
        <p:spPr>
          <a:xfrm>
            <a:off x="12303173" y="4147455"/>
            <a:ext cx="5421916" cy="225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5F2BD0F1-005A-0044-A8AB-560F9375413B}"/>
              </a:ext>
            </a:extLst>
          </p:cNvPr>
          <p:cNvSpPr/>
          <p:nvPr/>
        </p:nvSpPr>
        <p:spPr>
          <a:xfrm>
            <a:off x="6372787" y="2078469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A5E64E54-F3DF-614D-AB54-FE5A3AEF7AA0}"/>
              </a:ext>
            </a:extLst>
          </p:cNvPr>
          <p:cNvSpPr/>
          <p:nvPr/>
        </p:nvSpPr>
        <p:spPr>
          <a:xfrm>
            <a:off x="6446916" y="6895341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A4D1C169-D6E1-FD4B-A45E-96E67FB1FAC8}"/>
              </a:ext>
            </a:extLst>
          </p:cNvPr>
          <p:cNvSpPr/>
          <p:nvPr/>
        </p:nvSpPr>
        <p:spPr>
          <a:xfrm>
            <a:off x="519175" y="8085871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FBF4F5-4DA9-A54C-8992-944303BBFA52}"/>
              </a:ext>
            </a:extLst>
          </p:cNvPr>
          <p:cNvSpPr txBox="1"/>
          <p:nvPr/>
        </p:nvSpPr>
        <p:spPr>
          <a:xfrm>
            <a:off x="640081" y="800991"/>
            <a:ext cx="15857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QUANTIFICAÇÃO DA EXPOSIÇÃO À RADIAÇÃO IONIZANTE DOS RESIDENTES DO SERVIÇO DE RADIOLOGIA PARA O PROCEDIMENTOO DE URETROCISTOGRAFIA MICCIONAL EM HOSPITAL DE CÂNCER</a:t>
            </a:r>
            <a:endParaRPr lang="pt-BR" sz="2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1A24BD-BD89-144A-A301-A8058FB68A3A}"/>
              </a:ext>
            </a:extLst>
          </p:cNvPr>
          <p:cNvSpPr txBox="1"/>
          <p:nvPr/>
        </p:nvSpPr>
        <p:spPr>
          <a:xfrm>
            <a:off x="13640289" y="1257162"/>
            <a:ext cx="24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GONÇALVES, MAP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B7308-5D9B-974F-AB82-CF827144DE32}"/>
              </a:ext>
            </a:extLst>
          </p:cNvPr>
          <p:cNvSpPr txBox="1"/>
          <p:nvPr/>
        </p:nvSpPr>
        <p:spPr>
          <a:xfrm>
            <a:off x="640080" y="2601689"/>
            <a:ext cx="54361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A radiação ionizante é usada para o diagnóstico médico desde 1895, tornando-se importante meio de avaliar anatomia e dinâmica de vários sistemas biológicos humanos. Com a popularização dos métodos diagnósticos por imagem, houve um aumento considerável da exposição humana à radiação ionizante. A dose absorvida em procedimento que usam sistemas de imagem dinâmica para fins diagnósticos ou terapêuticos, tal como a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fluoroscopia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, pode levar à absorção de doses de radiação acima do limite determinísticos dos tecidos expostos podendo causar feridas (BALTER, Stephen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et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al.  2010).   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Há uma preocupação de que a dose recebida em certas regiões do corpo seja subestimada em razão do posicionamento dos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dosímetros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dos operadores, não contemplando regiões que não recebem proteção radiológica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plumbífera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como é o caso dos membros superiores. Isso foi demonstrado num estudo alemão multicêntrico em que a região das mãos dos médicos intervencionistas recebeu uma dose maior que outras regiões também expostas. (HAUSLER,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et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al. 2009).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Deve-se levar em consideração que a dose da radiação recebida pelo binômio: paciente x médico intervencionista, varia de acordo com às características próprias de cada indivíduo, a experiência do médico na aquisição das imagens, o uso correto das técnicas na obtenção das imagens, além de um aparelho calibrado para a redução da radiação. Porém, dentro de um contexto em que o médico intervencionista pode ficar exposto à radiação por longos períodos ao longo de vários anos, os efeitos determinísticos da radiação podem ser propiciados. (Miller DL,  2008).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Um dos exames diagnósticos que utilizam a radiação ionizante por meio da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fluoroscopia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, é a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retrógrada. Esse método diagnóstico traz inúmeros benefícios ao paciente. A técnica inerente ao exame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retrógrada exige que operador se posicione muito próximo à fonte irradiada (paciente), para a aplicação do contraste nas vias urinárias sob a visualização direta em tempo real. Aumentando a exposição à radiação espalhada, que é a maior fonte de exposição ocupacional à radiação ionizante.</a:t>
            </a:r>
          </a:p>
          <a:p>
            <a:pPr algn="just"/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CA608A-2DC5-9041-9E97-EBBF8BECB85E}"/>
              </a:ext>
            </a:extLst>
          </p:cNvPr>
          <p:cNvSpPr txBox="1"/>
          <p:nvPr/>
        </p:nvSpPr>
        <p:spPr>
          <a:xfrm>
            <a:off x="519175" y="8085871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4ECDDF-475F-AA4A-87B3-CF665B158A65}"/>
              </a:ext>
            </a:extLst>
          </p:cNvPr>
          <p:cNvSpPr txBox="1"/>
          <p:nvPr/>
        </p:nvSpPr>
        <p:spPr>
          <a:xfrm>
            <a:off x="519175" y="8781221"/>
            <a:ext cx="54361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O objetivo desse trabalho foi de obter a dose de radiação que é recebida no membro superior mais próximo à fonte de radiação no procedimento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retrógrada por um período de 6 meses. Após isso, quantificar se o registrado no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de tórax estima adequadamente a dose recebida pelo médico intervencionista no punho e determinar o número de procedimentos anuais que podem ser realizados sem que se extrapole as normas de segurança do Conselho Nacional de Energia Nuclear.</a:t>
            </a:r>
            <a:endParaRPr lang="pt-BR" sz="1100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9EB4AE-6623-BC4D-8A59-FAB159F3CD26}"/>
              </a:ext>
            </a:extLst>
          </p:cNvPr>
          <p:cNvSpPr txBox="1"/>
          <p:nvPr/>
        </p:nvSpPr>
        <p:spPr>
          <a:xfrm>
            <a:off x="6446916" y="4720877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535ABC-B6F0-914E-A2CD-EEC99805C25A}"/>
              </a:ext>
            </a:extLst>
          </p:cNvPr>
          <p:cNvSpPr txBox="1"/>
          <p:nvPr/>
        </p:nvSpPr>
        <p:spPr>
          <a:xfrm>
            <a:off x="6202462" y="2641938"/>
            <a:ext cx="54361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Foram coletados dados dos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dosímetros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do punho e do tórax a cada 30 dias por 6 meses em médicos residentes que realizaram o procedimento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miccional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. A coleta de dados foi realizada por meio de 3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dosímetros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, sendo um localizado no punho, mais próximo à fonte irradiada da mão a qual realiza tração na pinça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Knutsen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durante a realização do procedimento e outro localizado sobre o avental de chumbo na região anterior do tórax (figuras 1 e 2). O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de controle se encontrava fora da sala de procedimento.</a:t>
            </a:r>
          </a:p>
          <a:p>
            <a:pPr algn="just"/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911BC6-C929-C743-8A55-B63E6304E3CF}"/>
              </a:ext>
            </a:extLst>
          </p:cNvPr>
          <p:cNvSpPr txBox="1"/>
          <p:nvPr/>
        </p:nvSpPr>
        <p:spPr>
          <a:xfrm>
            <a:off x="6276591" y="6895341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</a:t>
            </a:r>
            <a:r>
              <a:rPr lang="pt-BR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DISCUSSÃO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4C257E-FAC8-9842-9590-26985410A87C}"/>
              </a:ext>
            </a:extLst>
          </p:cNvPr>
          <p:cNvSpPr txBox="1"/>
          <p:nvPr/>
        </p:nvSpPr>
        <p:spPr>
          <a:xfrm>
            <a:off x="6433414" y="7487821"/>
            <a:ext cx="54361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Ao todo foram realizados 90 procedimentos durante o período em que a pesquisa ocorreu, com doses calculadas mensalmente, representadas na Gráfico 1 e Figura 3. A média de procedimentos realizados no período de 6 meses ficou em 15 procedimentos/mês e a dose média de radiação registrada no punho é de 0,15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mSv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/procedimento com desvio-padrão de 2,41 (IC de 95%). Já o tórax registrou uma dose média de 0,07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mSv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/procedimento com desvio-padrão de 0,47 (IC de 95%) .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Com base na média da dose de radiação recebida no punho, foi determinado que o número de procedimentos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, que atingirá a dose máxima estabelecida por profissional, é de 223 por mês ou  3333 procedimentos/ano. Após atingir esse número de procedimentos, o médico intervencionista não deverá se expor a mais nenhum procedimento com radiação ionizante naquele ano.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Comparando com a dosimetria recebida no tórax e que hoje é usada como base para o cálculo de dose efetiva, o número de procedimentos necessários para chegar no valor tido como limitante é de 595 procedimentos/mês ou 7142 procedimentos/ano.</a:t>
            </a:r>
          </a:p>
          <a:p>
            <a:pPr algn="just"/>
            <a:endParaRPr lang="pt-BR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C0A4DD6-528F-2440-AA57-6D51861C0F9D}"/>
              </a:ext>
            </a:extLst>
          </p:cNvPr>
          <p:cNvSpPr txBox="1"/>
          <p:nvPr/>
        </p:nvSpPr>
        <p:spPr>
          <a:xfrm>
            <a:off x="12210875" y="4894624"/>
            <a:ext cx="543618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Foi possível, através deste trabalho, determinar que 3333 é o número médio máximo de procedimentos que pode ser realizado pelo mesmo profissional no período de 1 ano e que após este número, um acompanhamento da dosimetria individual deve ser rigoroso. Destacamos também que 7142 seria o número máximo de procedimentos, usando como base a dosimetria de tórax, até que alguma atitude de segurança fosse tomada, sendo mais que o dobro de procedimentos recomendados se considerado a exposição das extremidades.</a:t>
            </a:r>
          </a:p>
          <a:p>
            <a:pPr lvl="0" algn="just"/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Embora seja necessário a realização de uma grande quantidade de exames de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uretrocistografia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retrógrada para chegar ao valor limite permitido, nosso trabalho reporta a discrepância entre os valores de exposição à radiação, calculados a partir dos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dosímetros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de tórax, mostrando que as doses podem ser subestimadas, reduzindo a segurança dos trabalhadores radiologicamente expostos. Levando-se em consideração outras modalidades, mais comuns, de intervenção médica como a cinecoronariografia, que também faz uso da </a:t>
            </a:r>
            <a:r>
              <a:rPr lang="pt-BR" sz="11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fluoroscopia</a:t>
            </a:r>
            <a:r>
              <a:rPr lang="pt-BR" sz="11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Open Sans"/>
              </a:rPr>
              <a:t> diretamente sobre as extremidades, os números de procedimentos podem estar muito próximos ao limite seguro. Sendo assim outros trabalhos são necessários, para identificar a radiação exposta nestes procedimentos</a:t>
            </a:r>
            <a:endParaRPr lang="pt-BR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811B4335-7FB6-0649-84FD-BD02F8A00755}"/>
              </a:ext>
            </a:extLst>
          </p:cNvPr>
          <p:cNvSpPr/>
          <p:nvPr/>
        </p:nvSpPr>
        <p:spPr>
          <a:xfrm>
            <a:off x="12283428" y="7864668"/>
            <a:ext cx="5399791" cy="2193826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D6EBE1A-8008-FA46-896B-260C146290A8}"/>
              </a:ext>
            </a:extLst>
          </p:cNvPr>
          <p:cNvSpPr txBox="1"/>
          <p:nvPr/>
        </p:nvSpPr>
        <p:spPr>
          <a:xfrm>
            <a:off x="12459430" y="8003026"/>
            <a:ext cx="5035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Calibri" charset="0"/>
                <a:ea typeface="Calibri" charset="0"/>
                <a:cs typeface="Calibri" charset="0"/>
              </a:rPr>
              <a:t>Referências</a:t>
            </a:r>
            <a:r>
              <a:rPr lang="en-US" sz="1100" b="1" dirty="0" smtClean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r>
              <a:rPr lang="pt-BR" sz="550" dirty="0" smtClean="0"/>
              <a:t>AMIS ES, </a:t>
            </a:r>
            <a:r>
              <a:rPr lang="pt-BR" sz="550" dirty="0" err="1" smtClean="0"/>
              <a:t>et</a:t>
            </a:r>
            <a:r>
              <a:rPr lang="pt-BR" sz="550" dirty="0" smtClean="0"/>
              <a:t> al. </a:t>
            </a:r>
            <a:r>
              <a:rPr lang="pt-BR" sz="550" dirty="0" err="1" smtClean="0"/>
              <a:t>American</a:t>
            </a:r>
            <a:r>
              <a:rPr lang="pt-BR" sz="550" dirty="0" smtClean="0"/>
              <a:t> </a:t>
            </a:r>
            <a:r>
              <a:rPr lang="pt-BR" sz="550" dirty="0" err="1" smtClean="0"/>
              <a:t>College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Radiology</a:t>
            </a:r>
            <a:r>
              <a:rPr lang="pt-BR" sz="550" dirty="0" smtClean="0"/>
              <a:t> </a:t>
            </a:r>
            <a:r>
              <a:rPr lang="pt-BR" sz="550" dirty="0" err="1" smtClean="0"/>
              <a:t>white</a:t>
            </a:r>
            <a:r>
              <a:rPr lang="pt-BR" sz="550" dirty="0" smtClean="0"/>
              <a:t> </a:t>
            </a:r>
            <a:r>
              <a:rPr lang="pt-BR" sz="550" dirty="0" err="1" smtClean="0"/>
              <a:t>paper</a:t>
            </a:r>
            <a:r>
              <a:rPr lang="pt-BR" sz="550" dirty="0" smtClean="0"/>
              <a:t> </a:t>
            </a:r>
            <a:r>
              <a:rPr lang="pt-BR" sz="550" dirty="0" err="1" smtClean="0"/>
              <a:t>on</a:t>
            </a:r>
            <a:r>
              <a:rPr lang="pt-BR" sz="550" dirty="0" smtClean="0"/>
              <a:t>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dose in medicine. J </a:t>
            </a:r>
            <a:r>
              <a:rPr lang="pt-BR" sz="550" dirty="0" err="1" smtClean="0"/>
              <a:t>Am</a:t>
            </a:r>
            <a:r>
              <a:rPr lang="pt-BR" sz="550" dirty="0" smtClean="0"/>
              <a:t> Coll Radiol. 2007; 4: 272–2 Disponível em: https://www.sciencedirect.com/science/article/pii/S1546144007001081 Acesso em: 04 jan. 2021. BACCHIM NETO, </a:t>
            </a:r>
            <a:r>
              <a:rPr lang="pt-BR" sz="550" dirty="0" err="1" smtClean="0"/>
              <a:t>et</a:t>
            </a:r>
            <a:r>
              <a:rPr lang="pt-BR" sz="550" dirty="0" smtClean="0"/>
              <a:t> al. Avaliação da dose na equipe médica durante procedimentos diagnósticos de radiologia intervencionista. Revista Brasileira de Física Médica, [S. l.], v. 8, n. 2, p. 10–13, 2016. Disponível em: https://www.rbfm.org.br/rbfm/article/view/301. BALTER S, Miller DL. </a:t>
            </a:r>
            <a:r>
              <a:rPr lang="pt-BR" sz="550" dirty="0" err="1" smtClean="0"/>
              <a:t>Patient</a:t>
            </a:r>
            <a:r>
              <a:rPr lang="pt-BR" sz="550" dirty="0" smtClean="0"/>
              <a:t> </a:t>
            </a:r>
            <a:r>
              <a:rPr lang="pt-BR" sz="550" dirty="0" err="1" smtClean="0"/>
              <a:t>skin</a:t>
            </a:r>
            <a:r>
              <a:rPr lang="pt-BR" sz="550" dirty="0" smtClean="0"/>
              <a:t> </a:t>
            </a:r>
            <a:r>
              <a:rPr lang="pt-BR" sz="550" dirty="0" err="1" smtClean="0"/>
              <a:t>reactions</a:t>
            </a:r>
            <a:r>
              <a:rPr lang="pt-BR" sz="550" dirty="0" smtClean="0"/>
              <a:t> </a:t>
            </a:r>
            <a:r>
              <a:rPr lang="pt-BR" sz="550" dirty="0" err="1" smtClean="0"/>
              <a:t>from</a:t>
            </a:r>
            <a:r>
              <a:rPr lang="pt-BR" sz="550" dirty="0" smtClean="0"/>
              <a:t> </a:t>
            </a:r>
            <a:r>
              <a:rPr lang="pt-BR" sz="550" dirty="0" err="1" smtClean="0"/>
              <a:t>interventional</a:t>
            </a:r>
            <a:r>
              <a:rPr lang="pt-BR" sz="550" dirty="0" smtClean="0"/>
              <a:t> </a:t>
            </a:r>
            <a:r>
              <a:rPr lang="pt-BR" sz="550" dirty="0" err="1" smtClean="0"/>
              <a:t>fluoroscopy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. </a:t>
            </a:r>
            <a:r>
              <a:rPr lang="pt-BR" sz="550" dirty="0" err="1" smtClean="0"/>
              <a:t>American</a:t>
            </a:r>
            <a:r>
              <a:rPr lang="pt-BR" sz="550" dirty="0" smtClean="0"/>
              <a:t> </a:t>
            </a:r>
            <a:r>
              <a:rPr lang="pt-BR" sz="550" dirty="0" err="1" smtClean="0"/>
              <a:t>Journal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Roentgenology</a:t>
            </a:r>
            <a:r>
              <a:rPr lang="pt-BR" sz="550" dirty="0" smtClean="0"/>
              <a:t> 2014;202(4):335-42. BUSHONG, Stewart C. </a:t>
            </a:r>
            <a:r>
              <a:rPr lang="pt-BR" sz="550" dirty="0" err="1" smtClean="0"/>
              <a:t>Radiologic</a:t>
            </a:r>
            <a:r>
              <a:rPr lang="pt-BR" sz="550" dirty="0" smtClean="0"/>
              <a:t> </a:t>
            </a:r>
            <a:r>
              <a:rPr lang="pt-BR" sz="550" dirty="0" err="1" smtClean="0"/>
              <a:t>science</a:t>
            </a:r>
            <a:r>
              <a:rPr lang="pt-BR" sz="550" dirty="0" smtClean="0"/>
              <a:t> for </a:t>
            </a:r>
            <a:r>
              <a:rPr lang="pt-BR" sz="550" dirty="0" err="1" smtClean="0"/>
              <a:t>technologists</a:t>
            </a:r>
            <a:r>
              <a:rPr lang="pt-BR" sz="550" dirty="0" smtClean="0"/>
              <a:t>: </a:t>
            </a:r>
            <a:r>
              <a:rPr lang="pt-BR" sz="550" dirty="0" err="1" smtClean="0"/>
              <a:t>physics</a:t>
            </a:r>
            <a:r>
              <a:rPr lang="pt-BR" sz="550" dirty="0" smtClean="0"/>
              <a:t>, </a:t>
            </a:r>
            <a:r>
              <a:rPr lang="pt-BR" sz="550" dirty="0" err="1" smtClean="0"/>
              <a:t>biology</a:t>
            </a:r>
            <a:r>
              <a:rPr lang="pt-BR" sz="550" dirty="0" smtClean="0"/>
              <a:t>, </a:t>
            </a:r>
            <a:r>
              <a:rPr lang="pt-BR" sz="550" dirty="0" err="1" smtClean="0"/>
              <a:t>and</a:t>
            </a:r>
            <a:r>
              <a:rPr lang="pt-BR" sz="550" dirty="0" smtClean="0"/>
              <a:t> </a:t>
            </a:r>
            <a:r>
              <a:rPr lang="pt-BR" sz="550" dirty="0" err="1" smtClean="0"/>
              <a:t>protection</a:t>
            </a:r>
            <a:r>
              <a:rPr lang="pt-BR" sz="550" dirty="0" smtClean="0"/>
              <a:t>. 9th ed. </a:t>
            </a:r>
            <a:r>
              <a:rPr lang="pt-BR" sz="550" dirty="0" err="1" smtClean="0"/>
              <a:t>St</a:t>
            </a:r>
            <a:r>
              <a:rPr lang="pt-BR" sz="550" dirty="0" smtClean="0"/>
              <a:t>.Louis: </a:t>
            </a:r>
            <a:r>
              <a:rPr lang="pt-BR" sz="550" dirty="0" err="1" smtClean="0"/>
              <a:t>Mosby</a:t>
            </a:r>
            <a:r>
              <a:rPr lang="pt-BR" sz="550" dirty="0" smtClean="0"/>
              <a:t>, 2008 DAMILAKIS, J., </a:t>
            </a:r>
            <a:r>
              <a:rPr lang="pt-BR" sz="550" dirty="0" err="1" smtClean="0"/>
              <a:t>Koukourakis</a:t>
            </a:r>
            <a:r>
              <a:rPr lang="pt-BR" sz="550" dirty="0" smtClean="0"/>
              <a:t>, M., </a:t>
            </a:r>
            <a:r>
              <a:rPr lang="pt-BR" sz="550" dirty="0" err="1" smtClean="0"/>
              <a:t>Hatjidakis</a:t>
            </a:r>
            <a:r>
              <a:rPr lang="pt-BR" sz="550" dirty="0" smtClean="0"/>
              <a:t>, A., </a:t>
            </a:r>
            <a:r>
              <a:rPr lang="pt-BR" sz="550" dirty="0" err="1" smtClean="0"/>
              <a:t>Karabekios</a:t>
            </a:r>
            <a:r>
              <a:rPr lang="pt-BR" sz="550" dirty="0" smtClean="0"/>
              <a:t>, S., &amp; </a:t>
            </a:r>
            <a:r>
              <a:rPr lang="pt-BR" sz="550" dirty="0" err="1" smtClean="0"/>
              <a:t>Gourtsoyiannis</a:t>
            </a:r>
            <a:r>
              <a:rPr lang="pt-BR" sz="550" dirty="0" smtClean="0"/>
              <a:t>, N. (1995).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</a:t>
            </a:r>
            <a:r>
              <a:rPr lang="pt-BR" sz="550" dirty="0" err="1" smtClean="0"/>
              <a:t>exposure</a:t>
            </a:r>
            <a:r>
              <a:rPr lang="pt-BR" sz="550" dirty="0" smtClean="0"/>
              <a:t> to </a:t>
            </a:r>
            <a:r>
              <a:rPr lang="pt-BR" sz="550" dirty="0" err="1" smtClean="0"/>
              <a:t>the</a:t>
            </a:r>
            <a:r>
              <a:rPr lang="pt-BR" sz="550" dirty="0" smtClean="0"/>
              <a:t> </a:t>
            </a:r>
            <a:r>
              <a:rPr lang="pt-BR" sz="550" dirty="0" err="1" smtClean="0"/>
              <a:t>hands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operators</a:t>
            </a:r>
            <a:r>
              <a:rPr lang="pt-BR" sz="550" dirty="0" smtClean="0"/>
              <a:t> </a:t>
            </a:r>
            <a:r>
              <a:rPr lang="pt-BR" sz="550" dirty="0" err="1" smtClean="0"/>
              <a:t>during</a:t>
            </a:r>
            <a:r>
              <a:rPr lang="pt-BR" sz="550" dirty="0" smtClean="0"/>
              <a:t> </a:t>
            </a:r>
            <a:r>
              <a:rPr lang="pt-BR" sz="550" dirty="0" err="1" smtClean="0"/>
              <a:t>angiographic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. </a:t>
            </a:r>
            <a:r>
              <a:rPr lang="pt-BR" sz="550" dirty="0" err="1" smtClean="0"/>
              <a:t>European</a:t>
            </a:r>
            <a:r>
              <a:rPr lang="pt-BR" sz="550" dirty="0" smtClean="0"/>
              <a:t> </a:t>
            </a:r>
            <a:r>
              <a:rPr lang="pt-BR" sz="550" dirty="0" err="1" smtClean="0"/>
              <a:t>Journal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Radiology</a:t>
            </a:r>
            <a:r>
              <a:rPr lang="pt-BR" sz="550" dirty="0" smtClean="0"/>
              <a:t>, 21(1), 72–75. DANCE, D. R. </a:t>
            </a:r>
            <a:r>
              <a:rPr lang="pt-BR" sz="550" dirty="0" err="1" smtClean="0"/>
              <a:t>et</a:t>
            </a:r>
            <a:r>
              <a:rPr lang="pt-BR" sz="550" dirty="0" smtClean="0"/>
              <a:t> al. </a:t>
            </a:r>
            <a:r>
              <a:rPr lang="pt-BR" sz="550" dirty="0" err="1" smtClean="0"/>
              <a:t>Diagnostic</a:t>
            </a:r>
            <a:r>
              <a:rPr lang="pt-BR" sz="550" dirty="0" smtClean="0"/>
              <a:t> </a:t>
            </a:r>
            <a:r>
              <a:rPr lang="pt-BR" sz="550" dirty="0" err="1" smtClean="0"/>
              <a:t>radiology</a:t>
            </a:r>
            <a:r>
              <a:rPr lang="pt-BR" sz="550" dirty="0" smtClean="0"/>
              <a:t> </a:t>
            </a:r>
            <a:r>
              <a:rPr lang="pt-BR" sz="550" dirty="0" err="1" smtClean="0"/>
              <a:t>physics</a:t>
            </a:r>
            <a:r>
              <a:rPr lang="pt-BR" sz="550" dirty="0" smtClean="0"/>
              <a:t>: A </a:t>
            </a:r>
            <a:r>
              <a:rPr lang="pt-BR" sz="550" dirty="0" err="1" smtClean="0"/>
              <a:t>handbook</a:t>
            </a:r>
            <a:r>
              <a:rPr lang="pt-BR" sz="550" dirty="0" smtClean="0"/>
              <a:t> for </a:t>
            </a:r>
            <a:r>
              <a:rPr lang="pt-BR" sz="550" dirty="0" err="1" smtClean="0"/>
              <a:t>teachers</a:t>
            </a:r>
            <a:r>
              <a:rPr lang="pt-BR" sz="550" dirty="0" smtClean="0"/>
              <a:t> </a:t>
            </a:r>
            <a:r>
              <a:rPr lang="pt-BR" sz="550" dirty="0" err="1" smtClean="0"/>
              <a:t>and</a:t>
            </a:r>
            <a:r>
              <a:rPr lang="pt-BR" sz="550" dirty="0" smtClean="0"/>
              <a:t> </a:t>
            </a:r>
            <a:r>
              <a:rPr lang="pt-BR" sz="550" dirty="0" err="1" smtClean="0"/>
              <a:t>students</a:t>
            </a:r>
            <a:r>
              <a:rPr lang="pt-BR" sz="550" dirty="0" smtClean="0"/>
              <a:t>. </a:t>
            </a:r>
            <a:r>
              <a:rPr lang="pt-BR" sz="550" dirty="0" err="1" smtClean="0"/>
              <a:t>Endorsed</a:t>
            </a:r>
            <a:r>
              <a:rPr lang="pt-BR" sz="550" dirty="0" smtClean="0"/>
              <a:t> </a:t>
            </a:r>
            <a:r>
              <a:rPr lang="pt-BR" sz="550" dirty="0" err="1" smtClean="0"/>
              <a:t>by</a:t>
            </a:r>
            <a:r>
              <a:rPr lang="pt-BR" sz="550" dirty="0" smtClean="0"/>
              <a:t>: </a:t>
            </a:r>
            <a:r>
              <a:rPr lang="pt-BR" sz="550" dirty="0" err="1" smtClean="0"/>
              <a:t>American</a:t>
            </a:r>
            <a:r>
              <a:rPr lang="pt-BR" sz="550" dirty="0" smtClean="0"/>
              <a:t> </a:t>
            </a:r>
            <a:r>
              <a:rPr lang="pt-BR" sz="550" dirty="0" err="1" smtClean="0"/>
              <a:t>Association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Physicists</a:t>
            </a:r>
            <a:r>
              <a:rPr lang="pt-BR" sz="550" dirty="0" smtClean="0"/>
              <a:t> in Medicine, </a:t>
            </a:r>
            <a:r>
              <a:rPr lang="pt-BR" sz="550" dirty="0" err="1" smtClean="0"/>
              <a:t>Asia-Oceania</a:t>
            </a:r>
            <a:r>
              <a:rPr lang="pt-BR" sz="550" dirty="0" smtClean="0"/>
              <a:t> </a:t>
            </a:r>
            <a:r>
              <a:rPr lang="pt-BR" sz="550" dirty="0" err="1" smtClean="0"/>
              <a:t>Federation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Organizations</a:t>
            </a:r>
            <a:r>
              <a:rPr lang="pt-BR" sz="550" dirty="0" smtClean="0"/>
              <a:t> for Medical </a:t>
            </a:r>
            <a:r>
              <a:rPr lang="pt-BR" sz="550" dirty="0" err="1" smtClean="0"/>
              <a:t>Physics</a:t>
            </a:r>
            <a:r>
              <a:rPr lang="pt-BR" sz="550" dirty="0" smtClean="0"/>
              <a:t>, </a:t>
            </a:r>
            <a:r>
              <a:rPr lang="pt-BR" sz="550" dirty="0" err="1" smtClean="0"/>
              <a:t>European</a:t>
            </a:r>
            <a:r>
              <a:rPr lang="pt-BR" sz="550" dirty="0" smtClean="0"/>
              <a:t> </a:t>
            </a:r>
            <a:r>
              <a:rPr lang="pt-BR" sz="550" dirty="0" err="1" smtClean="0"/>
              <a:t>Federation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Organisations</a:t>
            </a:r>
            <a:r>
              <a:rPr lang="pt-BR" sz="550" dirty="0" smtClean="0"/>
              <a:t> for Medical </a:t>
            </a:r>
            <a:r>
              <a:rPr lang="pt-BR" sz="550" dirty="0" err="1" smtClean="0"/>
              <a:t>Physics</a:t>
            </a:r>
            <a:r>
              <a:rPr lang="pt-BR" sz="550" dirty="0" smtClean="0"/>
              <a:t>. </a:t>
            </a:r>
            <a:r>
              <a:rPr lang="pt-BR" sz="550" dirty="0" err="1" smtClean="0"/>
              <a:t>International</a:t>
            </a:r>
            <a:r>
              <a:rPr lang="pt-BR" sz="550" dirty="0" smtClean="0"/>
              <a:t> </a:t>
            </a:r>
            <a:r>
              <a:rPr lang="pt-BR" sz="550" dirty="0" err="1" smtClean="0"/>
              <a:t>Atomic</a:t>
            </a:r>
            <a:r>
              <a:rPr lang="pt-BR" sz="550" dirty="0" smtClean="0"/>
              <a:t> </a:t>
            </a:r>
            <a:r>
              <a:rPr lang="pt-BR" sz="550" dirty="0" err="1" smtClean="0"/>
              <a:t>Energy</a:t>
            </a:r>
            <a:r>
              <a:rPr lang="pt-BR" sz="550" dirty="0" smtClean="0"/>
              <a:t> </a:t>
            </a:r>
            <a:r>
              <a:rPr lang="pt-BR" sz="550" dirty="0" err="1" smtClean="0"/>
              <a:t>Agency</a:t>
            </a:r>
            <a:r>
              <a:rPr lang="pt-BR" sz="550" dirty="0" smtClean="0"/>
              <a:t> (IAEA): IAEA, 2014. DOLL, R. &amp; Peto, R. </a:t>
            </a:r>
            <a:r>
              <a:rPr lang="pt-BR" sz="550" dirty="0" err="1" smtClean="0"/>
              <a:t>The</a:t>
            </a:r>
            <a:r>
              <a:rPr lang="pt-BR" sz="550" dirty="0" smtClean="0"/>
              <a:t> causes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cancer</a:t>
            </a:r>
            <a:r>
              <a:rPr lang="pt-BR" sz="550" dirty="0" smtClean="0"/>
              <a:t>: </a:t>
            </a:r>
            <a:r>
              <a:rPr lang="pt-BR" sz="550" dirty="0" err="1" smtClean="0"/>
              <a:t>quantitative</a:t>
            </a:r>
            <a:r>
              <a:rPr lang="pt-BR" sz="550" dirty="0" smtClean="0"/>
              <a:t> </a:t>
            </a:r>
            <a:r>
              <a:rPr lang="pt-BR" sz="550" dirty="0" err="1" smtClean="0"/>
              <a:t>estimates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avoidable</a:t>
            </a:r>
            <a:r>
              <a:rPr lang="pt-BR" sz="550" dirty="0" smtClean="0"/>
              <a:t> </a:t>
            </a:r>
            <a:r>
              <a:rPr lang="pt-BR" sz="550" dirty="0" err="1" smtClean="0"/>
              <a:t>risks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cancer</a:t>
            </a:r>
            <a:r>
              <a:rPr lang="pt-BR" sz="550" dirty="0" smtClean="0"/>
              <a:t> in </a:t>
            </a:r>
            <a:r>
              <a:rPr lang="pt-BR" sz="550" dirty="0" err="1" smtClean="0"/>
              <a:t>the</a:t>
            </a:r>
            <a:r>
              <a:rPr lang="pt-BR" sz="550" dirty="0" smtClean="0"/>
              <a:t> </a:t>
            </a:r>
            <a:r>
              <a:rPr lang="pt-BR" sz="550" dirty="0" err="1" smtClean="0"/>
              <a:t>United</a:t>
            </a:r>
            <a:r>
              <a:rPr lang="pt-BR" sz="550" dirty="0" smtClean="0"/>
              <a:t> States </a:t>
            </a:r>
            <a:r>
              <a:rPr lang="pt-BR" sz="550" dirty="0" err="1" smtClean="0"/>
              <a:t>today</a:t>
            </a:r>
            <a:r>
              <a:rPr lang="pt-BR" sz="550" dirty="0" smtClean="0"/>
              <a:t>. J. </a:t>
            </a:r>
            <a:r>
              <a:rPr lang="pt-BR" sz="550" dirty="0" err="1" smtClean="0"/>
              <a:t>Natl</a:t>
            </a:r>
            <a:r>
              <a:rPr lang="pt-BR" sz="550" dirty="0" smtClean="0"/>
              <a:t> </a:t>
            </a:r>
            <a:r>
              <a:rPr lang="pt-BR" sz="550" dirty="0" err="1" smtClean="0"/>
              <a:t>Cancer</a:t>
            </a:r>
            <a:r>
              <a:rPr lang="pt-BR" sz="550" dirty="0" smtClean="0"/>
              <a:t> Inst. 66, 1191–1308 1981. Diretrizes básicas de proteção radiológica, 2011. ENDLICH, Larissa Lopes. Avaliação de doses ocupacionais em cirurgias ortopédicas. 2018. 61 f. Monografia (Especialização em Engenharia de Segurança do Trabalho) – Universidade 13 Tecnológica Federal do Paraná. Curitiba, 2018. Disponível em: http://repositorio.roca.utfpr.edu.br/jspui/bitstream/1/15225/1/CT_CEEST_XXXV_2018_20.p </a:t>
            </a:r>
            <a:r>
              <a:rPr lang="pt-BR" sz="550" dirty="0" err="1" smtClean="0"/>
              <a:t>df</a:t>
            </a:r>
            <a:r>
              <a:rPr lang="pt-BR" sz="550" dirty="0" smtClean="0"/>
              <a:t> HOROWITZ, Y. S.; MOSCOVITCH, M. </a:t>
            </a:r>
            <a:r>
              <a:rPr lang="pt-BR" sz="550" dirty="0" err="1" smtClean="0"/>
              <a:t>LiF-TLD</a:t>
            </a:r>
            <a:r>
              <a:rPr lang="pt-BR" sz="550" dirty="0" smtClean="0"/>
              <a:t> in </a:t>
            </a:r>
            <a:r>
              <a:rPr lang="pt-BR" sz="550" dirty="0" err="1" smtClean="0"/>
              <a:t>the</a:t>
            </a:r>
            <a:r>
              <a:rPr lang="pt-BR" sz="550" dirty="0" smtClean="0"/>
              <a:t> </a:t>
            </a:r>
            <a:r>
              <a:rPr lang="pt-BR" sz="550" dirty="0" err="1" smtClean="0"/>
              <a:t>microgray</a:t>
            </a:r>
            <a:r>
              <a:rPr lang="pt-BR" sz="550" dirty="0" smtClean="0"/>
              <a:t> dose range via </a:t>
            </a:r>
            <a:r>
              <a:rPr lang="pt-BR" sz="550" dirty="0" err="1" smtClean="0"/>
              <a:t>computerised</a:t>
            </a:r>
            <a:r>
              <a:rPr lang="pt-BR" sz="550" dirty="0" smtClean="0"/>
              <a:t> </a:t>
            </a:r>
            <a:r>
              <a:rPr lang="pt-BR" sz="550" dirty="0" err="1" smtClean="0"/>
              <a:t>glow</a:t>
            </a:r>
            <a:r>
              <a:rPr lang="pt-BR" sz="550" dirty="0" smtClean="0"/>
              <a:t> curve </a:t>
            </a:r>
            <a:r>
              <a:rPr lang="pt-BR" sz="550" dirty="0" err="1" smtClean="0"/>
              <a:t>deconvolution</a:t>
            </a:r>
            <a:r>
              <a:rPr lang="pt-BR" sz="550" dirty="0" smtClean="0"/>
              <a:t> </a:t>
            </a:r>
            <a:r>
              <a:rPr lang="pt-BR" sz="550" dirty="0" err="1" smtClean="0"/>
              <a:t>and</a:t>
            </a:r>
            <a:r>
              <a:rPr lang="pt-BR" sz="550" dirty="0" smtClean="0"/>
              <a:t> background </a:t>
            </a:r>
            <a:r>
              <a:rPr lang="pt-BR" sz="550" dirty="0" err="1" smtClean="0"/>
              <a:t>smoothing</a:t>
            </a:r>
            <a:r>
              <a:rPr lang="pt-BR" sz="550" dirty="0" smtClean="0"/>
              <a:t>.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</a:t>
            </a:r>
            <a:r>
              <a:rPr lang="pt-BR" sz="550" dirty="0" err="1" smtClean="0"/>
              <a:t>Protection</a:t>
            </a:r>
            <a:r>
              <a:rPr lang="pt-BR" sz="550" dirty="0" smtClean="0"/>
              <a:t> </a:t>
            </a:r>
            <a:r>
              <a:rPr lang="pt-BR" sz="550" dirty="0" err="1" smtClean="0"/>
              <a:t>Dosimetry</a:t>
            </a:r>
            <a:r>
              <a:rPr lang="pt-BR" sz="550" dirty="0" smtClean="0"/>
              <a:t>, v. 17, n. 1-4, p. 337-342, 1986. HAUSLER U, </a:t>
            </a:r>
            <a:r>
              <a:rPr lang="pt-BR" sz="550" dirty="0" err="1" smtClean="0"/>
              <a:t>Czarwinski</a:t>
            </a:r>
            <a:r>
              <a:rPr lang="pt-BR" sz="550" dirty="0" smtClean="0"/>
              <a:t> R, </a:t>
            </a:r>
            <a:r>
              <a:rPr lang="pt-BR" sz="550" dirty="0" err="1" smtClean="0"/>
              <a:t>Brix</a:t>
            </a:r>
            <a:r>
              <a:rPr lang="pt-BR" sz="550" dirty="0" smtClean="0"/>
              <a:t> G.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</a:t>
            </a:r>
            <a:r>
              <a:rPr lang="pt-BR" sz="550" dirty="0" err="1" smtClean="0"/>
              <a:t>exposure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medical staff </a:t>
            </a:r>
            <a:r>
              <a:rPr lang="pt-BR" sz="550" dirty="0" err="1" smtClean="0"/>
              <a:t>from</a:t>
            </a:r>
            <a:r>
              <a:rPr lang="pt-BR" sz="550" dirty="0" smtClean="0"/>
              <a:t> </a:t>
            </a:r>
            <a:r>
              <a:rPr lang="pt-BR" sz="550" dirty="0" err="1" smtClean="0"/>
              <a:t>interventional</a:t>
            </a:r>
            <a:r>
              <a:rPr lang="pt-BR" sz="550" dirty="0" smtClean="0"/>
              <a:t> </a:t>
            </a:r>
            <a:r>
              <a:rPr lang="pt-BR" sz="550" dirty="0" err="1" smtClean="0"/>
              <a:t>xray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: a </a:t>
            </a:r>
            <a:r>
              <a:rPr lang="pt-BR" sz="550" dirty="0" err="1" smtClean="0"/>
              <a:t>multicentre</a:t>
            </a:r>
            <a:r>
              <a:rPr lang="pt-BR" sz="550" dirty="0" smtClean="0"/>
              <a:t> </a:t>
            </a:r>
            <a:r>
              <a:rPr lang="pt-BR" sz="550" dirty="0" err="1" smtClean="0"/>
              <a:t>study</a:t>
            </a:r>
            <a:r>
              <a:rPr lang="pt-BR" sz="550" dirty="0" smtClean="0"/>
              <a:t>. </a:t>
            </a:r>
            <a:r>
              <a:rPr lang="pt-BR" sz="550" dirty="0" err="1" smtClean="0"/>
              <a:t>Eur</a:t>
            </a:r>
            <a:r>
              <a:rPr lang="pt-BR" sz="550" dirty="0" smtClean="0"/>
              <a:t> Radiol. 2009 </a:t>
            </a:r>
            <a:r>
              <a:rPr lang="pt-BR" sz="550" dirty="0" err="1" smtClean="0"/>
              <a:t>Aug</a:t>
            </a:r>
            <a:r>
              <a:rPr lang="pt-BR" sz="550" dirty="0" smtClean="0"/>
              <a:t>;19(8):2000-8. LA SALVIA, João </a:t>
            </a:r>
            <a:r>
              <a:rPr lang="pt-BR" sz="550" dirty="0" err="1" smtClean="0"/>
              <a:t>Caron</a:t>
            </a:r>
            <a:r>
              <a:rPr lang="pt-BR" sz="550" dirty="0" smtClean="0"/>
              <a:t> </a:t>
            </a:r>
            <a:r>
              <a:rPr lang="pt-BR" sz="550" dirty="0" err="1" smtClean="0"/>
              <a:t>et</a:t>
            </a:r>
            <a:r>
              <a:rPr lang="pt-BR" sz="550" dirty="0" smtClean="0"/>
              <a:t> al. Tempo de radiação emitida por </a:t>
            </a:r>
            <a:r>
              <a:rPr lang="pt-BR" sz="550" dirty="0" err="1" smtClean="0"/>
              <a:t>fluoroscopia</a:t>
            </a:r>
            <a:r>
              <a:rPr lang="pt-BR" sz="550" dirty="0" smtClean="0"/>
              <a:t> em cirurgias ortopédicas. Revista Brasileira de Ortopedia, v. 46, n. 2, p. 136-138, 2011. MARTINS, C.; PAULA, V. Doses de exposição a radiação em pacientes submetidos s exames de </a:t>
            </a:r>
            <a:r>
              <a:rPr lang="pt-BR" sz="550" dirty="0" err="1" smtClean="0"/>
              <a:t>fluoroscopia</a:t>
            </a:r>
            <a:r>
              <a:rPr lang="pt-BR" sz="550" dirty="0" smtClean="0"/>
              <a:t>. Disc. </a:t>
            </a:r>
            <a:r>
              <a:rPr lang="pt-BR" sz="550" dirty="0" err="1" smtClean="0"/>
              <a:t>Sci</a:t>
            </a:r>
            <a:r>
              <a:rPr lang="pt-BR" sz="550" dirty="0" smtClean="0"/>
              <a:t>., v. 12, n. 1, p. 77-88, 2011. Disponível em: https://periodicos.ufn.edu.br/index.php/disciplinarumNT/article/viewFile/1281/1213. Acesso em: 04 jan. 2021. Miller DL. Overview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contemporary</a:t>
            </a:r>
            <a:r>
              <a:rPr lang="pt-BR" sz="550" dirty="0" smtClean="0"/>
              <a:t> </a:t>
            </a:r>
            <a:r>
              <a:rPr lang="pt-BR" sz="550" dirty="0" err="1" smtClean="0"/>
              <a:t>interventional</a:t>
            </a:r>
            <a:r>
              <a:rPr lang="pt-BR" sz="550" dirty="0" smtClean="0"/>
              <a:t> </a:t>
            </a:r>
            <a:r>
              <a:rPr lang="pt-BR" sz="550" dirty="0" err="1" smtClean="0"/>
              <a:t>fluoroscopy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. </a:t>
            </a:r>
            <a:r>
              <a:rPr lang="pt-BR" sz="550" dirty="0" err="1" smtClean="0"/>
              <a:t>Health</a:t>
            </a:r>
            <a:r>
              <a:rPr lang="pt-BR" sz="550" dirty="0" smtClean="0"/>
              <a:t> </a:t>
            </a:r>
            <a:r>
              <a:rPr lang="pt-BR" sz="550" dirty="0" err="1" smtClean="0"/>
              <a:t>Phys</a:t>
            </a:r>
            <a:r>
              <a:rPr lang="pt-BR" sz="550" dirty="0" smtClean="0"/>
              <a:t>. 2008;95(5):638-44. http://dx.doi.org/10.1097/01.HP.0000326341.86359.0b. </a:t>
            </a:r>
            <a:r>
              <a:rPr lang="pt-BR" sz="550" dirty="0" err="1" smtClean="0"/>
              <a:t>PMid</a:t>
            </a:r>
            <a:r>
              <a:rPr lang="pt-BR" sz="550" dirty="0" smtClean="0"/>
              <a:t>:18849697. NCRP.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dose management for </a:t>
            </a:r>
            <a:r>
              <a:rPr lang="pt-BR" sz="550" dirty="0" err="1" smtClean="0"/>
              <a:t>fluoroscopically-guided</a:t>
            </a:r>
            <a:r>
              <a:rPr lang="pt-BR" sz="550" dirty="0" smtClean="0"/>
              <a:t> </a:t>
            </a:r>
            <a:r>
              <a:rPr lang="pt-BR" sz="550" dirty="0" err="1" smtClean="0"/>
              <a:t>interventional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. </a:t>
            </a:r>
            <a:r>
              <a:rPr lang="pt-BR" sz="550" dirty="0" err="1" smtClean="0"/>
              <a:t>National</a:t>
            </a:r>
            <a:r>
              <a:rPr lang="pt-BR" sz="550" dirty="0" smtClean="0"/>
              <a:t> </a:t>
            </a:r>
            <a:r>
              <a:rPr lang="pt-BR" sz="550" dirty="0" err="1" smtClean="0"/>
              <a:t>Council</a:t>
            </a:r>
            <a:r>
              <a:rPr lang="pt-BR" sz="550" dirty="0" smtClean="0"/>
              <a:t> </a:t>
            </a:r>
            <a:r>
              <a:rPr lang="pt-BR" sz="550" dirty="0" err="1" smtClean="0"/>
              <a:t>on</a:t>
            </a:r>
            <a:r>
              <a:rPr lang="pt-BR" sz="550" dirty="0" smtClean="0"/>
              <a:t>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</a:t>
            </a:r>
            <a:r>
              <a:rPr lang="pt-BR" sz="550" dirty="0" err="1" smtClean="0"/>
              <a:t>Protection</a:t>
            </a:r>
            <a:r>
              <a:rPr lang="pt-BR" sz="550" dirty="0" smtClean="0"/>
              <a:t> </a:t>
            </a:r>
            <a:r>
              <a:rPr lang="pt-BR" sz="550" dirty="0" err="1" smtClean="0"/>
              <a:t>and</a:t>
            </a:r>
            <a:r>
              <a:rPr lang="pt-BR" sz="550" dirty="0" smtClean="0"/>
              <a:t> </a:t>
            </a:r>
            <a:r>
              <a:rPr lang="pt-BR" sz="550" dirty="0" err="1" smtClean="0"/>
              <a:t>Measurements</a:t>
            </a:r>
            <a:r>
              <a:rPr lang="pt-BR" sz="550" dirty="0" smtClean="0"/>
              <a:t>. NCRP </a:t>
            </a:r>
            <a:r>
              <a:rPr lang="pt-BR" sz="550" dirty="0" err="1" smtClean="0"/>
              <a:t>Report</a:t>
            </a:r>
            <a:r>
              <a:rPr lang="pt-BR" sz="550" dirty="0" smtClean="0"/>
              <a:t> no 168, </a:t>
            </a:r>
            <a:r>
              <a:rPr lang="pt-BR" sz="550" dirty="0" err="1" smtClean="0"/>
              <a:t>Bethesda</a:t>
            </a:r>
            <a:r>
              <a:rPr lang="pt-BR" sz="550" dirty="0" smtClean="0"/>
              <a:t>, 2010 SEVERO, </a:t>
            </a:r>
            <a:r>
              <a:rPr lang="pt-BR" sz="550" dirty="0" err="1" smtClean="0"/>
              <a:t>Francieli</a:t>
            </a:r>
            <a:r>
              <a:rPr lang="pt-BR" sz="550" dirty="0" smtClean="0"/>
              <a:t> Z. Avaliação da dose equivalente nas mãos de profissionais que acompanham exames pediátricos de </a:t>
            </a:r>
            <a:r>
              <a:rPr lang="pt-BR" sz="550" dirty="0" err="1" smtClean="0"/>
              <a:t>uretrocistografia</a:t>
            </a:r>
            <a:r>
              <a:rPr lang="pt-BR" sz="550" dirty="0" smtClean="0"/>
              <a:t> </a:t>
            </a:r>
            <a:r>
              <a:rPr lang="pt-BR" sz="550" dirty="0" err="1" smtClean="0"/>
              <a:t>miccional</a:t>
            </a:r>
            <a:r>
              <a:rPr lang="pt-BR" sz="550" dirty="0" smtClean="0"/>
              <a:t>. 2016. 51 f. Trabalho de Conclusão de Curso (Curso Superior de Tecnologia em Radiologia) Departamento de Física, Universidade Tecnológica Federal do Paraná. Curitiba, 2016 14 VALENTIN J. </a:t>
            </a:r>
            <a:r>
              <a:rPr lang="pt-BR" sz="550" dirty="0" err="1" smtClean="0"/>
              <a:t>Avoidance</a:t>
            </a:r>
            <a:r>
              <a:rPr lang="pt-BR" sz="550" dirty="0" smtClean="0"/>
              <a:t> </a:t>
            </a:r>
            <a:r>
              <a:rPr lang="pt-BR" sz="550" dirty="0" err="1" smtClean="0"/>
              <a:t>of</a:t>
            </a:r>
            <a:r>
              <a:rPr lang="pt-BR" sz="550" dirty="0" smtClean="0"/>
              <a:t> </a:t>
            </a:r>
            <a:r>
              <a:rPr lang="pt-BR" sz="550" dirty="0" err="1" smtClean="0"/>
              <a:t>radiation</a:t>
            </a:r>
            <a:r>
              <a:rPr lang="pt-BR" sz="550" dirty="0" smtClean="0"/>
              <a:t> injuries </a:t>
            </a:r>
            <a:r>
              <a:rPr lang="pt-BR" sz="550" dirty="0" err="1" smtClean="0"/>
              <a:t>from</a:t>
            </a:r>
            <a:r>
              <a:rPr lang="pt-BR" sz="550" dirty="0" smtClean="0"/>
              <a:t> medical </a:t>
            </a:r>
            <a:r>
              <a:rPr lang="pt-BR" sz="550" dirty="0" err="1" smtClean="0"/>
              <a:t>interventional</a:t>
            </a:r>
            <a:r>
              <a:rPr lang="pt-BR" sz="550" dirty="0" smtClean="0"/>
              <a:t> </a:t>
            </a:r>
            <a:r>
              <a:rPr lang="pt-BR" sz="550" dirty="0" err="1" smtClean="0"/>
              <a:t>procedures</a:t>
            </a:r>
            <a:r>
              <a:rPr lang="pt-BR" sz="550" dirty="0" smtClean="0"/>
              <a:t>. </a:t>
            </a:r>
            <a:r>
              <a:rPr lang="pt-BR" sz="550" dirty="0" err="1" smtClean="0"/>
              <a:t>Ann</a:t>
            </a:r>
            <a:r>
              <a:rPr lang="pt-BR" sz="550" dirty="0" smtClean="0"/>
              <a:t> ICRP. 2000;30(2):7-67. http://dx.doi.org/10.1016/S0146-6453(01)00004-5. </a:t>
            </a:r>
            <a:r>
              <a:rPr lang="pt-BR" sz="550" dirty="0" err="1" smtClean="0"/>
              <a:t>PMid</a:t>
            </a:r>
            <a:r>
              <a:rPr lang="pt-BR" sz="550" dirty="0" smtClean="0"/>
              <a:t>:11459599</a:t>
            </a:r>
            <a:endParaRPr lang="pt-BR" sz="5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  <a:endParaRPr lang="pt-BR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2229317" y="4180821"/>
            <a:ext cx="54629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5000" b="1" dirty="0" smtClean="0"/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fficeArt object" descr="Imagem 1">
            <a:extLst>
              <a:ext uri="{FF2B5EF4-FFF2-40B4-BE49-F238E27FC236}">
                <a16:creationId xmlns:a16="http://schemas.microsoft.com/office/drawing/2014/main" xmlns="" id="{C0C90FF2-C892-DB70-E7BA-7DD0A2DA3369}"/>
              </a:ext>
            </a:extLst>
          </p:cNvPr>
          <p:cNvPicPr/>
          <p:nvPr/>
        </p:nvPicPr>
        <p:blipFill rotWithShape="1">
          <a:blip r:embed="rId3" cstate="print"/>
          <a:srcRect l="-1700" t="1671" r="50606" b="38696"/>
          <a:stretch/>
        </p:blipFill>
        <p:spPr>
          <a:xfrm>
            <a:off x="6433414" y="3854887"/>
            <a:ext cx="2188990" cy="29898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6" name="officeArt object" descr="Imagem 1">
            <a:extLst>
              <a:ext uri="{FF2B5EF4-FFF2-40B4-BE49-F238E27FC236}">
                <a16:creationId xmlns:a16="http://schemas.microsoft.com/office/drawing/2014/main" xmlns="" id="{3FB4B21B-38CD-B9AA-18FF-DCBC21F71899}"/>
              </a:ext>
            </a:extLst>
          </p:cNvPr>
          <p:cNvPicPr/>
          <p:nvPr/>
        </p:nvPicPr>
        <p:blipFill rotWithShape="1">
          <a:blip r:embed="rId4" cstate="print"/>
          <a:srcRect l="-1700" t="60479" r="-1617" b="-1488"/>
          <a:stretch/>
        </p:blipFill>
        <p:spPr>
          <a:xfrm>
            <a:off x="8544174" y="3867201"/>
            <a:ext cx="3837026" cy="29775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7" name="officeArt object" descr="Imagem 4">
            <a:extLst>
              <a:ext uri="{FF2B5EF4-FFF2-40B4-BE49-F238E27FC236}">
                <a16:creationId xmlns:a16="http://schemas.microsoft.com/office/drawing/2014/main" xmlns="" id="{D6A8704F-3E04-FF69-F3A1-F0B4E5FE5A59}"/>
              </a:ext>
            </a:extLst>
          </p:cNvPr>
          <p:cNvPicPr/>
          <p:nvPr/>
        </p:nvPicPr>
        <p:blipFill>
          <a:blip r:embed="rId5"/>
          <a:srcRect b="61340"/>
          <a:stretch>
            <a:fillRect/>
          </a:stretch>
        </p:blipFill>
        <p:spPr>
          <a:xfrm>
            <a:off x="12283428" y="2052774"/>
            <a:ext cx="2944011" cy="20946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8" name="officeArt object" descr="Imagem 6">
            <a:extLst>
              <a:ext uri="{FF2B5EF4-FFF2-40B4-BE49-F238E27FC236}">
                <a16:creationId xmlns:a16="http://schemas.microsoft.com/office/drawing/2014/main" xmlns="" id="{CD58CA76-B8A7-D059-2732-AB47D79D997F}"/>
              </a:ext>
            </a:extLst>
          </p:cNvPr>
          <p:cNvPicPr/>
          <p:nvPr/>
        </p:nvPicPr>
        <p:blipFill rotWithShape="1">
          <a:blip r:embed="rId6"/>
          <a:srcRect l="-646" t="-598" r="3349" b="598"/>
          <a:stretch/>
        </p:blipFill>
        <p:spPr>
          <a:xfrm>
            <a:off x="15403442" y="2052774"/>
            <a:ext cx="2187718" cy="20946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5F2BD0F1-005A-0044-A8AB-560F9375413B}"/>
              </a:ext>
            </a:extLst>
          </p:cNvPr>
          <p:cNvSpPr/>
          <p:nvPr/>
        </p:nvSpPr>
        <p:spPr>
          <a:xfrm>
            <a:off x="12229317" y="4237007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1586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rm</cp:lastModifiedBy>
  <cp:revision>59</cp:revision>
  <dcterms:created xsi:type="dcterms:W3CDTF">2018-02-05T15:36:18Z</dcterms:created>
  <dcterms:modified xsi:type="dcterms:W3CDTF">2022-12-07T20:38:39Z</dcterms:modified>
</cp:coreProperties>
</file>