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/>
    <p:restoredTop sz="95885"/>
  </p:normalViewPr>
  <p:slideViewPr>
    <p:cSldViewPr snapToGrid="0" snapToObjects="1">
      <p:cViewPr varScale="1">
        <p:scale>
          <a:sx n="81" d="100"/>
          <a:sy n="81" d="100"/>
        </p:scale>
        <p:origin x="200" y="18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03E1C-EB19-6347-AB53-9C308A535529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F64F-A462-C74B-97A6-4DFE129246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85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57F64F-A462-C74B-97A6-4DFE1292466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20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4644" y="684541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conclusions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90207" y="696796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773068" y="167707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306945" y="776041"/>
            <a:ext cx="1364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err="1">
                <a:latin typeface="Arial" panose="020B0604020202020204" pitchFamily="34" charset="0"/>
                <a:cs typeface="Arial" panose="020B0604020202020204" pitchFamily="34" charset="0"/>
              </a:rPr>
              <a:t>Folfiri</a:t>
            </a:r>
            <a:r>
              <a:rPr lang="en-US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400" b="1" cap="small" dirty="0" err="1">
                <a:latin typeface="Arial" panose="020B0604020202020204" pitchFamily="34" charset="0"/>
                <a:cs typeface="Arial" panose="020B0604020202020204" pitchFamily="34" charset="0"/>
              </a:rPr>
              <a:t>Folfox</a:t>
            </a:r>
            <a:r>
              <a:rPr lang="en-US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 in second line advanced of biliary tract cancer, a retrospective analysis</a:t>
            </a:r>
            <a:endParaRPr lang="pt-BR" sz="24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39822" y="1081688"/>
            <a:ext cx="6818533" cy="477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  <a:spcBef>
                <a:spcPct val="20000"/>
              </a:spcBef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M. BALARINE</a:t>
            </a:r>
            <a:r>
              <a:rPr lang="en-US" sz="20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M. CAMANDAROBA</a:t>
            </a:r>
            <a:r>
              <a:rPr lang="en-US" sz="20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and T. FELISMINO</a:t>
            </a:r>
            <a:r>
              <a:rPr lang="en-US" sz="20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72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59949" y="168348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300861"/>
            <a:ext cx="543618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12104" eaLnBrk="0" hangingPunct="0">
              <a:spcBef>
                <a:spcPct val="500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Cholangiocarcinoma is a rare malignancy, globally accounting for 3% of upper gastrointestinal cancer.</a:t>
            </a:r>
            <a:endParaRPr lang="en-US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2104" eaLnBrk="0" hangingPunct="0">
              <a:spcBef>
                <a:spcPct val="500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Despite recent advances in first-line treatment leading to gains in progression-free survival (PFS) and overall survival (OS) with the association of immunotherapy, further lines of treatment are yet underrepresented in large randomized clinical trials. </a:t>
            </a:r>
          </a:p>
          <a:p>
            <a:pPr algn="just" defTabSz="612104" eaLnBrk="0" hangingPunct="0">
              <a:spcBef>
                <a:spcPct val="500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Prior to 2018, there was no standard treatment in second-line, which was often a 5-FU-based doublet in combination whether with Irinotecan (FOLFIRI) or Oxaliplatin (FOLFOX).</a:t>
            </a:r>
          </a:p>
          <a:p>
            <a:pPr algn="just" defTabSz="612104" eaLnBrk="0" hangingPunct="0">
              <a:spcBef>
                <a:spcPct val="500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most robust data comes from a phase 3 randomized trial ABC06, which has established FOLFOX versus active symptom control as the best treatment option.</a:t>
            </a:r>
            <a:endParaRPr lang="en-US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12104" eaLnBrk="0" hangingPunct="0">
              <a:spcBef>
                <a:spcPct val="50000"/>
              </a:spcBef>
            </a:pPr>
            <a:endParaRPr lang="en-AU" sz="1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59310" y="693744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Aim AND METHODS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0080" y="7595849"/>
            <a:ext cx="5436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Retrospectively </a:t>
            </a:r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the efficacy and impact on survival and quality of life of patients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diagnosed with metastatic bile duct cancer treated with either the FOLFOX or FOLFIRI chemotherapy regimen in the second line at AC Camargo Cancer Center between 2010 and 2019,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Cisplatin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Gemcitabine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pt-BR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279857" y="1618220"/>
            <a:ext cx="54361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61210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Single-center retrospective study of metastatic or irresectable cholangiocarcinoma treated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second-line treatment with FOLFIRI or FOLFOX.</a:t>
            </a:r>
          </a:p>
          <a:p>
            <a:pPr marL="342900" indent="-342900" algn="just" defTabSz="61210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The primary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endpoint was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endpoints included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PFS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toxicity analysis.</a:t>
            </a:r>
          </a:p>
          <a:p>
            <a:pPr marL="342900" indent="-342900" algn="just" defTabSz="61210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OS time was analyzed using the Kaplan-Meier method. Differences in survival outcomes were assessed using the log-rank test.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499639" y="4946497"/>
            <a:ext cx="5436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all, 103 patients who received Cisplatin and Gemcitabine were included in the study database. Among these, 25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(29.9%)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received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FOLFIRI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26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(38.8%)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received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FOLFOX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in second-line treatment after disease progression. The median of treatment cycles was 5 (Interquartile Range [IQR]  2 – 8) in FOLFOX group and 4 (IQR 2 – 9) in FOLFIRI group.  Grades 3 and 4 adverse events were no different between the group FOLFOX (n= 16; 61.5%) versus (vs) FOLFIRI (n=14; 56%,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 0.688). </a:t>
            </a: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99368" y="9066271"/>
            <a:ext cx="5265862" cy="98079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35509" y="9066271"/>
            <a:ext cx="49754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/>
              <a:t>Khan, S. A., </a:t>
            </a:r>
            <a:r>
              <a:rPr lang="en-US" sz="500" dirty="0" err="1"/>
              <a:t>Tavolari</a:t>
            </a:r>
            <a:r>
              <a:rPr lang="en-US" sz="500" dirty="0"/>
              <a:t>, S., &amp; Brandi, G. (2019). Cholangiocarcinoma: Epidemiology and risk factors. </a:t>
            </a:r>
            <a:r>
              <a:rPr lang="pt-BR" sz="500" i="1" dirty="0" err="1"/>
              <a:t>Liver</a:t>
            </a:r>
            <a:r>
              <a:rPr lang="pt-BR" sz="500" i="1" dirty="0"/>
              <a:t> </a:t>
            </a:r>
            <a:r>
              <a:rPr lang="pt-BR" sz="500" i="1" dirty="0" err="1"/>
              <a:t>International</a:t>
            </a:r>
            <a:r>
              <a:rPr lang="pt-BR" sz="500" dirty="0"/>
              <a:t>, </a:t>
            </a:r>
            <a:r>
              <a:rPr lang="pt-BR" sz="500" i="1" dirty="0"/>
              <a:t>39</a:t>
            </a:r>
            <a:r>
              <a:rPr lang="pt-BR" sz="500" dirty="0"/>
              <a:t>(S1), 19–31. https://</a:t>
            </a:r>
            <a:r>
              <a:rPr lang="pt-BR" sz="500" dirty="0" err="1"/>
              <a:t>doi.org</a:t>
            </a:r>
            <a:r>
              <a:rPr lang="pt-BR" sz="500" dirty="0"/>
              <a:t>/10.1111/liv.14095</a:t>
            </a:r>
          </a:p>
          <a:p>
            <a:r>
              <a:rPr lang="en-US" sz="500" dirty="0"/>
              <a:t>Oh, D.-Y., He, A. R., Qin, S., Chen, L.-T., </a:t>
            </a:r>
            <a:r>
              <a:rPr lang="en-US" sz="500" dirty="0" err="1"/>
              <a:t>Okusaka</a:t>
            </a:r>
            <a:r>
              <a:rPr lang="en-US" sz="500" dirty="0"/>
              <a:t>, T., Vogel, A., Kim, J. W., </a:t>
            </a:r>
            <a:r>
              <a:rPr lang="en-US" sz="500" dirty="0" err="1"/>
              <a:t>Suksombooncharoen</a:t>
            </a:r>
            <a:r>
              <a:rPr lang="en-US" sz="500" dirty="0"/>
              <a:t>, T., Lee, M. A., Kitano, M., Burris III, H. A., </a:t>
            </a:r>
            <a:r>
              <a:rPr lang="en-US" sz="500" dirty="0" err="1"/>
              <a:t>Bouattour</a:t>
            </a:r>
            <a:r>
              <a:rPr lang="en-US" sz="500" dirty="0"/>
              <a:t>, M., </a:t>
            </a:r>
            <a:r>
              <a:rPr lang="en-US" sz="500" dirty="0" err="1"/>
              <a:t>Tanasanvimon</a:t>
            </a:r>
            <a:r>
              <a:rPr lang="en-US" sz="500" dirty="0"/>
              <a:t>, S., </a:t>
            </a:r>
            <a:r>
              <a:rPr lang="en-US" sz="500" dirty="0" err="1"/>
              <a:t>Zaucha</a:t>
            </a:r>
            <a:r>
              <a:rPr lang="en-US" sz="500" dirty="0"/>
              <a:t>, R., </a:t>
            </a:r>
            <a:r>
              <a:rPr lang="en-US" sz="500" dirty="0" err="1"/>
              <a:t>Avallone</a:t>
            </a:r>
            <a:r>
              <a:rPr lang="en-US" sz="500" dirty="0"/>
              <a:t>, A., </a:t>
            </a:r>
            <a:r>
              <a:rPr lang="en-US" sz="500" dirty="0" err="1"/>
              <a:t>Cundom</a:t>
            </a:r>
            <a:r>
              <a:rPr lang="en-US" sz="500" dirty="0"/>
              <a:t>, J., </a:t>
            </a:r>
            <a:r>
              <a:rPr lang="en-US" sz="500" dirty="0" err="1"/>
              <a:t>Rokutanda</a:t>
            </a:r>
            <a:r>
              <a:rPr lang="en-US" sz="500" dirty="0"/>
              <a:t>, N., </a:t>
            </a:r>
            <a:r>
              <a:rPr lang="en-US" sz="500" dirty="0" err="1"/>
              <a:t>Xiong</a:t>
            </a:r>
            <a:r>
              <a:rPr lang="en-US" sz="500" dirty="0"/>
              <a:t>, J., Cohen, G., &amp; Valle, J. W. (2022). A phase 3 randomized, double-blind, placebo-controlled study of durvalumab in combination with gemcitabine plus cisplatin (</a:t>
            </a:r>
            <a:r>
              <a:rPr lang="en-US" sz="500" dirty="0" err="1"/>
              <a:t>GemCis</a:t>
            </a:r>
            <a:r>
              <a:rPr lang="en-US" sz="500" dirty="0"/>
              <a:t>) in patients (pts) with advanced biliary tract cancer (BTC): TOPAZ-1. </a:t>
            </a:r>
            <a:r>
              <a:rPr lang="en-US" sz="500" i="1" dirty="0"/>
              <a:t>Journal of Clinical Oncology</a:t>
            </a:r>
            <a:r>
              <a:rPr lang="en-US" sz="500" dirty="0"/>
              <a:t>, </a:t>
            </a:r>
            <a:r>
              <a:rPr lang="en-US" sz="500" i="1" dirty="0"/>
              <a:t>40</a:t>
            </a:r>
            <a:r>
              <a:rPr lang="en-US" sz="500" dirty="0"/>
              <a:t>(4_suppl), 378–378. https://</a:t>
            </a:r>
            <a:r>
              <a:rPr lang="en-US" sz="500" dirty="0" err="1"/>
              <a:t>doi.org</a:t>
            </a:r>
            <a:r>
              <a:rPr lang="en-US" sz="500" dirty="0"/>
              <a:t>/10.1200/JCO.2022.40.4_suppl.378</a:t>
            </a:r>
            <a:endParaRPr lang="pt-BR" sz="500" dirty="0"/>
          </a:p>
          <a:p>
            <a:r>
              <a:rPr lang="en-US" sz="500" dirty="0"/>
              <a:t>Valle, J., </a:t>
            </a:r>
            <a:r>
              <a:rPr lang="en-US" sz="500" dirty="0" err="1"/>
              <a:t>Wasan</a:t>
            </a:r>
            <a:r>
              <a:rPr lang="en-US" sz="500" dirty="0"/>
              <a:t>, H., Palmer, D. H., Cunningham, D., </a:t>
            </a:r>
            <a:r>
              <a:rPr lang="en-US" sz="500" dirty="0" err="1"/>
              <a:t>Anthoney</a:t>
            </a:r>
            <a:r>
              <a:rPr lang="en-US" sz="500" dirty="0"/>
              <a:t>, A., </a:t>
            </a:r>
            <a:r>
              <a:rPr lang="en-US" sz="500" dirty="0" err="1"/>
              <a:t>Maraveyas</a:t>
            </a:r>
            <a:r>
              <a:rPr lang="en-US" sz="500" dirty="0"/>
              <a:t>, A., Madhusudan, S., </a:t>
            </a:r>
            <a:r>
              <a:rPr lang="en-US" sz="500" dirty="0" err="1"/>
              <a:t>Iveson</a:t>
            </a:r>
            <a:r>
              <a:rPr lang="en-US" sz="500" dirty="0"/>
              <a:t>, T., Hughes, S., Pereira, S. P., </a:t>
            </a:r>
            <a:r>
              <a:rPr lang="en-US" sz="500" dirty="0" err="1"/>
              <a:t>Roughton</a:t>
            </a:r>
            <a:r>
              <a:rPr lang="en-US" sz="500" dirty="0"/>
              <a:t>, M., &amp; Bridgewater, J. (2010). Cisplatin plus Gemcitabine versus Gemcitabine for Biliary Tract Cancer. </a:t>
            </a:r>
            <a:r>
              <a:rPr lang="en-US" sz="500" i="1" dirty="0"/>
              <a:t>New England Journal of Medicine</a:t>
            </a:r>
            <a:r>
              <a:rPr lang="en-US" sz="500" dirty="0"/>
              <a:t>, </a:t>
            </a:r>
            <a:r>
              <a:rPr lang="en-US" sz="500" i="1" dirty="0"/>
              <a:t>362</a:t>
            </a:r>
            <a:r>
              <a:rPr lang="en-US" sz="500" dirty="0"/>
              <a:t>(14), 1273–1281. https://</a:t>
            </a:r>
            <a:r>
              <a:rPr lang="en-US" sz="500" dirty="0" err="1"/>
              <a:t>doi.org</a:t>
            </a:r>
            <a:r>
              <a:rPr lang="en-US" sz="500" dirty="0"/>
              <a:t>/10.1056/NEJMoa0908721</a:t>
            </a:r>
            <a:endParaRPr lang="pt-BR" sz="500" dirty="0"/>
          </a:p>
          <a:p>
            <a:r>
              <a:rPr lang="en-US" sz="500" dirty="0" err="1"/>
              <a:t>Lamarca</a:t>
            </a:r>
            <a:r>
              <a:rPr lang="en-US" sz="500" dirty="0"/>
              <a:t>, A., Palmer, D. H., </a:t>
            </a:r>
            <a:r>
              <a:rPr lang="en-US" sz="500" dirty="0" err="1"/>
              <a:t>Wasan</a:t>
            </a:r>
            <a:r>
              <a:rPr lang="en-US" sz="500" dirty="0"/>
              <a:t>, H. S., Ross, P. J., Ma, Y. T., Arora, A., Falk, S., </a:t>
            </a:r>
            <a:r>
              <a:rPr lang="en-US" sz="500" dirty="0" err="1"/>
              <a:t>Gillmore</a:t>
            </a:r>
            <a:r>
              <a:rPr lang="en-US" sz="500" dirty="0"/>
              <a:t>, R., </a:t>
            </a:r>
            <a:r>
              <a:rPr lang="en-US" sz="500" dirty="0" err="1"/>
              <a:t>Wadsley</a:t>
            </a:r>
            <a:r>
              <a:rPr lang="en-US" sz="500" dirty="0"/>
              <a:t>, J., Patel, K., </a:t>
            </a:r>
            <a:r>
              <a:rPr lang="en-US" sz="500" dirty="0" err="1"/>
              <a:t>Anthoney</a:t>
            </a:r>
            <a:r>
              <a:rPr lang="en-US" sz="500" dirty="0"/>
              <a:t>, A., </a:t>
            </a:r>
            <a:r>
              <a:rPr lang="en-US" sz="500" dirty="0" err="1"/>
              <a:t>Maraveyas</a:t>
            </a:r>
            <a:r>
              <a:rPr lang="en-US" sz="500" dirty="0"/>
              <a:t>, A., </a:t>
            </a:r>
            <a:r>
              <a:rPr lang="en-US" sz="500" dirty="0" err="1"/>
              <a:t>Iveson</a:t>
            </a:r>
            <a:r>
              <a:rPr lang="en-US" sz="500" dirty="0"/>
              <a:t>, T., Waters, J. S., Hobbs, C., Barber, S., Ryder, W. D., Ramage, J., Davies, L. M., … Valle, J. W. (2021). Second-line FOLFOX chemotherapy versus active symptom control for advanced biliary tract cancer (ABC-06): a </a:t>
            </a:r>
            <a:r>
              <a:rPr lang="en-US" sz="600" dirty="0"/>
              <a:t>phase 3, open-label, </a:t>
            </a:r>
            <a:r>
              <a:rPr lang="en-US" sz="600" dirty="0" err="1"/>
              <a:t>randomised</a:t>
            </a:r>
            <a:r>
              <a:rPr lang="en-US" sz="600" dirty="0"/>
              <a:t>, controlled trial. </a:t>
            </a:r>
            <a:r>
              <a:rPr lang="pt-BR" sz="600" i="1" dirty="0"/>
              <a:t>The Lancet </a:t>
            </a:r>
            <a:r>
              <a:rPr lang="pt-BR" sz="600" i="1" dirty="0" err="1"/>
              <a:t>Oncology</a:t>
            </a:r>
            <a:r>
              <a:rPr lang="pt-BR" sz="600" dirty="0"/>
              <a:t>, </a:t>
            </a:r>
            <a:r>
              <a:rPr lang="pt-BR" sz="600" i="1" dirty="0"/>
              <a:t>22</a:t>
            </a:r>
            <a:r>
              <a:rPr lang="pt-BR" sz="600" dirty="0"/>
              <a:t>(5), 690–701. https://</a:t>
            </a:r>
            <a:r>
              <a:rPr lang="pt-BR" sz="600" dirty="0" err="1"/>
              <a:t>doi.org</a:t>
            </a:r>
            <a:r>
              <a:rPr lang="pt-BR" sz="600" dirty="0"/>
              <a:t>/10.1016/S1470-2045(21)00027-9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33">
            <a:extLst>
              <a:ext uri="{FF2B5EF4-FFF2-40B4-BE49-F238E27FC236}">
                <a16:creationId xmlns:a16="http://schemas.microsoft.com/office/drawing/2014/main" id="{AF51598B-FC73-916B-2D2C-437E86614322}"/>
              </a:ext>
            </a:extLst>
          </p:cNvPr>
          <p:cNvSpPr/>
          <p:nvPr/>
        </p:nvSpPr>
        <p:spPr>
          <a:xfrm>
            <a:off x="6558841" y="425336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81B6978-6872-622C-25F5-E5F3FBC62C89}"/>
              </a:ext>
            </a:extLst>
          </p:cNvPr>
          <p:cNvSpPr txBox="1"/>
          <p:nvPr/>
        </p:nvSpPr>
        <p:spPr>
          <a:xfrm>
            <a:off x="12359198" y="1705355"/>
            <a:ext cx="552688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median follow up time was 45.5 months, and the unadjusted median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OS was 8 months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(95% confidence interval [CI] 3.31 – 12.68) in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FOLFIRI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group vs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5 months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(95% CI 0.68 – 9.32;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 0.259) in FOLFOX group.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Cox's analysis for OS the platinum-resistant/refractory chemotherapy had a worse outcome with Hazard Ratio 2.58 (IC 95% 1.35 – 4.92)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 0.004. </a:t>
            </a:r>
            <a:endParaRPr lang="pt-BR" sz="1800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36397C1-0B0F-5C35-3387-640148A23AA8}"/>
              </a:ext>
            </a:extLst>
          </p:cNvPr>
          <p:cNvSpPr txBox="1"/>
          <p:nvPr/>
        </p:nvSpPr>
        <p:spPr>
          <a:xfrm>
            <a:off x="12440578" y="7461514"/>
            <a:ext cx="496691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Recognizing the limitations of a single-</a:t>
            </a:r>
            <a:r>
              <a:rPr lang="en-GB" sz="18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retrospective study, the study provides evidence that the </a:t>
            </a:r>
            <a:r>
              <a:rPr lang="en-GB" sz="1800" b="1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FOLFIRI regimen may be a safe option for the second-line</a:t>
            </a:r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treatment of metastatic cholangiocarcinoma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7C3A9144-07C4-862D-0223-7684BBBBA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705" y="7793224"/>
            <a:ext cx="3626490" cy="2367955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53E6AC77-4F8A-66BD-32FE-23752AE204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22739" y="4037585"/>
            <a:ext cx="2691630" cy="267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913</Words>
  <Application>Microsoft Macintosh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Matheus A Balarine</cp:lastModifiedBy>
  <cp:revision>59</cp:revision>
  <dcterms:created xsi:type="dcterms:W3CDTF">2018-02-05T15:36:18Z</dcterms:created>
  <dcterms:modified xsi:type="dcterms:W3CDTF">2023-01-05T22:24:16Z</dcterms:modified>
</cp:coreProperties>
</file>