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 varScale="1">
        <p:scale>
          <a:sx n="46" d="100"/>
          <a:sy n="46" d="100"/>
        </p:scale>
        <p:origin x="750" y="4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9076-030A-4F54-ADE6-B479A9D1297F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28CF-38BF-4A8E-AA04-6336A2EA08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087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128CF-38BF-4A8E-AA04-6336A2EA086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8009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57948" y="4701387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MÉTODOS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15873" y="221527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RESULTADOS E CONCLUSÃO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385164" y="2209031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OBJETIVO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456124" y="2209031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INTRODUÇÃO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2421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40734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AVALIAÇÃO DOS CASOS TRATADOS COM DISSECÇÃO ENDOSCÓPICA DA SUBMUCOSA DO TRATO DIGESTIVO ALTO </a:t>
            </a:r>
            <a:endParaRPr lang="pt-BR" sz="2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0" y="1398385"/>
            <a:ext cx="1882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M. A. Masotti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456124" y="3076724"/>
            <a:ext cx="543618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/>
              <a:t>As neoplasias gastrointestinais podem ser curadas por ressecção local, desde que estejam em estágio inicial e não tenham metástases. As técnicas de ressecção endoscópica apresentam baixa </a:t>
            </a:r>
            <a:r>
              <a:rPr lang="pt-BR" sz="1700" dirty="0" err="1"/>
              <a:t>invasividade</a:t>
            </a:r>
            <a:r>
              <a:rPr lang="pt-BR" sz="1700" dirty="0"/>
              <a:t> e baixo risco de complicações. A técnica de dissecção endoscópica da submucosa (ESD) permite a ressecção em bloco e patologicamente completa das lesões, com menor recorrência local.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99211" y="3072943"/>
            <a:ext cx="543618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/>
              <a:t>O objetivo deste estudo é relatar uma série de </a:t>
            </a:r>
            <a:r>
              <a:rPr lang="pt-BR" sz="1700" dirty="0" err="1"/>
              <a:t>ESDs</a:t>
            </a:r>
            <a:r>
              <a:rPr lang="pt-BR" sz="1700" dirty="0"/>
              <a:t> realizadas no </a:t>
            </a:r>
            <a:r>
              <a:rPr lang="pt-BR" sz="1700" dirty="0" err="1"/>
              <a:t>A.C.Camargo</a:t>
            </a:r>
            <a:r>
              <a:rPr lang="pt-BR" sz="1700" dirty="0"/>
              <a:t> </a:t>
            </a:r>
            <a:r>
              <a:rPr lang="pt-BR" sz="1700" dirty="0" err="1"/>
              <a:t>Cancer</a:t>
            </a:r>
            <a:r>
              <a:rPr lang="pt-BR" sz="1700" dirty="0"/>
              <a:t> Center e descrever os aspectos clínicos, patológicos, endoscópicos e desfechos clínicos dos pacientes, além de comparar com dados da literatura.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72786" y="5373254"/>
            <a:ext cx="543618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/>
              <a:t>Trata-se de um estudo retrospectivo, em centro único terciário, especializado em tratamento oncológico, onde foi realizada a revisão de prontuário de pacientes tratados com ESD, entre julho de 2015 e fevereiro de 2022.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315873" y="2743708"/>
            <a:ext cx="5436187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/>
              <a:t>Oito pacientes foram submetidos à ESD de esôfago, com taxa de ressecção em bloco e R0 de 100%. 39 lesões gástricas foram tratadas com ESD, com taxa de ressecção em bloco </a:t>
            </a:r>
            <a:r>
              <a:rPr lang="pt-BR" sz="1700"/>
              <a:t>e R0 </a:t>
            </a:r>
            <a:r>
              <a:rPr lang="pt-BR" sz="1700" dirty="0"/>
              <a:t>de 94,8% e 97,4%, respectivamente e com critérios de cura em 79,5%. Dois pacientes foram submetidos à ESD de duodeno, com taxa de ressecção em bloco e R0 de 100%. Nenhum paciente apresentou recidiva de doença durante o seguimento. Cinco pacientes submetidos à ESD gástrica apresentaram complicações agudas (quatro perfurações e um sangramento) e três apresentaram complicações tardias (dois sangramentos e uma </a:t>
            </a:r>
            <a:r>
              <a:rPr lang="pt-BR" sz="1700" dirty="0" err="1"/>
              <a:t>subestenose</a:t>
            </a:r>
            <a:r>
              <a:rPr lang="pt-BR" sz="1700" dirty="0"/>
              <a:t>). Um paciente submetido à ESD de duodeno apresentou perfuração </a:t>
            </a:r>
            <a:r>
              <a:rPr lang="pt-BR" sz="1700" dirty="0" err="1"/>
              <a:t>intraoperatória</a:t>
            </a:r>
            <a:r>
              <a:rPr lang="pt-BR" sz="1700" dirty="0"/>
              <a:t>, com necessidade de tratamento cirúrgico. </a:t>
            </a:r>
          </a:p>
          <a:p>
            <a:pPr algn="just"/>
            <a:r>
              <a:rPr lang="pt-BR" sz="1700" dirty="0"/>
              <a:t>CONCLUSÃO: As altas taxas de ressecção em bloco e R0 e a ausência de recidivas são resultados promissores e comparáveis a outros estudos. O baixo risco de complicações graves em esôfago e estômago, faz da ESD um procedimento seguro e eficaz, no entanto, para tumores superficiais de duodeno, a ESD aparece como alternativa à EMR (ressecção endoscópica da mucosa).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03172" y="8479125"/>
            <a:ext cx="5362057" cy="1631216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390890" y="8537456"/>
            <a:ext cx="519084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  </a:t>
            </a:r>
          </a:p>
          <a:p>
            <a:pPr lvl="0" algn="just"/>
            <a:r>
              <a:rPr lang="pt-BR" sz="1200" dirty="0"/>
              <a:t>1. </a:t>
            </a:r>
            <a:r>
              <a:rPr lang="pt-BR" sz="1200" dirty="0" err="1"/>
              <a:t>Ishihara</a:t>
            </a:r>
            <a:r>
              <a:rPr lang="pt-BR" sz="1200" dirty="0"/>
              <a:t> R, </a:t>
            </a:r>
            <a:r>
              <a:rPr lang="pt-BR" sz="1200" dirty="0" err="1"/>
              <a:t>Arima</a:t>
            </a:r>
            <a:r>
              <a:rPr lang="pt-BR" sz="1200" dirty="0"/>
              <a:t> M, </a:t>
            </a:r>
            <a:r>
              <a:rPr lang="pt-BR" sz="1200" dirty="0" err="1"/>
              <a:t>Iizuka</a:t>
            </a:r>
            <a:r>
              <a:rPr lang="pt-BR" sz="1200" dirty="0"/>
              <a:t> T, </a:t>
            </a:r>
            <a:r>
              <a:rPr lang="pt-BR" sz="1200" dirty="0" err="1"/>
              <a:t>Oyama</a:t>
            </a:r>
            <a:r>
              <a:rPr lang="pt-BR" sz="1200" dirty="0"/>
              <a:t> T, </a:t>
            </a:r>
            <a:r>
              <a:rPr lang="pt-BR" sz="1200" dirty="0" err="1"/>
              <a:t>Katada</a:t>
            </a:r>
            <a:r>
              <a:rPr lang="pt-BR" sz="1200" dirty="0"/>
              <a:t> C, Kato M, et al. </a:t>
            </a:r>
            <a:r>
              <a:rPr lang="pt-BR" sz="1200" dirty="0" err="1"/>
              <a:t>Endoscopic</a:t>
            </a:r>
            <a:r>
              <a:rPr lang="pt-BR" sz="1200" dirty="0"/>
              <a:t> </a:t>
            </a:r>
            <a:r>
              <a:rPr lang="pt-BR" sz="1200" dirty="0" err="1"/>
              <a:t>submucosal</a:t>
            </a:r>
            <a:r>
              <a:rPr lang="pt-BR" sz="1200" dirty="0"/>
              <a:t> </a:t>
            </a:r>
            <a:r>
              <a:rPr lang="pt-BR" sz="1200" dirty="0" err="1"/>
              <a:t>dissection</a:t>
            </a:r>
            <a:r>
              <a:rPr lang="pt-BR" sz="1200" dirty="0"/>
              <a:t>/</a:t>
            </a:r>
            <a:r>
              <a:rPr lang="pt-BR" sz="1200" dirty="0" err="1"/>
              <a:t>endoscopic</a:t>
            </a:r>
            <a:r>
              <a:rPr lang="pt-BR" sz="1200" dirty="0"/>
              <a:t> </a:t>
            </a:r>
            <a:r>
              <a:rPr lang="pt-BR" sz="1200" dirty="0" err="1"/>
              <a:t>mucosal</a:t>
            </a:r>
            <a:r>
              <a:rPr lang="pt-BR" sz="1200" dirty="0"/>
              <a:t> </a:t>
            </a:r>
            <a:r>
              <a:rPr lang="pt-BR" sz="1200" dirty="0" err="1"/>
              <a:t>resection</a:t>
            </a:r>
            <a:r>
              <a:rPr lang="pt-BR" sz="1200" dirty="0"/>
              <a:t> </a:t>
            </a:r>
            <a:r>
              <a:rPr lang="pt-BR" sz="1200" dirty="0" err="1"/>
              <a:t>guidelines</a:t>
            </a:r>
            <a:r>
              <a:rPr lang="pt-BR" sz="1200" dirty="0"/>
              <a:t> for </a:t>
            </a:r>
            <a:r>
              <a:rPr lang="pt-BR" sz="1200" dirty="0" err="1"/>
              <a:t>esophageal</a:t>
            </a:r>
            <a:r>
              <a:rPr lang="pt-BR" sz="1200" dirty="0"/>
              <a:t> </a:t>
            </a:r>
            <a:r>
              <a:rPr lang="pt-BR" sz="1200" dirty="0" err="1"/>
              <a:t>cancer</a:t>
            </a:r>
            <a:r>
              <a:rPr lang="pt-BR" sz="1200" dirty="0"/>
              <a:t>. </a:t>
            </a:r>
            <a:r>
              <a:rPr lang="pt-BR" sz="1200" dirty="0" err="1"/>
              <a:t>Dig</a:t>
            </a:r>
            <a:r>
              <a:rPr lang="pt-BR" sz="1200" dirty="0"/>
              <a:t> </a:t>
            </a:r>
            <a:r>
              <a:rPr lang="pt-BR" sz="1200" dirty="0" err="1"/>
              <a:t>Endosc</a:t>
            </a:r>
            <a:r>
              <a:rPr lang="pt-BR" sz="1200" dirty="0"/>
              <a:t>. 2020 May;32(4):452-493.</a:t>
            </a:r>
          </a:p>
          <a:p>
            <a:pPr algn="just"/>
            <a:r>
              <a:rPr lang="pt-BR" sz="1200" dirty="0"/>
              <a:t>2. Ono H, Yao K, </a:t>
            </a:r>
            <a:r>
              <a:rPr lang="pt-BR" sz="1200" dirty="0" err="1"/>
              <a:t>Fujishiro</a:t>
            </a:r>
            <a:r>
              <a:rPr lang="pt-BR" sz="1200" dirty="0"/>
              <a:t> M, </a:t>
            </a:r>
            <a:r>
              <a:rPr lang="pt-BR" sz="1200" dirty="0" err="1"/>
              <a:t>Oda</a:t>
            </a:r>
            <a:r>
              <a:rPr lang="pt-BR" sz="1200" dirty="0"/>
              <a:t> I, </a:t>
            </a:r>
            <a:r>
              <a:rPr lang="pt-BR" sz="1200" dirty="0" err="1"/>
              <a:t>Uedo</a:t>
            </a:r>
            <a:r>
              <a:rPr lang="pt-BR" sz="1200" dirty="0"/>
              <a:t> N, </a:t>
            </a:r>
            <a:r>
              <a:rPr lang="pt-BR" sz="1200" dirty="0" err="1"/>
              <a:t>Nimura</a:t>
            </a:r>
            <a:r>
              <a:rPr lang="pt-BR" sz="1200" dirty="0"/>
              <a:t> S, et al. </a:t>
            </a:r>
            <a:r>
              <a:rPr lang="pt-BR" sz="1200" dirty="0" err="1"/>
              <a:t>Guidelines</a:t>
            </a:r>
            <a:r>
              <a:rPr lang="pt-BR" sz="1200" dirty="0"/>
              <a:t> for </a:t>
            </a:r>
            <a:r>
              <a:rPr lang="pt-BR" sz="1200" dirty="0" err="1"/>
              <a:t>endoscopic</a:t>
            </a:r>
            <a:r>
              <a:rPr lang="pt-BR" sz="1200" dirty="0"/>
              <a:t> </a:t>
            </a:r>
            <a:r>
              <a:rPr lang="pt-BR" sz="1200" dirty="0" err="1"/>
              <a:t>submucosal</a:t>
            </a:r>
            <a:r>
              <a:rPr lang="pt-BR" sz="1200" dirty="0"/>
              <a:t> </a:t>
            </a:r>
            <a:r>
              <a:rPr lang="pt-BR" sz="1200" dirty="0" err="1"/>
              <a:t>dissection</a:t>
            </a:r>
            <a:r>
              <a:rPr lang="pt-BR" sz="1200" dirty="0"/>
              <a:t> </a:t>
            </a:r>
            <a:r>
              <a:rPr lang="pt-BR" sz="1200" dirty="0" err="1"/>
              <a:t>and</a:t>
            </a:r>
            <a:r>
              <a:rPr lang="pt-BR" sz="1200" dirty="0"/>
              <a:t> </a:t>
            </a:r>
            <a:r>
              <a:rPr lang="pt-BR" sz="1200" dirty="0" err="1"/>
              <a:t>endoscopic</a:t>
            </a:r>
            <a:r>
              <a:rPr lang="pt-BR" sz="1200" dirty="0"/>
              <a:t> </a:t>
            </a:r>
            <a:r>
              <a:rPr lang="pt-BR" sz="1200" dirty="0" err="1"/>
              <a:t>mucosal</a:t>
            </a:r>
            <a:r>
              <a:rPr lang="pt-BR" sz="1200" dirty="0"/>
              <a:t> </a:t>
            </a:r>
            <a:r>
              <a:rPr lang="pt-BR" sz="1200" dirty="0" err="1"/>
              <a:t>resection</a:t>
            </a:r>
            <a:r>
              <a:rPr lang="pt-BR" sz="1200" dirty="0"/>
              <a:t> for </a:t>
            </a:r>
            <a:r>
              <a:rPr lang="pt-BR" sz="1200" dirty="0" err="1"/>
              <a:t>early</a:t>
            </a:r>
            <a:r>
              <a:rPr lang="pt-BR" sz="1200" dirty="0"/>
              <a:t> </a:t>
            </a:r>
            <a:r>
              <a:rPr lang="pt-BR" sz="1200" dirty="0" err="1"/>
              <a:t>gastric</a:t>
            </a:r>
            <a:r>
              <a:rPr lang="pt-BR" sz="1200" dirty="0"/>
              <a:t> </a:t>
            </a:r>
            <a:r>
              <a:rPr lang="pt-BR" sz="1200" dirty="0" err="1"/>
              <a:t>cancer</a:t>
            </a:r>
            <a:r>
              <a:rPr lang="pt-BR" sz="1200" dirty="0"/>
              <a:t> (</a:t>
            </a:r>
            <a:r>
              <a:rPr lang="pt-BR" sz="1200" dirty="0" err="1"/>
              <a:t>second</a:t>
            </a:r>
            <a:r>
              <a:rPr lang="pt-BR" sz="1200" dirty="0"/>
              <a:t> </a:t>
            </a:r>
            <a:r>
              <a:rPr lang="pt-BR" sz="1200" dirty="0" err="1"/>
              <a:t>edition</a:t>
            </a:r>
            <a:r>
              <a:rPr lang="pt-BR" sz="1200" dirty="0"/>
              <a:t>). </a:t>
            </a:r>
            <a:r>
              <a:rPr lang="pt-BR" sz="1200" dirty="0" err="1"/>
              <a:t>Dig</a:t>
            </a:r>
            <a:r>
              <a:rPr lang="pt-BR" sz="1200" dirty="0"/>
              <a:t> </a:t>
            </a:r>
            <a:r>
              <a:rPr lang="pt-BR" sz="1200" dirty="0" err="1"/>
              <a:t>Endosc</a:t>
            </a:r>
            <a:r>
              <a:rPr lang="pt-BR" sz="1200" dirty="0"/>
              <a:t>. 2021 Jan;33(1):4-20. </a:t>
            </a:r>
          </a:p>
          <a:p>
            <a:pPr lvl="0"/>
            <a:endParaRPr lang="pt-BR" sz="1400" dirty="0"/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24" y="5645761"/>
            <a:ext cx="5334744" cy="446458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612" y="6811800"/>
            <a:ext cx="5620534" cy="3298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462</Words>
  <Application>Microsoft Office PowerPoint</Application>
  <PresentationFormat>Personalizar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Mateus Masotti</cp:lastModifiedBy>
  <cp:revision>67</cp:revision>
  <dcterms:created xsi:type="dcterms:W3CDTF">2018-02-05T15:36:18Z</dcterms:created>
  <dcterms:modified xsi:type="dcterms:W3CDTF">2023-01-19T00:18:12Z</dcterms:modified>
</cp:coreProperties>
</file>