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/>
    <p:restoredTop sz="95986"/>
  </p:normalViewPr>
  <p:slideViewPr>
    <p:cSldViewPr snapToGrid="0" snapToObjects="1">
      <p:cViewPr varScale="1">
        <p:scale>
          <a:sx n="71" d="100"/>
          <a:sy n="71" d="100"/>
        </p:scale>
        <p:origin x="714" y="5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76F10-C9CD-4993-87E1-08D16BCB3F76}" type="datetimeFigureOut">
              <a:rPr lang="pt-BR" smtClean="0"/>
              <a:t>18/01/2023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13201-9AF1-4799-95E7-3C2A621E4B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62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813201-9AF1-4799-95E7-3C2A621E4B1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893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roche.pt/resources/files/portugal2015/tipos/infecaohpv1.png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92125" y="4118667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290197" y="371395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Times" panose="02020603050405020304" pitchFamily="18" charset="0"/>
                <a:cs typeface="Times" panose="02020603050405020304" pitchFamily="18" charset="0"/>
              </a:rPr>
              <a:t>MÉTODOS</a:t>
            </a:r>
            <a:r>
              <a:rPr lang="pt-BR" dirty="0"/>
              <a:t> 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25287" y="194804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401182" y="192033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Times" panose="02020603050405020304" pitchFamily="18" charset="0"/>
                <a:cs typeface="Times" panose="02020603050405020304" pitchFamily="18" charset="0"/>
              </a:rPr>
              <a:t>INTRODUÇÃO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0" y="775432"/>
            <a:ext cx="156927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Predição do status molecular de HPV em amostras citológicas </a:t>
            </a:r>
            <a:r>
              <a:rPr lang="pt-BR" sz="2000" b="1" dirty="0" err="1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cervicovaginais</a:t>
            </a:r>
            <a:r>
              <a:rPr lang="pt-BR" sz="2000" b="1" dirty="0"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</a:t>
            </a:r>
            <a:r>
              <a:rPr lang="pt-BR" sz="20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processadas em meio líquido por meio de algoritmo de inteligência artificial</a:t>
            </a:r>
            <a:endParaRPr lang="pt-BR" sz="2000" b="1" dirty="0">
              <a:effectLst/>
              <a:latin typeface="Times" panose="02020603050405020304" pitchFamily="18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r>
              <a:rPr lang="en-US" sz="1500" b="1" dirty="0">
                <a:solidFill>
                  <a:schemeClr val="bg1"/>
                </a:solidFill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 </a:t>
            </a:r>
            <a:endParaRPr lang="pt-BR" sz="2800" b="1" dirty="0">
              <a:solidFill>
                <a:schemeClr val="bg1"/>
              </a:solidFill>
              <a:latin typeface="Times" panose="02020603050405020304" pitchFamily="18" charset="0"/>
              <a:ea typeface="Calibri" charset="0"/>
              <a:cs typeface="Times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9940411" y="1369362"/>
            <a:ext cx="63346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Toledo M.C; </a:t>
            </a:r>
            <a:r>
              <a:rPr lang="en-US" sz="20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Valieris</a:t>
            </a:r>
            <a:r>
              <a:rPr lang="en-US" sz="20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 R; </a:t>
            </a:r>
            <a:r>
              <a:rPr lang="en-US" sz="20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Passos</a:t>
            </a:r>
            <a:r>
              <a:rPr lang="en-US" sz="20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 A.B; </a:t>
            </a:r>
            <a:r>
              <a:rPr lang="en-US" sz="20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Saieg</a:t>
            </a:r>
            <a:r>
              <a:rPr lang="en-US" sz="20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 M.T.A; Silva I.T</a:t>
            </a:r>
            <a:endParaRPr lang="pt-BR" sz="2000" dirty="0">
              <a:latin typeface="Times" panose="02020603050405020304" pitchFamily="18" charset="0"/>
              <a:ea typeface="Calibri" charset="0"/>
              <a:cs typeface="Times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401785" y="2517645"/>
            <a:ext cx="5436187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câncer do colo uterino é considerado o terceiro tipo mais frequente na população feminina, onde a infecç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ão pelo vírus do HPV é o fator primordial para o seu desenvolvimento 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pt-BR" sz="1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Olusola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et al., 2019).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método de rastreamento utilizado é o exame citológico, porém embora este teste tenha diminuído a incidência de mortalidade por esta neoplasia, ele ainda apresenta algumas limitações, como por exemplo nos casos de citologia indeterminada (ASC) 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(Silva, 2020). 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Desta forma, se tornou necessário a utilização de exames complementares como o teste molecular de HPV para auxiliar de forma mais segura no diagnóstico dos casos indeterminados, com determinação da conduta a ser seguida de acordo com o teste 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pt-BR" sz="15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Runowicz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2007).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entanto, a análise por genotipagem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possui um alto custo, tornando essa avaliação impeditiva para muitas pacientes. 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 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recente 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desenvolvimento de 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métodos de Inteligência 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Artificial (IA), incluindo </a:t>
            </a:r>
            <a:r>
              <a:rPr lang="pt-BR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deep</a:t>
            </a:r>
            <a:r>
              <a:rPr lang="pt-BR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learning</a:t>
            </a:r>
            <a:r>
              <a:rPr lang="pt-BR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t-BR" sz="1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sua aplicação em imagens patológicas são atraentes como abordagens custo-efetivas para complementar o rastreio e diagnostico 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lesões que possa levar ao desenvolvimento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câncer do colo uterino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(Le Fu, et al. 2022).</a:t>
            </a:r>
            <a:endParaRPr lang="pt-BR" sz="1500" dirty="0">
              <a:latin typeface="Times New Roman" panose="02020603050405020304" pitchFamily="18" charset="0"/>
              <a:ea typeface="Calibri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254962" y="1959151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40631" y="2439852"/>
            <a:ext cx="543618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Desenvolver um ambiente de aprendizagem contínua por meio de abordagens modernas de </a:t>
            </a:r>
            <a:r>
              <a:rPr lang="pt-BR" sz="1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 </a:t>
            </a:r>
            <a:r>
              <a:rPr lang="pt-BR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predizer o </a:t>
            </a:r>
            <a:r>
              <a:rPr lang="pt-BR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  <a:r>
              <a:rPr lang="pt-BR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HPV (positivo ou negativo) em casos de citologia com diagnóstico indeterminado (ASC-US), bem como sua aplicação em uma população de casos indeterminados com </a:t>
            </a:r>
            <a:r>
              <a:rPr lang="pt-BR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</a:t>
            </a:r>
            <a:r>
              <a:rPr lang="pt-BR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conhecido para HPV. </a:t>
            </a:r>
            <a:endParaRPr lang="pt-BR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5882795" y="4868206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4963" y="4197826"/>
            <a:ext cx="5265862" cy="4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Foi realizado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um levantamento retrospectivo de exames citológicos no A.C. Camargo </a:t>
            </a:r>
            <a:r>
              <a:rPr lang="pt-BR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Cancer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Center no período de 2019 a 2022. Somente foram considerados os pacientes com diagnóstico indeterminado (ASC-US), lesões de baixo grau (LSIL) e negativo que tivessem teste molecular para HPV pareado.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Após serem obtidos estes casos 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descritos acima,  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lâminas foram separadas, avaliadas no contexto da qualidade 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informação na lâmina 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e, posteriormente,  digitalizadas n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ambiente </a:t>
            </a:r>
            <a:r>
              <a:rPr lang="pt-BR" sz="1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Aperio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pt-BR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Leyca</a:t>
            </a:r>
            <a:r>
              <a:rPr lang="pt-BR" sz="1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5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Biosystem</a:t>
            </a:r>
            <a:r>
              <a:rPr lang="pt-BR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Ao final, essas 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imagens digitalizadas foram transferidas para o servidor de armazenamento para posterior análise inicial para avaliar a qualidade da digitalização. Após, as imagens serão distribuídas nos grupos de treino e inferência. Nessa etapa, serão investigados métodos pouco supervisionados (</a:t>
            </a:r>
            <a:r>
              <a:rPr lang="en-US" sz="15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Augustine, et al. 2022) </a:t>
            </a:r>
            <a:r>
              <a:rPr lang="pt-BR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 o objetivo de detectar características ocultas na morfologia das células e que associadas a vários desfechos de interesse no presente estudo. O fluxo de análise proposto encontra-se ilustrado na Figura 2.</a:t>
            </a:r>
            <a:endParaRPr lang="pt-BR" sz="1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RESULTADOS PARCIAIS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Times New Roman" panose="02020603050405020304" pitchFamily="18" charset="0"/>
                <a:ea typeface="Calibri" charset="0"/>
                <a:cs typeface="Times New Roman" panose="02020603050405020304" pitchFamily="18" charset="0"/>
              </a:rPr>
              <a:t>Após o levantamento, separamos os casos de citologia com diagnostico indeterminado (ASC-US) mais os casos de lesão de baixo grau (LSIL) e negativos que tinham teste molecular para HPV pareado, totalizando um total de 598 casos. Em seguida foi analisado a relação entre a idade media das pacientes   e seu diagnóstico, onde os  resultados até o momento são apresentados  na tabela 1. Também foi visto, o total de casos de HPV positivo de acordo com seu tipo (16,18 e outros) frente a categoria diagnostica Indeterminada e nos casos de lesão de baixo grau, segue estes dados na tabela 2. Diante do levantamento e análise inicial das imagens digitalizadas, as próximas etapas compreendem o desenvolvimento do modelo de IA. </a:t>
            </a:r>
          </a:p>
          <a:p>
            <a:pPr algn="just"/>
            <a:endParaRPr lang="pt-BR" sz="1500" dirty="0">
              <a:latin typeface="Times New Roman" panose="02020603050405020304" pitchFamily="18" charset="0"/>
              <a:ea typeface="Calibri" charset="0"/>
              <a:cs typeface="Times New Roman" panose="02020603050405020304" pitchFamily="18" charset="0"/>
            </a:endParaRPr>
          </a:p>
          <a:p>
            <a:pPr algn="just"/>
            <a:endParaRPr lang="pt-BR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094264" y="9161397"/>
            <a:ext cx="6017639" cy="1082738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071581" y="9221983"/>
            <a:ext cx="601763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Referências</a:t>
            </a:r>
            <a:r>
              <a:rPr lang="en-US" sz="900" b="1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:  </a:t>
            </a:r>
          </a:p>
          <a:p>
            <a:pPr algn="just"/>
            <a:r>
              <a:rPr lang="en-US" sz="900" b="0" i="0" dirty="0">
                <a:solidFill>
                  <a:srgbClr val="212121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Augustine TN. Weakly-supervised deep learning models in computational pathology. </a:t>
            </a:r>
            <a:r>
              <a:rPr lang="en-US" sz="900" b="0" i="0" dirty="0" err="1">
                <a:solidFill>
                  <a:srgbClr val="212121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EBioMedicine</a:t>
            </a:r>
            <a:r>
              <a:rPr lang="en-US" sz="900" b="0" i="0" dirty="0">
                <a:solidFill>
                  <a:srgbClr val="212121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. 2022 Jul;81:104117.</a:t>
            </a:r>
          </a:p>
          <a:p>
            <a:pPr algn="just"/>
            <a:r>
              <a:rPr lang="en-US" sz="900" b="0" i="0" dirty="0">
                <a:solidFill>
                  <a:srgbClr val="212121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Le Fu AB. Wei Xia CD. Wei Shi C. </a:t>
            </a:r>
            <a:r>
              <a:rPr lang="en-US" sz="900" b="0" i="0" dirty="0">
                <a:solidFill>
                  <a:srgbClr val="50505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Deep learning based cervical screening by the cross-modal integration of colposcopy, cytology, and HPV test . 2022 Mar; 159:104117</a:t>
            </a:r>
          </a:p>
          <a:p>
            <a:pPr algn="just"/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Olusola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P,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Banerjee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HN,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Philley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JV,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Dasgupta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S.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Human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papilloma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virus-associated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cervical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cancer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and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health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disparities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. </a:t>
            </a:r>
            <a:r>
              <a:rPr lang="pt-BR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Cells</a:t>
            </a:r>
            <a:r>
              <a:rPr lang="pt-BR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. 2019;8(6):622.</a:t>
            </a:r>
            <a:r>
              <a:rPr lang="en-US" sz="900" b="0" i="0" dirty="0">
                <a:solidFill>
                  <a:srgbClr val="212121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 algn="just"/>
            <a:r>
              <a:rPr lang="en-US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Runowicz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CD. Molecular screening for cervical cancer--time to give up Pap tests? N </a:t>
            </a:r>
            <a:r>
              <a:rPr lang="en-US" sz="900" b="0" i="0" dirty="0" err="1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Engl</a:t>
            </a:r>
            <a:r>
              <a:rPr lang="en-US" sz="9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cs typeface="Times" panose="02020603050405020304" pitchFamily="18" charset="0"/>
              </a:rPr>
              <a:t> J Med. 2007;357(16):1650-3.</a:t>
            </a:r>
            <a:endParaRPr lang="pt-BR" sz="900" dirty="0">
              <a:latin typeface="Times" panose="02020603050405020304" pitchFamily="18" charset="0"/>
              <a:ea typeface="Calibri" charset="0"/>
              <a:cs typeface="Times" panose="02020603050405020304" pitchFamily="18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6931853" y="14972850"/>
            <a:ext cx="340254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b="1" dirty="0"/>
              <a:t>Inserir aqui figura, imagem ou gráfico, se houver.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05406194-36A1-BB5E-97FF-2356A9AA6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97145"/>
              </p:ext>
            </p:extLst>
          </p:nvPr>
        </p:nvGraphicFramePr>
        <p:xfrm>
          <a:off x="13213465" y="5831197"/>
          <a:ext cx="3104007" cy="11473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95197">
                  <a:extLst>
                    <a:ext uri="{9D8B030D-6E8A-4147-A177-3AD203B41FA5}">
                      <a16:colId xmlns:a16="http://schemas.microsoft.com/office/drawing/2014/main" val="3013039901"/>
                    </a:ext>
                  </a:extLst>
                </a:gridCol>
                <a:gridCol w="1262380">
                  <a:extLst>
                    <a:ext uri="{9D8B030D-6E8A-4147-A177-3AD203B41FA5}">
                      <a16:colId xmlns:a16="http://schemas.microsoft.com/office/drawing/2014/main" val="358125658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1592389764"/>
                    </a:ext>
                  </a:extLst>
                </a:gridCol>
              </a:tblGrid>
              <a:tr h="286848"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Diagnóstico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Idade Média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0199333"/>
                  </a:ext>
                </a:extLst>
              </a:tr>
              <a:tr h="286848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ASC-US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2800104"/>
                  </a:ext>
                </a:extLst>
              </a:tr>
              <a:tr h="286848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297419"/>
                  </a:ext>
                </a:extLst>
              </a:tr>
              <a:tr h="286848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5858223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493AAA8B-5707-E517-AEAE-20B5696D228E}"/>
              </a:ext>
            </a:extLst>
          </p:cNvPr>
          <p:cNvSpPr txBox="1"/>
          <p:nvPr/>
        </p:nvSpPr>
        <p:spPr>
          <a:xfrm>
            <a:off x="12341158" y="5367783"/>
            <a:ext cx="53330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TABELA 1:</a:t>
            </a:r>
            <a:r>
              <a:rPr lang="pt-B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Número de casos de exames citológico de acordo com sua categoria diagnóstica e idade média das pacientes analisadas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74CF55C7-A163-EFD2-A2AE-C65248FEE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98363"/>
              </p:ext>
            </p:extLst>
          </p:nvPr>
        </p:nvGraphicFramePr>
        <p:xfrm>
          <a:off x="12079993" y="7705053"/>
          <a:ext cx="6031910" cy="122356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206382">
                  <a:extLst>
                    <a:ext uri="{9D8B030D-6E8A-4147-A177-3AD203B41FA5}">
                      <a16:colId xmlns:a16="http://schemas.microsoft.com/office/drawing/2014/main" val="1397817594"/>
                    </a:ext>
                  </a:extLst>
                </a:gridCol>
                <a:gridCol w="1206382">
                  <a:extLst>
                    <a:ext uri="{9D8B030D-6E8A-4147-A177-3AD203B41FA5}">
                      <a16:colId xmlns:a16="http://schemas.microsoft.com/office/drawing/2014/main" val="1809937696"/>
                    </a:ext>
                  </a:extLst>
                </a:gridCol>
                <a:gridCol w="1206382">
                  <a:extLst>
                    <a:ext uri="{9D8B030D-6E8A-4147-A177-3AD203B41FA5}">
                      <a16:colId xmlns:a16="http://schemas.microsoft.com/office/drawing/2014/main" val="3830202922"/>
                    </a:ext>
                  </a:extLst>
                </a:gridCol>
                <a:gridCol w="1206382">
                  <a:extLst>
                    <a:ext uri="{9D8B030D-6E8A-4147-A177-3AD203B41FA5}">
                      <a16:colId xmlns:a16="http://schemas.microsoft.com/office/drawing/2014/main" val="2550973042"/>
                    </a:ext>
                  </a:extLst>
                </a:gridCol>
                <a:gridCol w="1206382">
                  <a:extLst>
                    <a:ext uri="{9D8B030D-6E8A-4147-A177-3AD203B41FA5}">
                      <a16:colId xmlns:a16="http://schemas.microsoft.com/office/drawing/2014/main" val="2097249138"/>
                    </a:ext>
                  </a:extLst>
                </a:gridCol>
              </a:tblGrid>
              <a:tr h="705409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solidFill>
                            <a:schemeClr val="bg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  </a:t>
                      </a:r>
                    </a:p>
                    <a:p>
                      <a:pPr algn="ctr"/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DIAGNÓSTICO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Total de casos HPV16  positivo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Total de casos HPV18 positivo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Total de casos Outros tipos de HPV positivo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Total de casos negativos para os HPV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637061"/>
                  </a:ext>
                </a:extLst>
              </a:tr>
              <a:tr h="187848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ASC-US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     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      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   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17959"/>
                  </a:ext>
                </a:extLst>
              </a:tr>
              <a:tr h="235136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LSIL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     12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     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   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83109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780A0FC8-895F-95CC-EE72-9363D3B0AE2D}"/>
              </a:ext>
            </a:extLst>
          </p:cNvPr>
          <p:cNvSpPr txBox="1"/>
          <p:nvPr/>
        </p:nvSpPr>
        <p:spPr>
          <a:xfrm>
            <a:off x="871911" y="7028009"/>
            <a:ext cx="4324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 1: 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Infecção pelo vírus do HPV no tecido saudável e sua multiplicação na célula até o desenvolvimento </a:t>
            </a:r>
            <a:endParaRPr lang="pt-BR" sz="1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3B92065-B7BF-FED0-9995-07E385B1DE00}"/>
              </a:ext>
            </a:extLst>
          </p:cNvPr>
          <p:cNvSpPr txBox="1"/>
          <p:nvPr/>
        </p:nvSpPr>
        <p:spPr>
          <a:xfrm>
            <a:off x="12094264" y="7197287"/>
            <a:ext cx="5645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>
                <a:latin typeface="Times" panose="02020603050405020304" pitchFamily="18" charset="0"/>
                <a:cs typeface="Times" panose="02020603050405020304" pitchFamily="18" charset="0"/>
              </a:rPr>
              <a:t>TABELA 2: </a:t>
            </a:r>
            <a:r>
              <a:rPr lang="pt-BR" sz="1100" dirty="0">
                <a:latin typeface="Times" panose="02020603050405020304" pitchFamily="18" charset="0"/>
                <a:cs typeface="Times" panose="02020603050405020304" pitchFamily="18" charset="0"/>
              </a:rPr>
              <a:t>Total de casos positivos para HPV de acordo com seu tipo de acordo com o diagnóstico citológico ASC-US e LSIL.</a:t>
            </a:r>
            <a:endParaRPr lang="pt-BR" sz="1100" b="1" kern="12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1027" name="Imagem 5">
            <a:extLst>
              <a:ext uri="{FF2B5EF4-FFF2-40B4-BE49-F238E27FC236}">
                <a16:creationId xmlns:a16="http://schemas.microsoft.com/office/drawing/2014/main" id="{04053E61-5B04-E37C-D1A3-40AACF38A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0"/>
          <a:stretch>
            <a:fillRect/>
          </a:stretch>
        </p:blipFill>
        <p:spPr bwMode="auto">
          <a:xfrm>
            <a:off x="628319" y="7397887"/>
            <a:ext cx="50387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8A7B376D-4B86-614E-EC02-1154B1FE22B3}"/>
              </a:ext>
            </a:extLst>
          </p:cNvPr>
          <p:cNvSpPr txBox="1"/>
          <p:nvPr/>
        </p:nvSpPr>
        <p:spPr>
          <a:xfrm rot="10800000" flipV="1">
            <a:off x="521576" y="9812818"/>
            <a:ext cx="956422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u="none" strike="noStrike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  <a:hlinkClick r:id="rId5"/>
              </a:rPr>
              <a:t>Fonte: http://www.roche.pt/resources/files/portugal2015/tipos/infecaohpv1.png</a:t>
            </a:r>
            <a:endParaRPr lang="pt-BR" sz="10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05671172-C715-DA48-AEA0-89791369A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227" y="8391125"/>
            <a:ext cx="3519801" cy="147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C7484B-EC1B-743F-A9C2-F65FDFDBBC2D}"/>
              </a:ext>
            </a:extLst>
          </p:cNvPr>
          <p:cNvSpPr txBox="1"/>
          <p:nvPr/>
        </p:nvSpPr>
        <p:spPr>
          <a:xfrm>
            <a:off x="7384912" y="8192383"/>
            <a:ext cx="27473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 2: Fluxo de análise para análise de imagens citológicas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DE96E6-460D-82B8-2FC3-9100773ED4DD}"/>
              </a:ext>
            </a:extLst>
          </p:cNvPr>
          <p:cNvSpPr txBox="1"/>
          <p:nvPr/>
        </p:nvSpPr>
        <p:spPr>
          <a:xfrm>
            <a:off x="7231569" y="9528299"/>
            <a:ext cx="3237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>
                <a:latin typeface="Times" panose="02020603050405020304" pitchFamily="18" charset="0"/>
                <a:cs typeface="Times" panose="02020603050405020304" pitchFamily="18" charset="0"/>
              </a:rPr>
              <a:t>Fonte: Shade,2019.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7FF70D9-1D34-07AB-0144-369073629BB6}"/>
              </a:ext>
            </a:extLst>
          </p:cNvPr>
          <p:cNvSpPr txBox="1"/>
          <p:nvPr/>
        </p:nvSpPr>
        <p:spPr>
          <a:xfrm>
            <a:off x="-7902" y="1118298"/>
            <a:ext cx="62006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Instituição</a:t>
            </a:r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:  AC. Camargo Cancer Center</a:t>
            </a:r>
          </a:p>
          <a:p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1- </a:t>
            </a:r>
            <a:r>
              <a:rPr lang="en-US" sz="13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Departamento</a:t>
            </a:r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 de </a:t>
            </a:r>
            <a:r>
              <a:rPr lang="en-US" sz="13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Anatomia</a:t>
            </a:r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 </a:t>
            </a:r>
            <a:r>
              <a:rPr lang="en-US" sz="13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patológica</a:t>
            </a:r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 -AC. Camargo-São </a:t>
            </a:r>
            <a:r>
              <a:rPr lang="en-US" sz="13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paulo</a:t>
            </a:r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, SP.</a:t>
            </a:r>
          </a:p>
          <a:p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2- </a:t>
            </a:r>
            <a:r>
              <a:rPr lang="en-US" sz="13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Departamento</a:t>
            </a:r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 de </a:t>
            </a:r>
            <a:r>
              <a:rPr lang="en-US" sz="13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Bioinformática</a:t>
            </a:r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- AC. Camargo – São </a:t>
            </a:r>
            <a:r>
              <a:rPr lang="en-US" sz="1300" dirty="0" err="1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paulo</a:t>
            </a:r>
            <a:r>
              <a:rPr lang="en-US" sz="1300" dirty="0">
                <a:latin typeface="Times" panose="02020603050405020304" pitchFamily="18" charset="0"/>
                <a:ea typeface="Calibri" charset="0"/>
                <a:cs typeface="Times" panose="02020603050405020304" pitchFamily="18" charset="0"/>
              </a:rPr>
              <a:t>, SP.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700</TotalTime>
  <Words>927</Words>
  <Application>Microsoft Office PowerPoint</Application>
  <PresentationFormat>Personalizar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Lenovo</cp:lastModifiedBy>
  <cp:revision>66</cp:revision>
  <dcterms:created xsi:type="dcterms:W3CDTF">2018-02-05T15:36:18Z</dcterms:created>
  <dcterms:modified xsi:type="dcterms:W3CDTF">2023-01-18T18:55:34Z</dcterms:modified>
</cp:coreProperties>
</file>