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288575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iO7yGBwWqMK4XYdmZyOtvuaQm5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286000" y="1683804"/>
            <a:ext cx="13716000" cy="35819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286000" y="5403891"/>
            <a:ext cx="13716000" cy="2484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5879993" y="-1883832"/>
            <a:ext cx="6528015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0699474" y="2935649"/>
            <a:ext cx="8719103" cy="3943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2698474" y="-893401"/>
            <a:ext cx="8719103" cy="1160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247775" y="2565004"/>
            <a:ext cx="15773400" cy="42797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247775" y="6885258"/>
            <a:ext cx="15773400" cy="2250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257300" y="2738860"/>
            <a:ext cx="7772400" cy="65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9258300" y="2738860"/>
            <a:ext cx="7772400" cy="65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259682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259683" y="2522134"/>
            <a:ext cx="7736681" cy="1236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259683" y="3758193"/>
            <a:ext cx="7736681" cy="5527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9258300" y="2522134"/>
            <a:ext cx="7774782" cy="1236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9258300" y="3758193"/>
            <a:ext cx="7774782" cy="5527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259683" y="685906"/>
            <a:ext cx="5898356" cy="2400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7774782" y="1481367"/>
            <a:ext cx="9258300" cy="7311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259683" y="3086576"/>
            <a:ext cx="5898356" cy="571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259683" y="685906"/>
            <a:ext cx="5898356" cy="2400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7774782" y="1481367"/>
            <a:ext cx="9258300" cy="731156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259683" y="3086576"/>
            <a:ext cx="5898356" cy="5718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4.jpg"/><Relationship Id="rId13" Type="http://schemas.openxmlformats.org/officeDocument/2006/relationships/image" Target="../media/image6.pn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pubs.rsna.org/author/Kalli%2C+Sirishma" TargetMode="External"/><Relationship Id="rId9" Type="http://schemas.openxmlformats.org/officeDocument/2006/relationships/image" Target="../media/image10.png"/><Relationship Id="rId15" Type="http://schemas.openxmlformats.org/officeDocument/2006/relationships/image" Target="../media/image8.png"/><Relationship Id="rId14" Type="http://schemas.openxmlformats.org/officeDocument/2006/relationships/image" Target="../media/image9.png"/><Relationship Id="rId16" Type="http://schemas.openxmlformats.org/officeDocument/2006/relationships/image" Target="../media/image7.jpg"/><Relationship Id="rId5" Type="http://schemas.openxmlformats.org/officeDocument/2006/relationships/hyperlink" Target="https://pubs.rsna.org/author/Freer%2C+Phoebe+E" TargetMode="External"/><Relationship Id="rId6" Type="http://schemas.openxmlformats.org/officeDocument/2006/relationships/hyperlink" Target="https://pubs.rsna.org/author/Rafferty%2C+Elizabeth+A" TargetMode="External"/><Relationship Id="rId7" Type="http://schemas.openxmlformats.org/officeDocument/2006/relationships/hyperlink" Target="https://pubs.rsna.org/toc/radiographics/30/7" TargetMode="External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3374" y="6940115"/>
            <a:ext cx="3012863" cy="16947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6717403" y="5299283"/>
            <a:ext cx="5265862" cy="48387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2327883" y="2056265"/>
            <a:ext cx="5265862" cy="48387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648997" y="2011856"/>
            <a:ext cx="5265862" cy="48387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89500" y="2056265"/>
            <a:ext cx="5265862" cy="48387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800991"/>
            <a:ext cx="18288000" cy="10049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40080" y="871102"/>
            <a:ext cx="160359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USO DA ULTRASSONOGRAFIA DE ALTA FREQUÊNCIA PARA AVALIAÇÃO DE LESÕES CUTÂNEAS NA MAMA 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40080" y="1257162"/>
            <a:ext cx="83586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M. A. Soares; M.M. M. Morais; A. G. V. </a:t>
            </a:r>
            <a:r>
              <a:rPr b="0" i="0" lang="pt-BR" sz="2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Bittencourt; I.L. Gibbons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6962120" y="800991"/>
            <a:ext cx="1325880" cy="1004949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6497300" y="800991"/>
            <a:ext cx="464820" cy="10049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40080" y="2078469"/>
            <a:ext cx="54361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40080" y="2514559"/>
            <a:ext cx="5436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pt-BR" sz="1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alterações cutâneas mamárias estão associadas a condições benignas na maioria dos casos, no entanto, algumas alterações na pele, como espessamento</a:t>
            </a:r>
            <a:r>
              <a:rPr lang="pt-BR" sz="17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pt-BR" sz="1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enrugamento, descamação ou inflamação, podem ser o primeiro sinal de uma lesão suspeita.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571788" y="2078469"/>
            <a:ext cx="54361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6647308" y="2734027"/>
            <a:ext cx="5436187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r>
              <a:rPr b="0" i="0" lang="pt-BR" sz="1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objetivo desta exposição é demonstrar através de uma revisão de casos a correlação dos realces focais cutâneos da mama na ressonância magnética com a ultrassonografia dermatológica de alta frequência, com recomendação de pelo menos 15 MHz, a fim de estabelecer um diagnóstico mais preciso, visto que a ressonância magnética (RM) apresenta pouca especificidade para esses achados. Além disso, correlacionamos outras lesões cutâneas vistas no exame físico com a ultrassonografia de alta frequência.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6693178" y="5340216"/>
            <a:ext cx="54361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MÉTODOS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6693178" y="5889336"/>
            <a:ext cx="5436187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Ensaio pictórico com exames de ultrassonografia de alta frequência (</a:t>
            </a:r>
            <a:r>
              <a:rPr b="0" i="0" lang="pt-BR" sz="170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≥ 15 MHz) </a:t>
            </a:r>
            <a:r>
              <a:rPr b="0" i="0" lang="pt-BR" sz="1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RM das mamas, mostrando as diferentes apresentações de imagem dos casos de patologias cutâneas disponíveis no nosso serviço.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2303173" y="2078469"/>
            <a:ext cx="54361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 E CONCLUSÃO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2229043" y="2601689"/>
            <a:ext cx="54363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7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lesões cutâneas mais comuns na mama são benignas, dentre elas, alterações pós-terapêuticas, inflamatórias, vasculares, bem como cistos e calcificações cutâneas.   Também devemos considerar os hemangiomas, que configuram os tumores benignos mais frequentes da mama e podem ser destacados na RM como realce focal. Outras lesões benignas incluem nevos, queratose seborreica e cicatriz hipertrófica.</a:t>
            </a:r>
            <a:br>
              <a:rPr b="0"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7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Dentre as lesões malignas devemos </a:t>
            </a:r>
            <a:r>
              <a:rPr lang="pt-B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atentar para</a:t>
            </a:r>
            <a:r>
              <a:rPr b="0" i="0" lang="pt-BR" sz="17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lesões edemaciadas e inflamatórias, áreas de ulceração, além de retração cutânea. Podemos citar alguns exemplos como doença de Paget, recidiva de câncer de mama e angiossarcomas.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7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achados de imagem em conjunto com a avaliação clínica, são essenciais para avaliar as lesões cutâneas, a fim de evitar procedimentos desnecessários, bem como atrasos no diagnóstico de uma potencial malignidade.</a:t>
            </a:r>
            <a:endParaRPr b="0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2350918" y="7275527"/>
            <a:ext cx="5599798" cy="2519029"/>
          </a:xfrm>
          <a:prstGeom prst="roundRect">
            <a:avLst>
              <a:gd fmla="val 16667" name="adj"/>
            </a:avLst>
          </a:prstGeom>
          <a:noFill/>
          <a:ln cap="flat" cmpd="sng" w="412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2649648" y="7288219"/>
            <a:ext cx="4975412" cy="3054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Referências: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b="0"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pt-BR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Ralleigh G, Walker AE, Hall-Craggs MA, Lakhani SR, Saunders C. MR imaging of the skin and nipple of the breast: differentiation between tumour recurrence and post-treatment change. Eur Radiol 2001;11(9):1651–1658. </a:t>
            </a:r>
            <a:endParaRPr i="0" sz="1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pt-BR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pt-BR" sz="14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Kalli</a:t>
            </a:r>
            <a:r>
              <a:rPr b="0" i="0" lang="pt-BR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S, </a:t>
            </a:r>
            <a:r>
              <a:rPr b="0" i="0" lang="pt-BR" sz="14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Freer PE </a:t>
            </a:r>
            <a:r>
              <a:rPr b="0" i="0" lang="pt-BR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pt-BR" sz="14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Rafferty</a:t>
            </a:r>
            <a:r>
              <a:rPr b="0" i="0" lang="pt-BR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AE. Lesions of the Skin and Superficial Tissue at Breast MR Imaging. RadioGraphics 2009Nov;</a:t>
            </a:r>
            <a:r>
              <a:rPr b="0" i="0" lang="pt-BR" sz="1400" u="sng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30 (7</a:t>
            </a:r>
            <a:r>
              <a:rPr b="0" i="0" lang="pt-BR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br>
              <a:rPr b="0"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pt-BR" sz="1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Kettler MD. Breast overview. In: Berg WA, Birdwell RL, Gombos EC, eds. Diagnostic imaging: breast. Salt Lake City, Utah: Amirsys, 2006; I2–I30. </a:t>
            </a:r>
            <a:endParaRPr b="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5227439" y="112498"/>
            <a:ext cx="3004541" cy="615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Encontro de Ciência e Inovação 2023</a:t>
            </a:r>
            <a:endParaRPr/>
          </a:p>
        </p:txBody>
      </p:sp>
      <p:pic>
        <p:nvPicPr>
          <p:cNvPr descr="C:\Users\25496\Downloads\ACC - Assinaturas versão horizontal_RGB (2).png" id="105" name="Google Shape;10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9">
            <a:alphaModFix/>
          </a:blip>
          <a:srcRect b="7237" l="6762" r="3009" t="9519"/>
          <a:stretch/>
        </p:blipFill>
        <p:spPr>
          <a:xfrm>
            <a:off x="136007" y="3958202"/>
            <a:ext cx="2071024" cy="191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94284" y="3972392"/>
            <a:ext cx="2071024" cy="155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4221358" y="4032469"/>
            <a:ext cx="2250268" cy="415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lang="pt-BR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1: Hemangioma na mama esquerda representando por realce focal 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="0" lang="pt-BR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RM, nódulo hipoecogênico na derme, com vascularização intensa ao Doppler à USG e lesão de coloração violácea com telangectasia na porção central à dermatoscopia.</a:t>
            </a:r>
            <a:br>
              <a:rPr b="0" lang="pt-BR" sz="1500" u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pt-BR" sz="1500" u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1500" u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928" y="6930965"/>
            <a:ext cx="2435807" cy="17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8636822"/>
            <a:ext cx="2492735" cy="141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2549663" y="8394703"/>
            <a:ext cx="3834323" cy="165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sz="1800" u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pt-BR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2: Doença de Paget representada na RM por espessamento e realce cutâneo focal na mama esquerda; lesão dérmica hipoecogênica com vascularização interna ao Doppler à USG e crostas amareladas, áreas vermelho-leitosas e padrão vascular típico com vasos glomerulares e lineares irregulares à dermatoscopia</a:t>
            </a:r>
            <a:endParaRPr b="0" sz="15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13">
            <a:alphaModFix/>
          </a:blip>
          <a:srcRect b="24201" l="9637" r="9776" t="28551"/>
          <a:stretch/>
        </p:blipFill>
        <p:spPr>
          <a:xfrm>
            <a:off x="6658141" y="7016231"/>
            <a:ext cx="2250268" cy="1880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14">
            <a:alphaModFix/>
          </a:blip>
          <a:srcRect b="34287" l="0" r="0" t="0"/>
          <a:stretch/>
        </p:blipFill>
        <p:spPr>
          <a:xfrm>
            <a:off x="131537" y="5361492"/>
            <a:ext cx="4129678" cy="134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15">
            <a:alphaModFix/>
          </a:blip>
          <a:srcRect b="30709" l="13116" r="-21" t="29792"/>
          <a:stretch/>
        </p:blipFill>
        <p:spPr>
          <a:xfrm>
            <a:off x="6658141" y="8592254"/>
            <a:ext cx="2654710" cy="169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16">
            <a:alphaModFix/>
          </a:blip>
          <a:srcRect b="7041" l="5231" r="210" t="24577"/>
          <a:stretch/>
        </p:blipFill>
        <p:spPr>
          <a:xfrm>
            <a:off x="9302431" y="8586036"/>
            <a:ext cx="1772170" cy="1708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8943446" y="7016231"/>
            <a:ext cx="3307592" cy="167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lang="pt-BR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 3: Angiossarcoma cutâneo 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caracterizado</a:t>
            </a:r>
            <a:r>
              <a:rPr b="0" lang="pt-BR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b="0" lang="pt-BR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RM como espessamento 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pele</a:t>
            </a:r>
            <a:r>
              <a:rPr b="0" lang="pt-BR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áreas de realce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pt-BR" sz="1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mama direita, área hipoecogênica heterogênea e mal definida na derme à USG e placa eritemato-violácea de formato irregular com halo amarelo-acastanhado na ectoscopia.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2018-02-05T15:36:18Z</dcterms:created>
  <dc:creator>amanda neves Neves Campos</dc:creator>
</cp:coreProperties>
</file>