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6606" y="5182361"/>
            <a:ext cx="5788660" cy="485140"/>
          </a:xfrm>
          <a:custGeom>
            <a:avLst/>
            <a:gdLst/>
            <a:ahLst/>
            <a:cxnLst/>
            <a:rect l="l" t="t" r="r" b="b"/>
            <a:pathLst>
              <a:path w="5788660" h="485139">
                <a:moveTo>
                  <a:pt x="5707380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2"/>
                </a:lnTo>
                <a:lnTo>
                  <a:pt x="0" y="403860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2"/>
                </a:lnTo>
                <a:lnTo>
                  <a:pt x="5707380" y="484632"/>
                </a:lnTo>
                <a:lnTo>
                  <a:pt x="5738806" y="478280"/>
                </a:lnTo>
                <a:lnTo>
                  <a:pt x="5764482" y="460962"/>
                </a:lnTo>
                <a:lnTo>
                  <a:pt x="5781800" y="435286"/>
                </a:lnTo>
                <a:lnTo>
                  <a:pt x="5788152" y="403860"/>
                </a:lnTo>
                <a:lnTo>
                  <a:pt x="5788152" y="80772"/>
                </a:lnTo>
                <a:lnTo>
                  <a:pt x="5781800" y="49345"/>
                </a:lnTo>
                <a:lnTo>
                  <a:pt x="5764482" y="23669"/>
                </a:lnTo>
                <a:lnTo>
                  <a:pt x="5738806" y="6351"/>
                </a:lnTo>
                <a:lnTo>
                  <a:pt x="570738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6606" y="5182361"/>
            <a:ext cx="5788660" cy="485140"/>
          </a:xfrm>
          <a:custGeom>
            <a:avLst/>
            <a:gdLst/>
            <a:ahLst/>
            <a:cxnLst/>
            <a:rect l="l" t="t" r="r" b="b"/>
            <a:pathLst>
              <a:path w="5788660" h="485139">
                <a:moveTo>
                  <a:pt x="0" y="80772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707380" y="0"/>
                </a:lnTo>
                <a:lnTo>
                  <a:pt x="5738806" y="6351"/>
                </a:lnTo>
                <a:lnTo>
                  <a:pt x="5764482" y="23669"/>
                </a:lnTo>
                <a:lnTo>
                  <a:pt x="5781800" y="49345"/>
                </a:lnTo>
                <a:lnTo>
                  <a:pt x="5788152" y="80772"/>
                </a:lnTo>
                <a:lnTo>
                  <a:pt x="5788152" y="403860"/>
                </a:lnTo>
                <a:lnTo>
                  <a:pt x="5781800" y="435286"/>
                </a:lnTo>
                <a:lnTo>
                  <a:pt x="5764482" y="460962"/>
                </a:lnTo>
                <a:lnTo>
                  <a:pt x="5738806" y="478280"/>
                </a:lnTo>
                <a:lnTo>
                  <a:pt x="5707380" y="484632"/>
                </a:lnTo>
                <a:lnTo>
                  <a:pt x="80772" y="484632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60"/>
                </a:lnTo>
                <a:lnTo>
                  <a:pt x="0" y="8077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76606" y="7375397"/>
            <a:ext cx="5832475" cy="483234"/>
          </a:xfrm>
          <a:custGeom>
            <a:avLst/>
            <a:gdLst/>
            <a:ahLst/>
            <a:cxnLst/>
            <a:rect l="l" t="t" r="r" b="b"/>
            <a:pathLst>
              <a:path w="5832475" h="483234">
                <a:moveTo>
                  <a:pt x="5751830" y="0"/>
                </a:moveTo>
                <a:lnTo>
                  <a:pt x="80518" y="0"/>
                </a:lnTo>
                <a:lnTo>
                  <a:pt x="49179" y="6330"/>
                </a:lnTo>
                <a:lnTo>
                  <a:pt x="23585" y="23590"/>
                </a:lnTo>
                <a:lnTo>
                  <a:pt x="6328" y="49184"/>
                </a:lnTo>
                <a:lnTo>
                  <a:pt x="0" y="80518"/>
                </a:lnTo>
                <a:lnTo>
                  <a:pt x="0" y="402589"/>
                </a:lnTo>
                <a:lnTo>
                  <a:pt x="6328" y="433923"/>
                </a:lnTo>
                <a:lnTo>
                  <a:pt x="23585" y="459517"/>
                </a:lnTo>
                <a:lnTo>
                  <a:pt x="49179" y="476777"/>
                </a:lnTo>
                <a:lnTo>
                  <a:pt x="80518" y="483107"/>
                </a:lnTo>
                <a:lnTo>
                  <a:pt x="5751830" y="483107"/>
                </a:lnTo>
                <a:lnTo>
                  <a:pt x="5783163" y="476777"/>
                </a:lnTo>
                <a:lnTo>
                  <a:pt x="5808757" y="459517"/>
                </a:lnTo>
                <a:lnTo>
                  <a:pt x="5826017" y="433923"/>
                </a:lnTo>
                <a:lnTo>
                  <a:pt x="5832348" y="402589"/>
                </a:lnTo>
                <a:lnTo>
                  <a:pt x="5832348" y="80518"/>
                </a:lnTo>
                <a:lnTo>
                  <a:pt x="5826017" y="49184"/>
                </a:lnTo>
                <a:lnTo>
                  <a:pt x="5808757" y="23590"/>
                </a:lnTo>
                <a:lnTo>
                  <a:pt x="5783163" y="6330"/>
                </a:lnTo>
                <a:lnTo>
                  <a:pt x="575183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76606" y="7375397"/>
            <a:ext cx="5832475" cy="483234"/>
          </a:xfrm>
          <a:custGeom>
            <a:avLst/>
            <a:gdLst/>
            <a:ahLst/>
            <a:cxnLst/>
            <a:rect l="l" t="t" r="r" b="b"/>
            <a:pathLst>
              <a:path w="5832475" h="483234">
                <a:moveTo>
                  <a:pt x="0" y="80518"/>
                </a:moveTo>
                <a:lnTo>
                  <a:pt x="6328" y="49184"/>
                </a:lnTo>
                <a:lnTo>
                  <a:pt x="23585" y="23590"/>
                </a:lnTo>
                <a:lnTo>
                  <a:pt x="49179" y="6330"/>
                </a:lnTo>
                <a:lnTo>
                  <a:pt x="80518" y="0"/>
                </a:lnTo>
                <a:lnTo>
                  <a:pt x="5751830" y="0"/>
                </a:lnTo>
                <a:lnTo>
                  <a:pt x="5783163" y="6330"/>
                </a:lnTo>
                <a:lnTo>
                  <a:pt x="5808757" y="23590"/>
                </a:lnTo>
                <a:lnTo>
                  <a:pt x="5826017" y="49184"/>
                </a:lnTo>
                <a:lnTo>
                  <a:pt x="5832348" y="80518"/>
                </a:lnTo>
                <a:lnTo>
                  <a:pt x="5832348" y="402589"/>
                </a:lnTo>
                <a:lnTo>
                  <a:pt x="5826017" y="433923"/>
                </a:lnTo>
                <a:lnTo>
                  <a:pt x="5808757" y="459517"/>
                </a:lnTo>
                <a:lnTo>
                  <a:pt x="5783163" y="476777"/>
                </a:lnTo>
                <a:lnTo>
                  <a:pt x="5751830" y="483107"/>
                </a:lnTo>
                <a:lnTo>
                  <a:pt x="80518" y="483107"/>
                </a:lnTo>
                <a:lnTo>
                  <a:pt x="49179" y="476777"/>
                </a:lnTo>
                <a:lnTo>
                  <a:pt x="23585" y="459517"/>
                </a:lnTo>
                <a:lnTo>
                  <a:pt x="6328" y="433923"/>
                </a:lnTo>
                <a:lnTo>
                  <a:pt x="0" y="402589"/>
                </a:lnTo>
                <a:lnTo>
                  <a:pt x="0" y="80518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40079"/>
            <a:ext cx="16636365" cy="806450"/>
          </a:xfrm>
          <a:custGeom>
            <a:avLst/>
            <a:gdLst/>
            <a:ahLst/>
            <a:cxnLst/>
            <a:rect l="l" t="t" r="r" b="b"/>
            <a:pathLst>
              <a:path w="16636365" h="806450">
                <a:moveTo>
                  <a:pt x="0" y="806196"/>
                </a:moveTo>
                <a:lnTo>
                  <a:pt x="16635984" y="806196"/>
                </a:lnTo>
                <a:lnTo>
                  <a:pt x="16635984" y="0"/>
                </a:lnTo>
                <a:lnTo>
                  <a:pt x="0" y="0"/>
                </a:lnTo>
                <a:lnTo>
                  <a:pt x="0" y="80619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7213580" y="640079"/>
            <a:ext cx="1018540" cy="806450"/>
          </a:xfrm>
          <a:custGeom>
            <a:avLst/>
            <a:gdLst/>
            <a:ahLst/>
            <a:cxnLst/>
            <a:rect l="l" t="t" r="r" b="b"/>
            <a:pathLst>
              <a:path w="1018540" h="806450">
                <a:moveTo>
                  <a:pt x="0" y="806196"/>
                </a:moveTo>
                <a:lnTo>
                  <a:pt x="1018031" y="806196"/>
                </a:lnTo>
                <a:lnTo>
                  <a:pt x="1018031" y="0"/>
                </a:lnTo>
                <a:lnTo>
                  <a:pt x="0" y="0"/>
                </a:lnTo>
                <a:lnTo>
                  <a:pt x="0" y="80619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440" y="660908"/>
            <a:ext cx="16317594" cy="376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METODOLOGIAS </a:t>
            </a:r>
            <a:r>
              <a:rPr dirty="0"/>
              <a:t>DO</a:t>
            </a:r>
            <a:r>
              <a:rPr dirty="0" spc="-25"/>
              <a:t> </a:t>
            </a:r>
            <a:r>
              <a:rPr dirty="0" spc="-5"/>
              <a:t>PROGRAMA</a:t>
            </a:r>
            <a:r>
              <a:rPr dirty="0" spc="10"/>
              <a:t> </a:t>
            </a:r>
            <a:r>
              <a:rPr dirty="0" spc="-5"/>
              <a:t>DE</a:t>
            </a:r>
            <a:r>
              <a:rPr dirty="0"/>
              <a:t> </a:t>
            </a:r>
            <a:r>
              <a:rPr dirty="0" spc="-25"/>
              <a:t>NAVEGAÇÃO</a:t>
            </a:r>
            <a:r>
              <a:rPr dirty="0" spc="-35"/>
              <a:t> </a:t>
            </a:r>
            <a:r>
              <a:rPr dirty="0"/>
              <a:t>DO</a:t>
            </a:r>
            <a:r>
              <a:rPr dirty="0" spc="10"/>
              <a:t> </a:t>
            </a:r>
            <a:r>
              <a:rPr dirty="0" spc="-5"/>
              <a:t>CENTRO</a:t>
            </a:r>
            <a:r>
              <a:rPr dirty="0" spc="-10"/>
              <a:t> </a:t>
            </a:r>
            <a:r>
              <a:rPr dirty="0" spc="-5"/>
              <a:t>DE</a:t>
            </a:r>
            <a:r>
              <a:rPr dirty="0" spc="20"/>
              <a:t> </a:t>
            </a:r>
            <a:r>
              <a:rPr dirty="0"/>
              <a:t>REFERÊNCIA</a:t>
            </a:r>
            <a:r>
              <a:rPr dirty="0" spc="-25"/>
              <a:t> </a:t>
            </a:r>
            <a:r>
              <a:rPr dirty="0"/>
              <a:t>EM</a:t>
            </a:r>
            <a:r>
              <a:rPr dirty="0" spc="25"/>
              <a:t> </a:t>
            </a:r>
            <a:r>
              <a:rPr dirty="0" spc="-5"/>
              <a:t>TUMORES DE</a:t>
            </a:r>
            <a:r>
              <a:rPr dirty="0" spc="15"/>
              <a:t> </a:t>
            </a:r>
            <a:r>
              <a:rPr dirty="0" spc="-5"/>
              <a:t>MAMA:</a:t>
            </a:r>
            <a:r>
              <a:rPr dirty="0" spc="5"/>
              <a:t> </a:t>
            </a:r>
            <a:r>
              <a:rPr dirty="0"/>
              <a:t>UMA</a:t>
            </a:r>
            <a:r>
              <a:rPr dirty="0" spc="-5"/>
              <a:t> </a:t>
            </a:r>
            <a:r>
              <a:rPr dirty="0"/>
              <a:t>ANÁLISE</a:t>
            </a:r>
            <a:r>
              <a:rPr dirty="0" spc="15"/>
              <a:t> </a:t>
            </a:r>
            <a:r>
              <a:rPr dirty="0" spc="-45"/>
              <a:t>COMPARATIVA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2054" y="1009345"/>
            <a:ext cx="6522084" cy="34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spc="-5">
                <a:latin typeface="Calibri"/>
                <a:cs typeface="Calibri"/>
              </a:rPr>
              <a:t>M.R.MIGUEL;</a:t>
            </a:r>
            <a:r>
              <a:rPr dirty="0" sz="2100" spc="5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C.F.ANTUNES;</a:t>
            </a:r>
            <a:r>
              <a:rPr dirty="0" sz="210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L.M.KUIL; </a:t>
            </a:r>
            <a:r>
              <a:rPr dirty="0" sz="2100" spc="-30">
                <a:latin typeface="Calibri"/>
                <a:cs typeface="Calibri"/>
              </a:rPr>
              <a:t>J.R.SILVA;</a:t>
            </a:r>
            <a:r>
              <a:rPr dirty="0" sz="2100" spc="5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M.SONAGLI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204947" y="0"/>
            <a:ext cx="3083560" cy="1460500"/>
            <a:chOff x="15204947" y="0"/>
            <a:chExt cx="3083560" cy="1460500"/>
          </a:xfrm>
        </p:grpSpPr>
        <p:sp>
          <p:nvSpPr>
            <p:cNvPr id="5" name="object 5"/>
            <p:cNvSpPr/>
            <p:nvPr/>
          </p:nvSpPr>
          <p:spPr>
            <a:xfrm>
              <a:off x="17213579" y="649223"/>
              <a:ext cx="1074420" cy="797560"/>
            </a:xfrm>
            <a:custGeom>
              <a:avLst/>
              <a:gdLst/>
              <a:ahLst/>
              <a:cxnLst/>
              <a:rect l="l" t="t" r="r" b="b"/>
              <a:pathLst>
                <a:path w="1074419" h="797560">
                  <a:moveTo>
                    <a:pt x="0" y="797051"/>
                  </a:moveTo>
                  <a:lnTo>
                    <a:pt x="1074419" y="797051"/>
                  </a:lnTo>
                  <a:lnTo>
                    <a:pt x="1074419" y="0"/>
                  </a:lnTo>
                  <a:lnTo>
                    <a:pt x="0" y="0"/>
                  </a:lnTo>
                  <a:lnTo>
                    <a:pt x="0" y="797051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635983" y="633983"/>
              <a:ext cx="577850" cy="826135"/>
            </a:xfrm>
            <a:custGeom>
              <a:avLst/>
              <a:gdLst/>
              <a:ahLst/>
              <a:cxnLst/>
              <a:rect l="l" t="t" r="r" b="b"/>
              <a:pathLst>
                <a:path w="577850" h="826135">
                  <a:moveTo>
                    <a:pt x="577596" y="0"/>
                  </a:moveTo>
                  <a:lnTo>
                    <a:pt x="0" y="0"/>
                  </a:lnTo>
                  <a:lnTo>
                    <a:pt x="0" y="826007"/>
                  </a:lnTo>
                  <a:lnTo>
                    <a:pt x="577596" y="826007"/>
                  </a:lnTo>
                  <a:lnTo>
                    <a:pt x="577596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227807" y="0"/>
              <a:ext cx="3004185" cy="609600"/>
            </a:xfrm>
            <a:custGeom>
              <a:avLst/>
              <a:gdLst/>
              <a:ahLst/>
              <a:cxnLst/>
              <a:rect l="l" t="t" r="r" b="b"/>
              <a:pathLst>
                <a:path w="3004184" h="609600">
                  <a:moveTo>
                    <a:pt x="0" y="609599"/>
                  </a:moveTo>
                  <a:lnTo>
                    <a:pt x="3003804" y="609599"/>
                  </a:lnTo>
                  <a:lnTo>
                    <a:pt x="3003804" y="0"/>
                  </a:lnTo>
                  <a:lnTo>
                    <a:pt x="0" y="0"/>
                  </a:lnTo>
                  <a:lnTo>
                    <a:pt x="0" y="609599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0"/>
              <a:ext cx="3083050" cy="45186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228599"/>
              <a:ext cx="726186" cy="482346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272288" y="1995297"/>
            <a:ext cx="5918835" cy="3195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O câncer é </a:t>
            </a:r>
            <a:r>
              <a:rPr dirty="0" sz="1600" spc="-10">
                <a:latin typeface="Calibri"/>
                <a:cs typeface="Calibri"/>
              </a:rPr>
              <a:t>considerado </a:t>
            </a:r>
            <a:r>
              <a:rPr dirty="0" sz="1600" spc="-5">
                <a:latin typeface="Calibri"/>
                <a:cs typeface="Calibri"/>
              </a:rPr>
              <a:t>um problema de saúde </a:t>
            </a:r>
            <a:r>
              <a:rPr dirty="0" sz="1600" spc="-10">
                <a:latin typeface="Calibri"/>
                <a:cs typeface="Calibri"/>
              </a:rPr>
              <a:t>pública </a:t>
            </a:r>
            <a:r>
              <a:rPr dirty="0" sz="1600" spc="-5">
                <a:latin typeface="Calibri"/>
                <a:cs typeface="Calibri"/>
              </a:rPr>
              <a:t>mundial, </a:t>
            </a:r>
            <a:r>
              <a:rPr dirty="0" sz="1600" spc="-10">
                <a:latin typeface="Calibri"/>
                <a:cs typeface="Calibri"/>
              </a:rPr>
              <a:t>sendo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uma </a:t>
            </a:r>
            <a:r>
              <a:rPr dirty="0" sz="1600" spc="-5">
                <a:latin typeface="Calibri"/>
                <a:cs typeface="Calibri"/>
              </a:rPr>
              <a:t>das </a:t>
            </a:r>
            <a:r>
              <a:rPr dirty="0" sz="1600" spc="-10">
                <a:latin typeface="Calibri"/>
                <a:cs typeface="Calibri"/>
              </a:rPr>
              <a:t>principais causas </a:t>
            </a:r>
            <a:r>
              <a:rPr dirty="0" sz="1600" spc="-5">
                <a:latin typeface="Calibri"/>
                <a:cs typeface="Calibri"/>
              </a:rPr>
              <a:t>de morte </a:t>
            </a:r>
            <a:r>
              <a:rPr dirty="0" sz="1600" spc="-15">
                <a:latin typeface="Calibri"/>
                <a:cs typeface="Calibri"/>
              </a:rPr>
              <a:t>prematura </a:t>
            </a:r>
            <a:r>
              <a:rPr dirty="0" sz="1600" spc="-10">
                <a:latin typeface="Calibri"/>
                <a:cs typeface="Calibri"/>
              </a:rPr>
              <a:t>(antes dos </a:t>
            </a:r>
            <a:r>
              <a:rPr dirty="0" sz="1600">
                <a:latin typeface="Calibri"/>
                <a:cs typeface="Calibri"/>
              </a:rPr>
              <a:t>70 </a:t>
            </a:r>
            <a:r>
              <a:rPr dirty="0" sz="1600" spc="-5">
                <a:latin typeface="Calibri"/>
                <a:cs typeface="Calibri"/>
              </a:rPr>
              <a:t>anos </a:t>
            </a:r>
            <a:r>
              <a:rPr dirty="0" sz="1600" spc="5">
                <a:latin typeface="Calibri"/>
                <a:cs typeface="Calibri"/>
              </a:rPr>
              <a:t>de 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idade) </a:t>
            </a:r>
            <a:r>
              <a:rPr dirty="0" sz="1600" spc="-5">
                <a:latin typeface="Calibri"/>
                <a:cs typeface="Calibri"/>
              </a:rPr>
              <a:t>e a </a:t>
            </a:r>
            <a:r>
              <a:rPr dirty="0" sz="1600" spc="-10">
                <a:latin typeface="Calibri"/>
                <a:cs typeface="Calibri"/>
              </a:rPr>
              <a:t>barreira </a:t>
            </a:r>
            <a:r>
              <a:rPr dirty="0" sz="1600" spc="-5">
                <a:latin typeface="Calibri"/>
                <a:cs typeface="Calibri"/>
              </a:rPr>
              <a:t>mais </a:t>
            </a:r>
            <a:r>
              <a:rPr dirty="0" sz="1600" spc="-10">
                <a:latin typeface="Calibri"/>
                <a:cs typeface="Calibri"/>
              </a:rPr>
              <a:t>importante </a:t>
            </a:r>
            <a:r>
              <a:rPr dirty="0" sz="1600" spc="-15">
                <a:latin typeface="Calibri"/>
                <a:cs typeface="Calibri"/>
              </a:rPr>
              <a:t>para </a:t>
            </a:r>
            <a:r>
              <a:rPr dirty="0" sz="1600" spc="-5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aumento </a:t>
            </a:r>
            <a:r>
              <a:rPr dirty="0" sz="1600" spc="-5">
                <a:latin typeface="Calibri"/>
                <a:cs typeface="Calibri"/>
              </a:rPr>
              <a:t>da </a:t>
            </a:r>
            <a:r>
              <a:rPr dirty="0" sz="1600" spc="-15">
                <a:latin typeface="Calibri"/>
                <a:cs typeface="Calibri"/>
              </a:rPr>
              <a:t>expectativa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vida </a:t>
            </a:r>
            <a:r>
              <a:rPr dirty="0" sz="1600" spc="-10">
                <a:latin typeface="Calibri"/>
                <a:cs typeface="Calibri"/>
              </a:rPr>
              <a:t>neste </a:t>
            </a:r>
            <a:r>
              <a:rPr dirty="0" sz="1600" spc="-5">
                <a:latin typeface="Calibri"/>
                <a:cs typeface="Calibri"/>
              </a:rPr>
              <a:t>século. O </a:t>
            </a:r>
            <a:r>
              <a:rPr dirty="0" sz="1600" spc="-10">
                <a:latin typeface="Calibri"/>
                <a:cs typeface="Calibri"/>
              </a:rPr>
              <a:t>diagnóstico </a:t>
            </a:r>
            <a:r>
              <a:rPr dirty="0" sz="1600" spc="-5">
                <a:latin typeface="Calibri"/>
                <a:cs typeface="Calibri"/>
              </a:rPr>
              <a:t>e o </a:t>
            </a:r>
            <a:r>
              <a:rPr dirty="0" sz="1600" spc="-15">
                <a:latin typeface="Calibri"/>
                <a:cs typeface="Calibri"/>
              </a:rPr>
              <a:t>tratamento </a:t>
            </a:r>
            <a:r>
              <a:rPr dirty="0" sz="1600" spc="-5">
                <a:latin typeface="Calibri"/>
                <a:cs typeface="Calibri"/>
              </a:rPr>
              <a:t>do câncer podem </a:t>
            </a:r>
            <a:r>
              <a:rPr dirty="0" sz="1600">
                <a:latin typeface="Calibri"/>
                <a:cs typeface="Calibri"/>
              </a:rPr>
              <a:t>ser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considerados </a:t>
            </a:r>
            <a:r>
              <a:rPr dirty="0" sz="1600" spc="-15">
                <a:latin typeface="Calibri"/>
                <a:cs typeface="Calibri"/>
              </a:rPr>
              <a:t>bastante </a:t>
            </a:r>
            <a:r>
              <a:rPr dirty="0" sz="1600" spc="-10">
                <a:latin typeface="Calibri"/>
                <a:cs typeface="Calibri"/>
              </a:rPr>
              <a:t>assustadores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estressantes </a:t>
            </a:r>
            <a:r>
              <a:rPr dirty="0" sz="1600" spc="-15">
                <a:latin typeface="Calibri"/>
                <a:cs typeface="Calibri"/>
              </a:rPr>
              <a:t>para </a:t>
            </a:r>
            <a:r>
              <a:rPr dirty="0" sz="1600" spc="-5">
                <a:latin typeface="Calibri"/>
                <a:cs typeface="Calibri"/>
              </a:rPr>
              <a:t>a maioria </a:t>
            </a:r>
            <a:r>
              <a:rPr dirty="0" sz="1600" spc="-10">
                <a:latin typeface="Calibri"/>
                <a:cs typeface="Calibri"/>
              </a:rPr>
              <a:t>dos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pacientes.</a:t>
            </a:r>
            <a:r>
              <a:rPr dirty="0" sz="1600" spc="-5">
                <a:latin typeface="Calibri"/>
                <a:cs typeface="Calibri"/>
              </a:rPr>
              <a:t> 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Enfermeiro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Navegador</a:t>
            </a:r>
            <a:r>
              <a:rPr dirty="0" sz="1600" spc="-5">
                <a:latin typeface="Calibri"/>
                <a:cs typeface="Calibri"/>
              </a:rPr>
              <a:t> tem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papel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auxiliar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participação </a:t>
            </a:r>
            <a:r>
              <a:rPr dirty="0" sz="1600" spc="-15">
                <a:latin typeface="Calibri"/>
                <a:cs typeface="Calibri"/>
              </a:rPr>
              <a:t>efetiva </a:t>
            </a:r>
            <a:r>
              <a:rPr dirty="0" sz="1600" spc="-5">
                <a:latin typeface="Calibri"/>
                <a:cs typeface="Calibri"/>
              </a:rPr>
              <a:t>e no </a:t>
            </a:r>
            <a:r>
              <a:rPr dirty="0" sz="1600" spc="-10">
                <a:latin typeface="Calibri"/>
                <a:cs typeface="Calibri"/>
              </a:rPr>
              <a:t>aumento </a:t>
            </a:r>
            <a:r>
              <a:rPr dirty="0" sz="1600">
                <a:latin typeface="Calibri"/>
                <a:cs typeface="Calibri"/>
              </a:rPr>
              <a:t>da </a:t>
            </a:r>
            <a:r>
              <a:rPr dirty="0" sz="1600" spc="-5">
                <a:latin typeface="Calibri"/>
                <a:cs typeface="Calibri"/>
              </a:rPr>
              <a:t>adesão dos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às </a:t>
            </a:r>
            <a:r>
              <a:rPr dirty="0" sz="1600" spc="-10">
                <a:latin typeface="Calibri"/>
                <a:cs typeface="Calibri"/>
              </a:rPr>
              <a:t>terapias, </a:t>
            </a:r>
            <a:r>
              <a:rPr dirty="0" sz="1600" spc="-5">
                <a:latin typeface="Calibri"/>
                <a:cs typeface="Calibri"/>
              </a:rPr>
              <a:t> na </a:t>
            </a:r>
            <a:r>
              <a:rPr dirty="0" sz="1600" spc="-10">
                <a:latin typeface="Calibri"/>
                <a:cs typeface="Calibri"/>
              </a:rPr>
              <a:t>melhora dos desfechos</a:t>
            </a:r>
            <a:r>
              <a:rPr dirty="0" sz="1600" spc="3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clínicos </a:t>
            </a:r>
            <a:r>
              <a:rPr dirty="0" sz="1600" spc="-5">
                <a:latin typeface="Calibri"/>
                <a:cs typeface="Calibri"/>
              </a:rPr>
              <a:t>após o </a:t>
            </a:r>
            <a:r>
              <a:rPr dirty="0" sz="1600" spc="-10">
                <a:latin typeface="Calibri"/>
                <a:cs typeface="Calibri"/>
              </a:rPr>
              <a:t>diagnóstico</a:t>
            </a:r>
            <a:r>
              <a:rPr dirty="0" sz="1600" spc="69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 na </a:t>
            </a:r>
            <a:r>
              <a:rPr dirty="0" sz="1600" spc="-15">
                <a:latin typeface="Calibri"/>
                <a:cs typeface="Calibri"/>
              </a:rPr>
              <a:t>satisfação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 spc="-10">
                <a:latin typeface="Calibri"/>
                <a:cs typeface="Calibri"/>
              </a:rPr>
              <a:t>paciente </a:t>
            </a:r>
            <a:r>
              <a:rPr dirty="0" sz="1600" spc="-5">
                <a:latin typeface="Calibri"/>
                <a:cs typeface="Calibri"/>
              </a:rPr>
              <a:t>com sua jornada. O </a:t>
            </a:r>
            <a:r>
              <a:rPr dirty="0" sz="1600" spc="-10">
                <a:latin typeface="Calibri"/>
                <a:cs typeface="Calibri"/>
              </a:rPr>
              <a:t>uso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5">
                <a:latin typeface="Calibri"/>
                <a:cs typeface="Calibri"/>
              </a:rPr>
              <a:t>Tecnologias </a:t>
            </a:r>
            <a:r>
              <a:rPr dirty="0" sz="1600" spc="-5">
                <a:latin typeface="Calibri"/>
                <a:cs typeface="Calibri"/>
              </a:rPr>
              <a:t>da </a:t>
            </a:r>
            <a:r>
              <a:rPr dirty="0" sz="1600" spc="-10">
                <a:latin typeface="Calibri"/>
                <a:cs typeface="Calibri"/>
              </a:rPr>
              <a:t>Comunicação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Informação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na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área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saúde,</a:t>
            </a:r>
            <a:r>
              <a:rPr dirty="0" sz="1600" spc="1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como</a:t>
            </a:r>
            <a:r>
              <a:rPr dirty="0" sz="1600" spc="1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monitoramento</a:t>
            </a:r>
            <a:r>
              <a:rPr dirty="0" sz="1600" spc="16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remoto,</a:t>
            </a:r>
            <a:r>
              <a:rPr dirty="0" sz="1600" spc="1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auxilia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na </a:t>
            </a:r>
            <a:r>
              <a:rPr dirty="0" sz="1600" spc="-15">
                <a:latin typeface="Calibri"/>
                <a:cs typeface="Calibri"/>
              </a:rPr>
              <a:t>interação </a:t>
            </a:r>
            <a:r>
              <a:rPr dirty="0" sz="1600" spc="-10">
                <a:latin typeface="Calibri"/>
                <a:cs typeface="Calibri"/>
              </a:rPr>
              <a:t>entre </a:t>
            </a:r>
            <a:r>
              <a:rPr dirty="0" sz="1600" spc="-5">
                <a:latin typeface="Calibri"/>
                <a:cs typeface="Calibri"/>
              </a:rPr>
              <a:t>profissionais e pacientes, </a:t>
            </a:r>
            <a:r>
              <a:rPr dirty="0" sz="1600" spc="-10">
                <a:latin typeface="Calibri"/>
                <a:cs typeface="Calibri"/>
              </a:rPr>
              <a:t>com vistas </a:t>
            </a:r>
            <a:r>
              <a:rPr dirty="0" sz="1600" spc="-5">
                <a:latin typeface="Calibri"/>
                <a:cs typeface="Calibri"/>
              </a:rPr>
              <a:t>à </a:t>
            </a:r>
            <a:r>
              <a:rPr dirty="0" sz="1600" spc="-10">
                <a:latin typeface="Calibri"/>
                <a:cs typeface="Calibri"/>
              </a:rPr>
              <a:t>redução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internações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visitas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à emergência,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além </a:t>
            </a:r>
            <a:r>
              <a:rPr dirty="0" sz="1600">
                <a:latin typeface="Calibri"/>
                <a:cs typeface="Calibri"/>
              </a:rPr>
              <a:t>de </a:t>
            </a:r>
            <a:r>
              <a:rPr dirty="0" sz="1600" spc="-5">
                <a:latin typeface="Calibri"/>
                <a:cs typeface="Calibri"/>
              </a:rPr>
              <a:t>fortalecer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relação</a:t>
            </a:r>
            <a:r>
              <a:rPr dirty="0" sz="1600" spc="-5">
                <a:latin typeface="Calibri"/>
                <a:cs typeface="Calibri"/>
              </a:rPr>
              <a:t> 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confiança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capacidade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autogestão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adaptação.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53970" y="5222875"/>
            <a:ext cx="1263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OB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ETI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3695" y="5624322"/>
            <a:ext cx="5936615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Comparar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diferentes</a:t>
            </a:r>
            <a:r>
              <a:rPr dirty="0" sz="1600" spc="-10">
                <a:latin typeface="Calibri"/>
                <a:cs typeface="Calibri"/>
              </a:rPr>
              <a:t> metodologias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monitoramento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sinais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sintomas </a:t>
            </a:r>
            <a:r>
              <a:rPr dirty="0" sz="1600" spc="-5">
                <a:latin typeface="Calibri"/>
                <a:cs typeface="Calibri"/>
              </a:rPr>
              <a:t>de complicação </a:t>
            </a:r>
            <a:r>
              <a:rPr dirty="0" sz="1600" spc="-10">
                <a:latin typeface="Calibri"/>
                <a:cs typeface="Calibri"/>
              </a:rPr>
              <a:t>pós-cirúrgica, pela </a:t>
            </a:r>
            <a:r>
              <a:rPr dirty="0" sz="1600" spc="-15">
                <a:latin typeface="Calibri"/>
                <a:cs typeface="Calibri"/>
              </a:rPr>
              <a:t>Navegação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 diagnóstico </a:t>
            </a:r>
            <a:r>
              <a:rPr dirty="0" sz="1600">
                <a:latin typeface="Calibri"/>
                <a:cs typeface="Calibri"/>
              </a:rPr>
              <a:t>de </a:t>
            </a:r>
            <a:r>
              <a:rPr dirty="0" sz="1600" spc="-5">
                <a:latin typeface="Calibri"/>
                <a:cs typeface="Calibri"/>
              </a:rPr>
              <a:t>câncer </a:t>
            </a:r>
            <a:r>
              <a:rPr dirty="0" sz="1600">
                <a:latin typeface="Calibri"/>
                <a:cs typeface="Calibri"/>
              </a:rPr>
              <a:t>de </a:t>
            </a:r>
            <a:r>
              <a:rPr dirty="0" sz="1600" spc="-5">
                <a:latin typeface="Calibri"/>
                <a:cs typeface="Calibri"/>
              </a:rPr>
              <a:t>mama, visando </a:t>
            </a:r>
            <a:r>
              <a:rPr dirty="0" sz="1600" spc="-10">
                <a:latin typeface="Calibri"/>
                <a:cs typeface="Calibri"/>
              </a:rPr>
              <a:t>identificar precocemente </a:t>
            </a:r>
            <a:r>
              <a:rPr dirty="0" sz="1600" spc="-5">
                <a:latin typeface="Calibri"/>
                <a:cs typeface="Calibri"/>
              </a:rPr>
              <a:t> 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complicações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pós-operatórias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-10">
                <a:latin typeface="Calibri"/>
                <a:cs typeface="Calibri"/>
              </a:rPr>
              <a:t> encaminhamento</a:t>
            </a:r>
            <a:r>
              <a:rPr dirty="0" sz="1600" spc="-5">
                <a:latin typeface="Calibri"/>
                <a:cs typeface="Calibri"/>
              </a:rPr>
              <a:t> à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avaliação </a:t>
            </a:r>
            <a:r>
              <a:rPr dirty="0" sz="1600" spc="-5">
                <a:latin typeface="Calibri"/>
                <a:cs typeface="Calibri"/>
              </a:rPr>
              <a:t> médica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e,</a:t>
            </a:r>
            <a:r>
              <a:rPr dirty="0" sz="1600">
                <a:latin typeface="Calibri"/>
                <a:cs typeface="Calibri"/>
              </a:rPr>
              <a:t> dessa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maneira,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evitar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idas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desnecessárias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ao</a:t>
            </a:r>
            <a:r>
              <a:rPr dirty="0" sz="1600">
                <a:latin typeface="Calibri"/>
                <a:cs typeface="Calibri"/>
              </a:rPr>
              <a:t> serviço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emergência,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garantindo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melhores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desfechos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ao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</a:t>
            </a:r>
            <a:r>
              <a:rPr dirty="0" sz="1600" spc="-5">
                <a:latin typeface="Calibri"/>
                <a:cs typeface="Calibri"/>
              </a:rPr>
              <a:t> 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menores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custos </a:t>
            </a:r>
            <a:r>
              <a:rPr dirty="0" sz="1600" spc="-5">
                <a:latin typeface="Calibri"/>
                <a:cs typeface="Calibri"/>
              </a:rPr>
              <a:t>relacionados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à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assistência.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02789" y="7414006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6801" y="7820405"/>
            <a:ext cx="5839460" cy="2463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Estudo </a:t>
            </a:r>
            <a:r>
              <a:rPr dirty="0" sz="1600" spc="-5">
                <a:latin typeface="Calibri"/>
                <a:cs typeface="Calibri"/>
              </a:rPr>
              <a:t>piloto </a:t>
            </a:r>
            <a:r>
              <a:rPr dirty="0" sz="1600" spc="-15">
                <a:latin typeface="Calibri"/>
                <a:cs typeface="Calibri"/>
              </a:rPr>
              <a:t>randomizado, exploratório, </a:t>
            </a:r>
            <a:r>
              <a:rPr dirty="0" sz="1600" spc="-10">
                <a:latin typeface="Calibri"/>
                <a:cs typeface="Calibri"/>
              </a:rPr>
              <a:t>prospectivo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 spc="-15">
                <a:latin typeface="Calibri"/>
                <a:cs typeface="Calibri"/>
              </a:rPr>
              <a:t>quantitativo,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aprovado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pelo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Comitê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Ética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em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Pesquisa</a:t>
            </a:r>
            <a:r>
              <a:rPr dirty="0" sz="1600" spc="-5">
                <a:latin typeface="Calibri"/>
                <a:cs typeface="Calibri"/>
              </a:rPr>
              <a:t> 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Fundação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Antônio </a:t>
            </a:r>
            <a:r>
              <a:rPr dirty="0" sz="1600" spc="-5">
                <a:latin typeface="Calibri"/>
                <a:cs typeface="Calibri"/>
              </a:rPr>
              <a:t> Prudente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(CAAE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nº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55798222.2.0000.5432).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participantes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foram 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divididas em </a:t>
            </a:r>
            <a:r>
              <a:rPr dirty="0" sz="1600" spc="-5">
                <a:latin typeface="Calibri"/>
                <a:cs typeface="Calibri"/>
              </a:rPr>
              <a:t>três </a:t>
            </a:r>
            <a:r>
              <a:rPr dirty="0" sz="1600" spc="-15">
                <a:latin typeface="Calibri"/>
                <a:cs typeface="Calibri"/>
              </a:rPr>
              <a:t>diferentes </a:t>
            </a:r>
            <a:r>
              <a:rPr dirty="0" sz="1600" spc="-5">
                <a:latin typeface="Calibri"/>
                <a:cs typeface="Calibri"/>
              </a:rPr>
              <a:t>grupos: </a:t>
            </a:r>
            <a:r>
              <a:rPr dirty="0" sz="1600">
                <a:latin typeface="Calibri"/>
                <a:cs typeface="Calibri"/>
              </a:rPr>
              <a:t>1) </a:t>
            </a:r>
            <a:r>
              <a:rPr dirty="0" sz="1600" spc="-5">
                <a:latin typeface="Calibri"/>
                <a:cs typeface="Calibri"/>
              </a:rPr>
              <a:t>acompanhamento </a:t>
            </a:r>
            <a:r>
              <a:rPr dirty="0" sz="1600" spc="-10">
                <a:latin typeface="Calibri"/>
                <a:cs typeface="Calibri"/>
              </a:rPr>
              <a:t>remoto, </a:t>
            </a:r>
            <a:r>
              <a:rPr dirty="0" sz="1600">
                <a:latin typeface="Calibri"/>
                <a:cs typeface="Calibri"/>
              </a:rPr>
              <a:t>por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prontuário, </a:t>
            </a:r>
            <a:r>
              <a:rPr dirty="0" sz="1600" spc="-10">
                <a:latin typeface="Calibri"/>
                <a:cs typeface="Calibri"/>
              </a:rPr>
              <a:t>(controle), </a:t>
            </a:r>
            <a:r>
              <a:rPr dirty="0" sz="1600" spc="-5">
                <a:latin typeface="Calibri"/>
                <a:cs typeface="Calibri"/>
              </a:rPr>
              <a:t>ou 2) </a:t>
            </a:r>
            <a:r>
              <a:rPr dirty="0" sz="1600" spc="-10">
                <a:latin typeface="Calibri"/>
                <a:cs typeface="Calibri"/>
              </a:rPr>
              <a:t>monitoramento ativo </a:t>
            </a:r>
            <a:r>
              <a:rPr dirty="0" sz="1600" spc="-5">
                <a:latin typeface="Calibri"/>
                <a:cs typeface="Calibri"/>
              </a:rPr>
              <a:t>de sinais e </a:t>
            </a:r>
            <a:r>
              <a:rPr dirty="0" sz="1600" spc="-10">
                <a:latin typeface="Calibri"/>
                <a:cs typeface="Calibri"/>
              </a:rPr>
              <a:t>sintomas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pós-operatórios,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sendo </a:t>
            </a:r>
            <a:r>
              <a:rPr dirty="0" sz="1600" spc="-5">
                <a:latin typeface="Calibri"/>
                <a:cs typeface="Calibri"/>
              </a:rPr>
              <a:t>um grupo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monitorado</a:t>
            </a:r>
            <a:r>
              <a:rPr dirty="0" sz="1600" spc="-5">
                <a:latin typeface="Calibri"/>
                <a:cs typeface="Calibri"/>
              </a:rPr>
              <a:t> no segundo </a:t>
            </a:r>
            <a:r>
              <a:rPr dirty="0" sz="1600" spc="-10">
                <a:latin typeface="Calibri"/>
                <a:cs typeface="Calibri"/>
              </a:rPr>
              <a:t>dia</a:t>
            </a:r>
            <a:r>
              <a:rPr dirty="0" sz="1600" spc="3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após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alta hospitalar </a:t>
            </a:r>
            <a:r>
              <a:rPr dirty="0" sz="1600" spc="-5">
                <a:latin typeface="Calibri"/>
                <a:cs typeface="Calibri"/>
              </a:rPr>
              <a:t>(grupo 1) e o </a:t>
            </a:r>
            <a:r>
              <a:rPr dirty="0" sz="1600" spc="-10">
                <a:latin typeface="Calibri"/>
                <a:cs typeface="Calibri"/>
              </a:rPr>
              <a:t>outro </a:t>
            </a:r>
            <a:r>
              <a:rPr dirty="0" sz="1600">
                <a:latin typeface="Calibri"/>
                <a:cs typeface="Calibri"/>
              </a:rPr>
              <a:t>no </a:t>
            </a:r>
            <a:r>
              <a:rPr dirty="0" sz="1600" spc="-10">
                <a:latin typeface="Calibri"/>
                <a:cs typeface="Calibri"/>
              </a:rPr>
              <a:t>segundo 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>
                <a:latin typeface="Calibri"/>
                <a:cs typeface="Calibri"/>
              </a:rPr>
              <a:t>no </a:t>
            </a:r>
            <a:r>
              <a:rPr dirty="0" sz="1600" spc="-10">
                <a:latin typeface="Calibri"/>
                <a:cs typeface="Calibri"/>
              </a:rPr>
              <a:t>sexto dias pós alta </a:t>
            </a:r>
            <a:r>
              <a:rPr dirty="0" sz="1600" spc="-5">
                <a:latin typeface="Calibri"/>
                <a:cs typeface="Calibri"/>
              </a:rPr>
              <a:t> (grupo 2). As </a:t>
            </a:r>
            <a:r>
              <a:rPr dirty="0" sz="1600" spc="-10">
                <a:latin typeface="Calibri"/>
                <a:cs typeface="Calibri"/>
              </a:rPr>
              <a:t>variáveis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interesse </a:t>
            </a:r>
            <a:r>
              <a:rPr dirty="0" sz="1600" spc="-20">
                <a:latin typeface="Calibri"/>
                <a:cs typeface="Calibri"/>
              </a:rPr>
              <a:t>foram </a:t>
            </a:r>
            <a:r>
              <a:rPr dirty="0" sz="1600" spc="-5">
                <a:latin typeface="Calibri"/>
                <a:cs typeface="Calibri"/>
              </a:rPr>
              <a:t>analisadas </a:t>
            </a:r>
            <a:r>
              <a:rPr dirty="0" sz="1600" spc="-15">
                <a:latin typeface="Calibri"/>
                <a:cs typeface="Calibri"/>
              </a:rPr>
              <a:t>estatisticamente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maneira </a:t>
            </a:r>
            <a:r>
              <a:rPr dirty="0" sz="1600" spc="-5">
                <a:latin typeface="Calibri"/>
                <a:cs typeface="Calibri"/>
              </a:rPr>
              <a:t>descritiva e as associações </a:t>
            </a:r>
            <a:r>
              <a:rPr dirty="0" sz="1600" spc="-15">
                <a:latin typeface="Calibri"/>
                <a:cs typeface="Calibri"/>
              </a:rPr>
              <a:t>foram feitas </a:t>
            </a:r>
            <a:r>
              <a:rPr dirty="0" sz="1600" spc="-10">
                <a:latin typeface="Calibri"/>
                <a:cs typeface="Calibri"/>
              </a:rPr>
              <a:t>utilizando </a:t>
            </a:r>
            <a:r>
              <a:rPr dirty="0" sz="1600" spc="-5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teste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qui-quadrado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(χ²)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Pearson,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considerando-se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nível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p≤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0,05.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509754" y="9330690"/>
            <a:ext cx="5686425" cy="922019"/>
          </a:xfrm>
          <a:custGeom>
            <a:avLst/>
            <a:gdLst/>
            <a:ahLst/>
            <a:cxnLst/>
            <a:rect l="l" t="t" r="r" b="b"/>
            <a:pathLst>
              <a:path w="5686425" h="922020">
                <a:moveTo>
                  <a:pt x="0" y="153669"/>
                </a:moveTo>
                <a:lnTo>
                  <a:pt x="7837" y="105096"/>
                </a:lnTo>
                <a:lnTo>
                  <a:pt x="29659" y="62912"/>
                </a:lnTo>
                <a:lnTo>
                  <a:pt x="62929" y="29648"/>
                </a:lnTo>
                <a:lnTo>
                  <a:pt x="105111" y="7833"/>
                </a:lnTo>
                <a:lnTo>
                  <a:pt x="153670" y="0"/>
                </a:lnTo>
                <a:lnTo>
                  <a:pt x="5532374" y="0"/>
                </a:lnTo>
                <a:lnTo>
                  <a:pt x="5580932" y="7833"/>
                </a:lnTo>
                <a:lnTo>
                  <a:pt x="5623114" y="29648"/>
                </a:lnTo>
                <a:lnTo>
                  <a:pt x="5656384" y="62912"/>
                </a:lnTo>
                <a:lnTo>
                  <a:pt x="5678206" y="105096"/>
                </a:lnTo>
                <a:lnTo>
                  <a:pt x="5686044" y="153669"/>
                </a:lnTo>
                <a:lnTo>
                  <a:pt x="5686044" y="768349"/>
                </a:lnTo>
                <a:lnTo>
                  <a:pt x="5678206" y="816920"/>
                </a:lnTo>
                <a:lnTo>
                  <a:pt x="5656384" y="859104"/>
                </a:lnTo>
                <a:lnTo>
                  <a:pt x="5623114" y="892369"/>
                </a:lnTo>
                <a:lnTo>
                  <a:pt x="5580932" y="914184"/>
                </a:lnTo>
                <a:lnTo>
                  <a:pt x="5532374" y="922018"/>
                </a:lnTo>
                <a:lnTo>
                  <a:pt x="153670" y="922018"/>
                </a:lnTo>
                <a:lnTo>
                  <a:pt x="105111" y="914184"/>
                </a:lnTo>
                <a:lnTo>
                  <a:pt x="62929" y="892369"/>
                </a:lnTo>
                <a:lnTo>
                  <a:pt x="29659" y="859104"/>
                </a:lnTo>
                <a:lnTo>
                  <a:pt x="7837" y="816920"/>
                </a:lnTo>
                <a:lnTo>
                  <a:pt x="0" y="768349"/>
                </a:lnTo>
                <a:lnTo>
                  <a:pt x="0" y="153669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659614" y="9311437"/>
            <a:ext cx="5304790" cy="939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Calibri"/>
                <a:cs typeface="Calibri"/>
              </a:rPr>
              <a:t>Referências: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INCA.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Estimativa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2020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: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incidência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câncer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no Brasil.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Rio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Janeiro;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2019.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120</a:t>
            </a:r>
            <a:r>
              <a:rPr dirty="0" sz="1000" spc="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p.</a:t>
            </a:r>
            <a:endParaRPr sz="1000">
              <a:latin typeface="Calibri"/>
              <a:cs typeface="Calibri"/>
            </a:endParaRPr>
          </a:p>
          <a:p>
            <a:pPr marL="12700" marR="65405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Pautasso FF,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Zelmanowicz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Flores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CD,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Caregnato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RCA.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Role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of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Nurse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Navigator: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integrative </a:t>
            </a:r>
            <a:r>
              <a:rPr dirty="0" sz="1000" spc="-2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review.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Rev Gauch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Enferm.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2018;39:e20170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Moreira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LF,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et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al. Adaptação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cultural 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teste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da escala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de </a:t>
            </a:r>
            <a:r>
              <a:rPr dirty="0" sz="1000" spc="-5">
                <a:latin typeface="Calibri"/>
                <a:cs typeface="Calibri"/>
              </a:rPr>
              <a:t>complicações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cirúrgicas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Clavien-Dindo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Rev </a:t>
            </a:r>
            <a:r>
              <a:rPr dirty="0" sz="1000" spc="-2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Col</a:t>
            </a:r>
            <a:r>
              <a:rPr dirty="0" sz="1000" spc="-5">
                <a:latin typeface="Calibri"/>
                <a:cs typeface="Calibri"/>
              </a:rPr>
              <a:t> Bras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Cir.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2016;43(3):141–8.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329154" y="13843"/>
            <a:ext cx="280543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81735" marR="5080" indent="-1169670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6" y="91217"/>
            <a:ext cx="5167183" cy="465209"/>
          </a:xfrm>
          <a:prstGeom prst="rect">
            <a:avLst/>
          </a:prstGeom>
        </p:spPr>
      </p:pic>
      <p:grpSp>
        <p:nvGrpSpPr>
          <p:cNvPr id="19" name="object 19"/>
          <p:cNvGrpSpPr/>
          <p:nvPr/>
        </p:nvGrpSpPr>
        <p:grpSpPr>
          <a:xfrm>
            <a:off x="6464744" y="1499552"/>
            <a:ext cx="5718175" cy="526415"/>
            <a:chOff x="6464744" y="1499552"/>
            <a:chExt cx="5718175" cy="526415"/>
          </a:xfrm>
        </p:grpSpPr>
        <p:sp>
          <p:nvSpPr>
            <p:cNvPr id="20" name="object 20"/>
            <p:cNvSpPr/>
            <p:nvPr/>
          </p:nvSpPr>
          <p:spPr>
            <a:xfrm>
              <a:off x="6485382" y="1520189"/>
              <a:ext cx="5676900" cy="485140"/>
            </a:xfrm>
            <a:custGeom>
              <a:avLst/>
              <a:gdLst/>
              <a:ahLst/>
              <a:cxnLst/>
              <a:rect l="l" t="t" r="r" b="b"/>
              <a:pathLst>
                <a:path w="5676900" h="485139">
                  <a:moveTo>
                    <a:pt x="5596127" y="0"/>
                  </a:moveTo>
                  <a:lnTo>
                    <a:pt x="80771" y="0"/>
                  </a:lnTo>
                  <a:lnTo>
                    <a:pt x="49345" y="6351"/>
                  </a:lnTo>
                  <a:lnTo>
                    <a:pt x="23669" y="23669"/>
                  </a:lnTo>
                  <a:lnTo>
                    <a:pt x="6351" y="49345"/>
                  </a:lnTo>
                  <a:lnTo>
                    <a:pt x="0" y="80772"/>
                  </a:lnTo>
                  <a:lnTo>
                    <a:pt x="0" y="403859"/>
                  </a:lnTo>
                  <a:lnTo>
                    <a:pt x="6351" y="435286"/>
                  </a:lnTo>
                  <a:lnTo>
                    <a:pt x="23669" y="460962"/>
                  </a:lnTo>
                  <a:lnTo>
                    <a:pt x="49345" y="478280"/>
                  </a:lnTo>
                  <a:lnTo>
                    <a:pt x="80771" y="484631"/>
                  </a:lnTo>
                  <a:lnTo>
                    <a:pt x="5596127" y="484631"/>
                  </a:lnTo>
                  <a:lnTo>
                    <a:pt x="5627554" y="478280"/>
                  </a:lnTo>
                  <a:lnTo>
                    <a:pt x="5653230" y="460962"/>
                  </a:lnTo>
                  <a:lnTo>
                    <a:pt x="5670548" y="435286"/>
                  </a:lnTo>
                  <a:lnTo>
                    <a:pt x="5676899" y="403859"/>
                  </a:lnTo>
                  <a:lnTo>
                    <a:pt x="5676899" y="80772"/>
                  </a:lnTo>
                  <a:lnTo>
                    <a:pt x="5670548" y="49345"/>
                  </a:lnTo>
                  <a:lnTo>
                    <a:pt x="5653230" y="23669"/>
                  </a:lnTo>
                  <a:lnTo>
                    <a:pt x="5627554" y="6351"/>
                  </a:lnTo>
                  <a:lnTo>
                    <a:pt x="559612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6485382" y="1520189"/>
              <a:ext cx="5676900" cy="485140"/>
            </a:xfrm>
            <a:custGeom>
              <a:avLst/>
              <a:gdLst/>
              <a:ahLst/>
              <a:cxnLst/>
              <a:rect l="l" t="t" r="r" b="b"/>
              <a:pathLst>
                <a:path w="5676900" h="485139">
                  <a:moveTo>
                    <a:pt x="0" y="80772"/>
                  </a:moveTo>
                  <a:lnTo>
                    <a:pt x="6351" y="49345"/>
                  </a:lnTo>
                  <a:lnTo>
                    <a:pt x="23669" y="23669"/>
                  </a:lnTo>
                  <a:lnTo>
                    <a:pt x="49345" y="6351"/>
                  </a:lnTo>
                  <a:lnTo>
                    <a:pt x="80771" y="0"/>
                  </a:lnTo>
                  <a:lnTo>
                    <a:pt x="5596127" y="0"/>
                  </a:lnTo>
                  <a:lnTo>
                    <a:pt x="5627554" y="6351"/>
                  </a:lnTo>
                  <a:lnTo>
                    <a:pt x="5653230" y="23669"/>
                  </a:lnTo>
                  <a:lnTo>
                    <a:pt x="5670548" y="49345"/>
                  </a:lnTo>
                  <a:lnTo>
                    <a:pt x="5676899" y="80772"/>
                  </a:lnTo>
                  <a:lnTo>
                    <a:pt x="5676899" y="403859"/>
                  </a:lnTo>
                  <a:lnTo>
                    <a:pt x="5670548" y="435286"/>
                  </a:lnTo>
                  <a:lnTo>
                    <a:pt x="5653230" y="460962"/>
                  </a:lnTo>
                  <a:lnTo>
                    <a:pt x="5627554" y="478280"/>
                  </a:lnTo>
                  <a:lnTo>
                    <a:pt x="5596127" y="484631"/>
                  </a:lnTo>
                  <a:lnTo>
                    <a:pt x="80771" y="484631"/>
                  </a:lnTo>
                  <a:lnTo>
                    <a:pt x="49345" y="478280"/>
                  </a:lnTo>
                  <a:lnTo>
                    <a:pt x="23669" y="460962"/>
                  </a:lnTo>
                  <a:lnTo>
                    <a:pt x="6351" y="435286"/>
                  </a:lnTo>
                  <a:lnTo>
                    <a:pt x="0" y="403859"/>
                  </a:lnTo>
                  <a:lnTo>
                    <a:pt x="0" y="80772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7558531" y="1523745"/>
            <a:ext cx="35052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55968" y="1510220"/>
            <a:ext cx="5864860" cy="526415"/>
            <a:chOff x="255968" y="1510220"/>
            <a:chExt cx="5864860" cy="526415"/>
          </a:xfrm>
        </p:grpSpPr>
        <p:sp>
          <p:nvSpPr>
            <p:cNvPr id="24" name="object 24"/>
            <p:cNvSpPr/>
            <p:nvPr/>
          </p:nvSpPr>
          <p:spPr>
            <a:xfrm>
              <a:off x="276606" y="1530857"/>
              <a:ext cx="5823585" cy="485140"/>
            </a:xfrm>
            <a:custGeom>
              <a:avLst/>
              <a:gdLst/>
              <a:ahLst/>
              <a:cxnLst/>
              <a:rect l="l" t="t" r="r" b="b"/>
              <a:pathLst>
                <a:path w="5823585" h="485139">
                  <a:moveTo>
                    <a:pt x="5742432" y="0"/>
                  </a:moveTo>
                  <a:lnTo>
                    <a:pt x="80772" y="0"/>
                  </a:lnTo>
                  <a:lnTo>
                    <a:pt x="49334" y="6351"/>
                  </a:lnTo>
                  <a:lnTo>
                    <a:pt x="23660" y="23669"/>
                  </a:lnTo>
                  <a:lnTo>
                    <a:pt x="6348" y="49345"/>
                  </a:lnTo>
                  <a:lnTo>
                    <a:pt x="0" y="80772"/>
                  </a:lnTo>
                  <a:lnTo>
                    <a:pt x="0" y="403860"/>
                  </a:lnTo>
                  <a:lnTo>
                    <a:pt x="6348" y="435286"/>
                  </a:lnTo>
                  <a:lnTo>
                    <a:pt x="23660" y="460962"/>
                  </a:lnTo>
                  <a:lnTo>
                    <a:pt x="49334" y="478280"/>
                  </a:lnTo>
                  <a:lnTo>
                    <a:pt x="80772" y="484632"/>
                  </a:lnTo>
                  <a:lnTo>
                    <a:pt x="5742432" y="484632"/>
                  </a:lnTo>
                  <a:lnTo>
                    <a:pt x="5773858" y="478280"/>
                  </a:lnTo>
                  <a:lnTo>
                    <a:pt x="5799534" y="460962"/>
                  </a:lnTo>
                  <a:lnTo>
                    <a:pt x="5816852" y="435286"/>
                  </a:lnTo>
                  <a:lnTo>
                    <a:pt x="5823204" y="403860"/>
                  </a:lnTo>
                  <a:lnTo>
                    <a:pt x="5823204" y="80772"/>
                  </a:lnTo>
                  <a:lnTo>
                    <a:pt x="5816852" y="49345"/>
                  </a:lnTo>
                  <a:lnTo>
                    <a:pt x="5799534" y="23669"/>
                  </a:lnTo>
                  <a:lnTo>
                    <a:pt x="5773858" y="6351"/>
                  </a:lnTo>
                  <a:lnTo>
                    <a:pt x="574243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76606" y="1530857"/>
              <a:ext cx="5823585" cy="485140"/>
            </a:xfrm>
            <a:custGeom>
              <a:avLst/>
              <a:gdLst/>
              <a:ahLst/>
              <a:cxnLst/>
              <a:rect l="l" t="t" r="r" b="b"/>
              <a:pathLst>
                <a:path w="5823585" h="485139">
                  <a:moveTo>
                    <a:pt x="0" y="80772"/>
                  </a:moveTo>
                  <a:lnTo>
                    <a:pt x="6348" y="49345"/>
                  </a:lnTo>
                  <a:lnTo>
                    <a:pt x="23660" y="23669"/>
                  </a:lnTo>
                  <a:lnTo>
                    <a:pt x="49334" y="6351"/>
                  </a:lnTo>
                  <a:lnTo>
                    <a:pt x="80772" y="0"/>
                  </a:lnTo>
                  <a:lnTo>
                    <a:pt x="5742432" y="0"/>
                  </a:lnTo>
                  <a:lnTo>
                    <a:pt x="5773858" y="6351"/>
                  </a:lnTo>
                  <a:lnTo>
                    <a:pt x="5799534" y="23669"/>
                  </a:lnTo>
                  <a:lnTo>
                    <a:pt x="5816852" y="49345"/>
                  </a:lnTo>
                  <a:lnTo>
                    <a:pt x="5823204" y="80772"/>
                  </a:lnTo>
                  <a:lnTo>
                    <a:pt x="5823204" y="403860"/>
                  </a:lnTo>
                  <a:lnTo>
                    <a:pt x="5816852" y="435286"/>
                  </a:lnTo>
                  <a:lnTo>
                    <a:pt x="5799534" y="460962"/>
                  </a:lnTo>
                  <a:lnTo>
                    <a:pt x="5773858" y="478280"/>
                  </a:lnTo>
                  <a:lnTo>
                    <a:pt x="5742432" y="484632"/>
                  </a:lnTo>
                  <a:lnTo>
                    <a:pt x="80772" y="484632"/>
                  </a:lnTo>
                  <a:lnTo>
                    <a:pt x="49334" y="478280"/>
                  </a:lnTo>
                  <a:lnTo>
                    <a:pt x="23660" y="460962"/>
                  </a:lnTo>
                  <a:lnTo>
                    <a:pt x="6348" y="435286"/>
                  </a:lnTo>
                  <a:lnTo>
                    <a:pt x="0" y="403860"/>
                  </a:lnTo>
                  <a:lnTo>
                    <a:pt x="0" y="80772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2299461" y="1555495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52641" y="9572345"/>
            <a:ext cx="49549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FIGURA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- </a:t>
            </a:r>
            <a:r>
              <a:rPr dirty="0" sz="1200" spc="-5">
                <a:latin typeface="Calibri"/>
                <a:cs typeface="Calibri"/>
              </a:rPr>
              <a:t>Complicações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pós-operatórias,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segundo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Classificação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Clavien-Dindo.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4340650" y="3320795"/>
            <a:ext cx="1647825" cy="2306320"/>
            <a:chOff x="14340650" y="3320795"/>
            <a:chExt cx="1647825" cy="2306320"/>
          </a:xfrm>
        </p:grpSpPr>
        <p:sp>
          <p:nvSpPr>
            <p:cNvPr id="29" name="object 29"/>
            <p:cNvSpPr/>
            <p:nvPr/>
          </p:nvSpPr>
          <p:spPr>
            <a:xfrm>
              <a:off x="14694408" y="3320795"/>
              <a:ext cx="1050290" cy="2306320"/>
            </a:xfrm>
            <a:custGeom>
              <a:avLst/>
              <a:gdLst/>
              <a:ahLst/>
              <a:cxnLst/>
              <a:rect l="l" t="t" r="r" b="b"/>
              <a:pathLst>
                <a:path w="1050290" h="2306320">
                  <a:moveTo>
                    <a:pt x="0" y="2180843"/>
                  </a:moveTo>
                  <a:lnTo>
                    <a:pt x="0" y="2305812"/>
                  </a:lnTo>
                </a:path>
                <a:path w="1050290" h="2306320">
                  <a:moveTo>
                    <a:pt x="0" y="1796795"/>
                  </a:moveTo>
                  <a:lnTo>
                    <a:pt x="0" y="2045207"/>
                  </a:lnTo>
                </a:path>
                <a:path w="1050290" h="2306320">
                  <a:moveTo>
                    <a:pt x="350520" y="2180843"/>
                  </a:moveTo>
                  <a:lnTo>
                    <a:pt x="350520" y="2305812"/>
                  </a:lnTo>
                </a:path>
                <a:path w="1050290" h="2306320">
                  <a:moveTo>
                    <a:pt x="350520" y="1796795"/>
                  </a:moveTo>
                  <a:lnTo>
                    <a:pt x="350520" y="2045207"/>
                  </a:lnTo>
                </a:path>
                <a:path w="1050290" h="2306320">
                  <a:moveTo>
                    <a:pt x="699515" y="2180843"/>
                  </a:moveTo>
                  <a:lnTo>
                    <a:pt x="699515" y="2305812"/>
                  </a:lnTo>
                </a:path>
                <a:path w="1050290" h="2306320">
                  <a:moveTo>
                    <a:pt x="699515" y="0"/>
                  </a:moveTo>
                  <a:lnTo>
                    <a:pt x="699515" y="2045207"/>
                  </a:lnTo>
                </a:path>
                <a:path w="1050290" h="2306320">
                  <a:moveTo>
                    <a:pt x="1050036" y="2180843"/>
                  </a:moveTo>
                  <a:lnTo>
                    <a:pt x="1050036" y="2305812"/>
                  </a:lnTo>
                </a:path>
                <a:path w="1050290" h="2306320">
                  <a:moveTo>
                    <a:pt x="1050036" y="0"/>
                  </a:moveTo>
                  <a:lnTo>
                    <a:pt x="1050036" y="2045207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4345412" y="5366003"/>
              <a:ext cx="1643380" cy="135890"/>
            </a:xfrm>
            <a:custGeom>
              <a:avLst/>
              <a:gdLst/>
              <a:ahLst/>
              <a:cxnLst/>
              <a:rect l="l" t="t" r="r" b="b"/>
              <a:pathLst>
                <a:path w="1643380" h="135889">
                  <a:moveTo>
                    <a:pt x="1642872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642872" y="135636"/>
                  </a:lnTo>
                  <a:lnTo>
                    <a:pt x="1642872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4694408" y="3320795"/>
              <a:ext cx="350520" cy="1661160"/>
            </a:xfrm>
            <a:custGeom>
              <a:avLst/>
              <a:gdLst/>
              <a:ahLst/>
              <a:cxnLst/>
              <a:rect l="l" t="t" r="r" b="b"/>
              <a:pathLst>
                <a:path w="350519" h="1661160">
                  <a:moveTo>
                    <a:pt x="0" y="1412748"/>
                  </a:moveTo>
                  <a:lnTo>
                    <a:pt x="0" y="1661160"/>
                  </a:lnTo>
                </a:path>
                <a:path w="350519" h="1661160">
                  <a:moveTo>
                    <a:pt x="350520" y="0"/>
                  </a:moveTo>
                  <a:lnTo>
                    <a:pt x="350520" y="166116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4345412" y="4981955"/>
              <a:ext cx="943610" cy="135890"/>
            </a:xfrm>
            <a:custGeom>
              <a:avLst/>
              <a:gdLst/>
              <a:ahLst/>
              <a:cxnLst/>
              <a:rect l="l" t="t" r="r" b="b"/>
              <a:pathLst>
                <a:path w="943609" h="135889">
                  <a:moveTo>
                    <a:pt x="943355" y="0"/>
                  </a:moveTo>
                  <a:lnTo>
                    <a:pt x="0" y="0"/>
                  </a:lnTo>
                  <a:lnTo>
                    <a:pt x="0" y="135635"/>
                  </a:lnTo>
                  <a:lnTo>
                    <a:pt x="943355" y="135635"/>
                  </a:lnTo>
                  <a:lnTo>
                    <a:pt x="943355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4694408" y="3320795"/>
              <a:ext cx="0" cy="1277620"/>
            </a:xfrm>
            <a:custGeom>
              <a:avLst/>
              <a:gdLst/>
              <a:ahLst/>
              <a:cxnLst/>
              <a:rect l="l" t="t" r="r" b="b"/>
              <a:pathLst>
                <a:path w="0" h="1277620">
                  <a:moveTo>
                    <a:pt x="0" y="0"/>
                  </a:moveTo>
                  <a:lnTo>
                    <a:pt x="0" y="1277112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4345413" y="3444239"/>
              <a:ext cx="524510" cy="1289685"/>
            </a:xfrm>
            <a:custGeom>
              <a:avLst/>
              <a:gdLst/>
              <a:ahLst/>
              <a:cxnLst/>
              <a:rect l="l" t="t" r="r" b="b"/>
              <a:pathLst>
                <a:path w="524509" h="1289685">
                  <a:moveTo>
                    <a:pt x="35052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35052" y="135636"/>
                  </a:lnTo>
                  <a:lnTo>
                    <a:pt x="35052" y="0"/>
                  </a:lnTo>
                  <a:close/>
                </a:path>
                <a:path w="524509" h="1289685">
                  <a:moveTo>
                    <a:pt x="105156" y="384048"/>
                  </a:moveTo>
                  <a:lnTo>
                    <a:pt x="0" y="384048"/>
                  </a:lnTo>
                  <a:lnTo>
                    <a:pt x="0" y="521208"/>
                  </a:lnTo>
                  <a:lnTo>
                    <a:pt x="105156" y="521208"/>
                  </a:lnTo>
                  <a:lnTo>
                    <a:pt x="105156" y="384048"/>
                  </a:lnTo>
                  <a:close/>
                </a:path>
                <a:path w="524509" h="1289685">
                  <a:moveTo>
                    <a:pt x="245364" y="768096"/>
                  </a:moveTo>
                  <a:lnTo>
                    <a:pt x="0" y="768096"/>
                  </a:lnTo>
                  <a:lnTo>
                    <a:pt x="0" y="905256"/>
                  </a:lnTo>
                  <a:lnTo>
                    <a:pt x="245364" y="905256"/>
                  </a:lnTo>
                  <a:lnTo>
                    <a:pt x="245364" y="768096"/>
                  </a:lnTo>
                  <a:close/>
                </a:path>
                <a:path w="524509" h="1289685">
                  <a:moveTo>
                    <a:pt x="524256" y="1153668"/>
                  </a:moveTo>
                  <a:lnTo>
                    <a:pt x="0" y="1153668"/>
                  </a:lnTo>
                  <a:lnTo>
                    <a:pt x="0" y="1289304"/>
                  </a:lnTo>
                  <a:lnTo>
                    <a:pt x="524256" y="1289304"/>
                  </a:lnTo>
                  <a:lnTo>
                    <a:pt x="524256" y="1153668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4345412" y="3320795"/>
              <a:ext cx="0" cy="2306320"/>
            </a:xfrm>
            <a:custGeom>
              <a:avLst/>
              <a:gdLst/>
              <a:ahLst/>
              <a:cxnLst/>
              <a:rect l="l" t="t" r="r" b="b"/>
              <a:pathLst>
                <a:path w="0" h="2306320">
                  <a:moveTo>
                    <a:pt x="0" y="2305812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/>
          <p:nvPr/>
        </p:nvSpPr>
        <p:spPr>
          <a:xfrm>
            <a:off x="16093439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6442436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6792956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141952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90947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841467" y="3320795"/>
            <a:ext cx="0" cy="2306320"/>
          </a:xfrm>
          <a:custGeom>
            <a:avLst/>
            <a:gdLst/>
            <a:ahLst/>
            <a:cxnLst/>
            <a:rect l="l" t="t" r="r" b="b"/>
            <a:pathLst>
              <a:path w="0" h="2306320">
                <a:moveTo>
                  <a:pt x="0" y="0"/>
                </a:moveTo>
                <a:lnTo>
                  <a:pt x="0" y="230581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6051148" y="5333238"/>
            <a:ext cx="25907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47%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352013" y="4948808"/>
            <a:ext cx="25907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932533" y="4564507"/>
            <a:ext cx="25907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4654021" y="4180077"/>
            <a:ext cx="1905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514067" y="3795216"/>
            <a:ext cx="191135" cy="1873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4444217" y="3411093"/>
            <a:ext cx="1905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404040"/>
                </a:solidFill>
                <a:latin typeface="Calibri"/>
                <a:cs typeface="Calibri"/>
              </a:rPr>
              <a:t>1%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4252575" y="5691632"/>
            <a:ext cx="375285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8295" algn="l"/>
              </a:tabLst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0%	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10%  </a:t>
            </a:r>
            <a:r>
              <a:rPr dirty="0" sz="10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20%  </a:t>
            </a:r>
            <a:r>
              <a:rPr dirty="0" sz="10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30%  </a:t>
            </a:r>
            <a:r>
              <a:rPr dirty="0" sz="10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40%  </a:t>
            </a:r>
            <a:r>
              <a:rPr dirty="0" sz="10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50%  </a:t>
            </a:r>
            <a:r>
              <a:rPr dirty="0" sz="10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60%  </a:t>
            </a:r>
            <a:r>
              <a:rPr dirty="0" sz="10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70%  </a:t>
            </a:r>
            <a:r>
              <a:rPr dirty="0" sz="10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80%  </a:t>
            </a:r>
            <a:r>
              <a:rPr dirty="0" sz="10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90%</a:t>
            </a:r>
            <a:r>
              <a:rPr dirty="0" sz="1050" spc="4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100%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697838" y="5325871"/>
            <a:ext cx="5391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Materiais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606019" y="4941570"/>
            <a:ext cx="16002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Taxas</a:t>
            </a:r>
            <a:r>
              <a:rPr dirty="0" sz="105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de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 sala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de</a:t>
            </a:r>
            <a:r>
              <a:rPr dirty="0" sz="105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ambulatório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685265" y="4557140"/>
            <a:ext cx="5505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Consultas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798677" y="4172839"/>
            <a:ext cx="4375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Exa</a:t>
            </a:r>
            <a:r>
              <a:rPr dirty="0" sz="1050" spc="-2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368909" y="3788155"/>
            <a:ext cx="83693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Medicamentos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766672" y="3403854"/>
            <a:ext cx="4699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Serviços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491462" y="2923159"/>
            <a:ext cx="168211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585858"/>
                </a:solidFill>
                <a:latin typeface="Calibri"/>
                <a:cs typeface="Calibri"/>
              </a:rPr>
              <a:t>Distribuição</a:t>
            </a:r>
            <a:r>
              <a:rPr dirty="0" sz="1400" spc="-3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585858"/>
                </a:solidFill>
                <a:latin typeface="Calibri"/>
                <a:cs typeface="Calibri"/>
              </a:rPr>
              <a:t>da</a:t>
            </a:r>
            <a:r>
              <a:rPr dirty="0" sz="1400" spc="-5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585858"/>
                </a:solidFill>
                <a:latin typeface="Calibri"/>
                <a:cs typeface="Calibri"/>
              </a:rPr>
              <a:t>receita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500621" y="1974850"/>
            <a:ext cx="5744210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Vinte</a:t>
            </a:r>
            <a:r>
              <a:rPr dirty="0" sz="1600" spc="1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sete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pacientes,</a:t>
            </a:r>
            <a:r>
              <a:rPr dirty="0" sz="1600" spc="1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acompanhadas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pelo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Programa</a:t>
            </a:r>
            <a:r>
              <a:rPr dirty="0" sz="1600" spc="1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1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Navegação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passaram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por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procedimento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cirúrgico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entre</a:t>
            </a:r>
            <a:r>
              <a:rPr dirty="0" sz="1600" spc="-5">
                <a:latin typeface="Calibri"/>
                <a:cs typeface="Calibri"/>
              </a:rPr>
              <a:t> os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meses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agosto </a:t>
            </a: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outubro </a:t>
            </a:r>
            <a:r>
              <a:rPr dirty="0" sz="1600" spc="-5">
                <a:latin typeface="Calibri"/>
                <a:cs typeface="Calibri"/>
              </a:rPr>
              <a:t>de 2022, </a:t>
            </a:r>
            <a:r>
              <a:rPr dirty="0" sz="1600" spc="-10">
                <a:latin typeface="Calibri"/>
                <a:cs typeface="Calibri"/>
              </a:rPr>
              <a:t>participaram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 spc="-10">
                <a:latin typeface="Calibri"/>
                <a:cs typeface="Calibri"/>
              </a:rPr>
              <a:t>estudo. </a:t>
            </a:r>
            <a:r>
              <a:rPr dirty="0" sz="1600" spc="-5">
                <a:latin typeface="Calibri"/>
                <a:cs typeface="Calibri"/>
              </a:rPr>
              <a:t>A média de idade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 </a:t>
            </a:r>
            <a:r>
              <a:rPr dirty="0" sz="1600" spc="-5">
                <a:latin typeface="Calibri"/>
                <a:cs typeface="Calibri"/>
              </a:rPr>
              <a:t>de 55,2 ± 19,8 anos. 85,2% tinham comorbidades (ASA </a:t>
            </a:r>
            <a:r>
              <a:rPr dirty="0" sz="1600">
                <a:latin typeface="Calibri"/>
                <a:cs typeface="Calibri"/>
              </a:rPr>
              <a:t>II </a:t>
            </a:r>
            <a:r>
              <a:rPr dirty="0" sz="1600" spc="-5">
                <a:latin typeface="Calibri"/>
                <a:cs typeface="Calibri"/>
              </a:rPr>
              <a:t>e III) e o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CID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prevalente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C50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(74,1%).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procedimento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cirúrgico </a:t>
            </a:r>
            <a:r>
              <a:rPr dirty="0" sz="1600" spc="-5">
                <a:latin typeface="Calibri"/>
                <a:cs typeface="Calibri"/>
              </a:rPr>
              <a:t> mais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realizado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foi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quadrantectomia</a:t>
            </a:r>
            <a:r>
              <a:rPr dirty="0" sz="1600" spc="-5">
                <a:latin typeface="Calibri"/>
                <a:cs typeface="Calibri"/>
              </a:rPr>
              <a:t> ou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ROLL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(77,8%),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com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prevalência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229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biópsia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229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linfonodo</a:t>
            </a:r>
            <a:r>
              <a:rPr dirty="0" sz="1600" spc="2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sentinela</a:t>
            </a:r>
            <a:r>
              <a:rPr dirty="0" sz="1600" spc="2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(96,3%).</a:t>
            </a:r>
            <a:r>
              <a:rPr dirty="0" sz="1600" spc="2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Seis</a:t>
            </a:r>
            <a:r>
              <a:rPr dirty="0" sz="1600" spc="2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(22,2%)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500621" y="3682110"/>
            <a:ext cx="513778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992505" algn="l"/>
                <a:tab pos="1165860" algn="l"/>
                <a:tab pos="1815464" algn="l"/>
                <a:tab pos="2121535" algn="l"/>
                <a:tab pos="3114040" algn="l"/>
                <a:tab pos="3418840" algn="l"/>
                <a:tab pos="3519170" algn="l"/>
                <a:tab pos="4260215" algn="l"/>
                <a:tab pos="4624070" algn="l"/>
                <a:tab pos="4944110" algn="l"/>
              </a:tabLst>
            </a:pPr>
            <a:r>
              <a:rPr dirty="0" sz="1600" spc="-10">
                <a:latin typeface="Calibri"/>
                <a:cs typeface="Calibri"/>
              </a:rPr>
              <a:t>pacientes	</a:t>
            </a:r>
            <a:r>
              <a:rPr dirty="0" sz="1600" spc="-15">
                <a:latin typeface="Calibri"/>
                <a:cs typeface="Calibri"/>
              </a:rPr>
              <a:t>tiveram	</a:t>
            </a:r>
            <a:r>
              <a:rPr dirty="0" sz="1600" spc="-10">
                <a:latin typeface="Calibri"/>
                <a:cs typeface="Calibri"/>
              </a:rPr>
              <a:t>complicações	</a:t>
            </a:r>
            <a:r>
              <a:rPr dirty="0" sz="1600" spc="-5">
                <a:latin typeface="Calibri"/>
                <a:cs typeface="Calibri"/>
              </a:rPr>
              <a:t>no		</a:t>
            </a:r>
            <a:r>
              <a:rPr dirty="0" sz="1600" spc="-10">
                <a:latin typeface="Calibri"/>
                <a:cs typeface="Calibri"/>
              </a:rPr>
              <a:t>pós-operatório	</a:t>
            </a:r>
            <a:r>
              <a:rPr dirty="0" sz="1600" spc="-5">
                <a:latin typeface="Calibri"/>
                <a:cs typeface="Calibri"/>
              </a:rPr>
              <a:t>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cla</a:t>
            </a:r>
            <a:r>
              <a:rPr dirty="0" sz="1600" spc="-10">
                <a:latin typeface="Calibri"/>
                <a:cs typeface="Calibri"/>
              </a:rPr>
              <a:t>s</a:t>
            </a:r>
            <a:r>
              <a:rPr dirty="0" sz="1600" spc="-20">
                <a:latin typeface="Calibri"/>
                <a:cs typeface="Calibri"/>
              </a:rPr>
              <a:t>s</a:t>
            </a: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15">
                <a:latin typeface="Calibri"/>
                <a:cs typeface="Calibri"/>
              </a:rPr>
              <a:t>f</a:t>
            </a: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20">
                <a:latin typeface="Calibri"/>
                <a:cs typeface="Calibri"/>
              </a:rPr>
              <a:t>c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d</a:t>
            </a:r>
            <a:r>
              <a:rPr dirty="0" sz="1600" spc="-5">
                <a:latin typeface="Calibri"/>
                <a:cs typeface="Calibri"/>
              </a:rPr>
              <a:t>as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 spc="-10">
                <a:latin typeface="Calibri"/>
                <a:cs typeface="Calibri"/>
              </a:rPr>
              <a:t>uti</a:t>
            </a:r>
            <a:r>
              <a:rPr dirty="0" sz="1600" spc="-15">
                <a:latin typeface="Calibri"/>
                <a:cs typeface="Calibri"/>
              </a:rPr>
              <a:t>l</a:t>
            </a: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40">
                <a:latin typeface="Calibri"/>
                <a:cs typeface="Calibri"/>
              </a:rPr>
              <a:t>z</a:t>
            </a:r>
            <a:r>
              <a:rPr dirty="0" sz="1600" spc="-5">
                <a:latin typeface="Calibri"/>
                <a:cs typeface="Calibri"/>
              </a:rPr>
              <a:t>an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 spc="-10">
                <a:latin typeface="Calibri"/>
                <a:cs typeface="Calibri"/>
              </a:rPr>
              <a:t>C</a:t>
            </a:r>
            <a:r>
              <a:rPr dirty="0" sz="1600" spc="-5">
                <a:latin typeface="Calibri"/>
                <a:cs typeface="Calibri"/>
              </a:rPr>
              <a:t>l</a:t>
            </a:r>
            <a:r>
              <a:rPr dirty="0" sz="1600" spc="-30">
                <a:latin typeface="Calibri"/>
                <a:cs typeface="Calibri"/>
              </a:rPr>
              <a:t>a</a:t>
            </a:r>
            <a:r>
              <a:rPr dirty="0" sz="1600" spc="-20">
                <a:latin typeface="Calibri"/>
                <a:cs typeface="Calibri"/>
              </a:rPr>
              <a:t>v</a:t>
            </a:r>
            <a:r>
              <a:rPr dirty="0" sz="1600" spc="-5">
                <a:latin typeface="Calibri"/>
                <a:cs typeface="Calibri"/>
              </a:rPr>
              <a:t>ien</a:t>
            </a:r>
            <a:r>
              <a:rPr dirty="0" sz="1600">
                <a:latin typeface="Calibri"/>
                <a:cs typeface="Calibri"/>
              </a:rPr>
              <a:t>-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20">
                <a:latin typeface="Calibri"/>
                <a:cs typeface="Calibri"/>
              </a:rPr>
              <a:t>n</a:t>
            </a:r>
            <a:r>
              <a:rPr dirty="0" sz="1600" spc="-10">
                <a:latin typeface="Calibri"/>
                <a:cs typeface="Calibri"/>
              </a:rPr>
              <a:t>d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 spc="-10">
                <a:latin typeface="Calibri"/>
                <a:cs typeface="Calibri"/>
              </a:rPr>
              <a:t>(FIG</a:t>
            </a:r>
            <a:r>
              <a:rPr dirty="0" sz="1600">
                <a:latin typeface="Calibri"/>
                <a:cs typeface="Calibri"/>
              </a:rPr>
              <a:t>U</a:t>
            </a:r>
            <a:r>
              <a:rPr dirty="0" sz="1600" spc="-5">
                <a:latin typeface="Calibri"/>
                <a:cs typeface="Calibri"/>
              </a:rPr>
              <a:t>RA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>
                <a:latin typeface="Calibri"/>
                <a:cs typeface="Calibri"/>
              </a:rPr>
              <a:t>1</a:t>
            </a:r>
            <a:r>
              <a:rPr dirty="0" sz="1600" spc="-10">
                <a:latin typeface="Calibri"/>
                <a:cs typeface="Calibri"/>
              </a:rPr>
              <a:t>)</a:t>
            </a:r>
            <a:r>
              <a:rPr dirty="0" sz="1600" spc="-5">
                <a:latin typeface="Calibri"/>
                <a:cs typeface="Calibri"/>
              </a:rPr>
              <a:t>,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 spc="-10">
                <a:latin typeface="Calibri"/>
                <a:cs typeface="Calibri"/>
              </a:rPr>
              <a:t>sendo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725147" y="3682110"/>
            <a:ext cx="51879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8895" marR="5080" indent="-36830">
              <a:lnSpc>
                <a:spcPct val="100000"/>
              </a:lnSpc>
              <a:spcBef>
                <a:spcPts val="95"/>
              </a:spcBef>
            </a:pPr>
            <a:r>
              <a:rPr dirty="0" sz="1600" spc="-25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-50">
                <a:latin typeface="Calibri"/>
                <a:cs typeface="Calibri"/>
              </a:rPr>
              <a:t>r</a:t>
            </a:r>
            <a:r>
              <a:rPr dirty="0" sz="1600" spc="-5">
                <a:latin typeface="Calibri"/>
                <a:cs typeface="Calibri"/>
              </a:rPr>
              <a:t>am  </a:t>
            </a:r>
            <a:r>
              <a:rPr dirty="0" sz="1600" spc="-1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odas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500621" y="4169791"/>
            <a:ext cx="5744845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acompanhadas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no</a:t>
            </a:r>
            <a:r>
              <a:rPr dirty="0" sz="1600" spc="-5">
                <a:latin typeface="Calibri"/>
                <a:cs typeface="Calibri"/>
              </a:rPr>
              <a:t> ambulatório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curativos</a:t>
            </a:r>
            <a:r>
              <a:rPr dirty="0" sz="1600" spc="-5">
                <a:latin typeface="Calibri"/>
                <a:cs typeface="Calibri"/>
              </a:rPr>
              <a:t> e,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dentre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seis, </a:t>
            </a:r>
            <a:r>
              <a:rPr dirty="0" sz="1600" spc="-5">
                <a:latin typeface="Calibri"/>
                <a:cs typeface="Calibri"/>
              </a:rPr>
              <a:t> apenas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uma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(3,7%)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compareceu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pronto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socorro</a:t>
            </a:r>
            <a:r>
              <a:rPr dirty="0" sz="1600" spc="-5">
                <a:latin typeface="Calibri"/>
                <a:cs typeface="Calibri"/>
              </a:rPr>
              <a:t> com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sinais de </a:t>
            </a:r>
            <a:r>
              <a:rPr dirty="0" sz="1600" spc="-15">
                <a:latin typeface="Calibri"/>
                <a:cs typeface="Calibri"/>
              </a:rPr>
              <a:t>infecção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sítio cirúrgico. Não </a:t>
            </a:r>
            <a:r>
              <a:rPr dirty="0" sz="1600" spc="-15">
                <a:latin typeface="Calibri"/>
                <a:cs typeface="Calibri"/>
              </a:rPr>
              <a:t>foi </a:t>
            </a:r>
            <a:r>
              <a:rPr dirty="0" sz="1600" spc="-5">
                <a:latin typeface="Calibri"/>
                <a:cs typeface="Calibri"/>
              </a:rPr>
              <a:t>possível correlacionar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estatisticamente</a:t>
            </a:r>
            <a:r>
              <a:rPr dirty="0" sz="1600" spc="-5">
                <a:latin typeface="Calibri"/>
                <a:cs typeface="Calibri"/>
              </a:rPr>
              <a:t> 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intervenções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realizadas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nos</a:t>
            </a:r>
            <a:r>
              <a:rPr dirty="0" sz="1600" spc="-5">
                <a:latin typeface="Calibri"/>
                <a:cs typeface="Calibri"/>
              </a:rPr>
              <a:t> grupos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</a:t>
            </a:r>
            <a:r>
              <a:rPr dirty="0" sz="1600" spc="-5">
                <a:latin typeface="Calibri"/>
                <a:cs typeface="Calibri"/>
              </a:rPr>
              <a:t> 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identificação</a:t>
            </a:r>
            <a:r>
              <a:rPr dirty="0" sz="1600" spc="-5">
                <a:latin typeface="Calibri"/>
                <a:cs typeface="Calibri"/>
              </a:rPr>
              <a:t> precoce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ou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>
                <a:latin typeface="Calibri"/>
                <a:cs typeface="Calibri"/>
              </a:rPr>
              <a:t> 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complicações,</a:t>
            </a:r>
            <a:r>
              <a:rPr dirty="0" sz="1600" spc="-5">
                <a:latin typeface="Calibri"/>
                <a:cs typeface="Calibri"/>
              </a:rPr>
              <a:t> pois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houve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significância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nos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testes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hipóteses</a:t>
            </a:r>
            <a:r>
              <a:rPr dirty="0" sz="1600" spc="-5">
                <a:latin typeface="Calibri"/>
                <a:cs typeface="Calibri"/>
              </a:rPr>
              <a:t> (p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&gt;</a:t>
            </a:r>
            <a:r>
              <a:rPr dirty="0" sz="1600">
                <a:latin typeface="Calibri"/>
                <a:cs typeface="Calibri"/>
              </a:rPr>
              <a:t> 0,05)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ou</a:t>
            </a:r>
            <a:r>
              <a:rPr dirty="0" sz="1600" spc="3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tendência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estatística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importante,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devido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número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participantes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estudo.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2684379" y="6125971"/>
            <a:ext cx="53447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FIGURA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2</a:t>
            </a:r>
            <a:r>
              <a:rPr dirty="0" sz="1200" spc="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- </a:t>
            </a:r>
            <a:r>
              <a:rPr dirty="0" sz="1200" spc="-5">
                <a:latin typeface="Calibri"/>
                <a:cs typeface="Calibri"/>
              </a:rPr>
              <a:t>Distribuição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receita relacionada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às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pacientes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com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complicações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no pós-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operatório.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6998207" y="6553009"/>
            <a:ext cx="5057140" cy="2481580"/>
            <a:chOff x="6998207" y="6553009"/>
            <a:chExt cx="5057140" cy="2481580"/>
          </a:xfrm>
        </p:grpSpPr>
        <p:sp>
          <p:nvSpPr>
            <p:cNvPr id="62" name="object 62"/>
            <p:cNvSpPr/>
            <p:nvPr/>
          </p:nvSpPr>
          <p:spPr>
            <a:xfrm>
              <a:off x="8711183" y="6557771"/>
              <a:ext cx="3339465" cy="2433955"/>
            </a:xfrm>
            <a:custGeom>
              <a:avLst/>
              <a:gdLst/>
              <a:ahLst/>
              <a:cxnLst/>
              <a:rect l="l" t="t" r="r" b="b"/>
              <a:pathLst>
                <a:path w="3339465" h="2433954">
                  <a:moveTo>
                    <a:pt x="0" y="0"/>
                  </a:moveTo>
                  <a:lnTo>
                    <a:pt x="0" y="2433828"/>
                  </a:lnTo>
                </a:path>
                <a:path w="3339465" h="2433954">
                  <a:moveTo>
                    <a:pt x="1668780" y="0"/>
                  </a:moveTo>
                  <a:lnTo>
                    <a:pt x="1668780" y="2433828"/>
                  </a:lnTo>
                </a:path>
                <a:path w="3339465" h="2433954">
                  <a:moveTo>
                    <a:pt x="3339084" y="0"/>
                  </a:moveTo>
                  <a:lnTo>
                    <a:pt x="3339084" y="2433828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7722108" y="7098791"/>
              <a:ext cx="3647440" cy="1892935"/>
            </a:xfrm>
            <a:custGeom>
              <a:avLst/>
              <a:gdLst/>
              <a:ahLst/>
              <a:cxnLst/>
              <a:rect l="l" t="t" r="r" b="b"/>
              <a:pathLst>
                <a:path w="3647440" h="1892934">
                  <a:moveTo>
                    <a:pt x="307848" y="1621536"/>
                  </a:moveTo>
                  <a:lnTo>
                    <a:pt x="0" y="1621536"/>
                  </a:lnTo>
                  <a:lnTo>
                    <a:pt x="0" y="1892808"/>
                  </a:lnTo>
                  <a:lnTo>
                    <a:pt x="307848" y="1892808"/>
                  </a:lnTo>
                  <a:lnTo>
                    <a:pt x="307848" y="1621536"/>
                  </a:lnTo>
                  <a:close/>
                </a:path>
                <a:path w="3647440" h="1892934">
                  <a:moveTo>
                    <a:pt x="1976628" y="1621536"/>
                  </a:moveTo>
                  <a:lnTo>
                    <a:pt x="1670304" y="1621536"/>
                  </a:lnTo>
                  <a:lnTo>
                    <a:pt x="1670304" y="1892808"/>
                  </a:lnTo>
                  <a:lnTo>
                    <a:pt x="1976628" y="1892808"/>
                  </a:lnTo>
                  <a:lnTo>
                    <a:pt x="1976628" y="1621536"/>
                  </a:lnTo>
                  <a:close/>
                </a:path>
                <a:path w="3647440" h="1892934">
                  <a:moveTo>
                    <a:pt x="3646932" y="0"/>
                  </a:moveTo>
                  <a:lnTo>
                    <a:pt x="3340608" y="0"/>
                  </a:lnTo>
                  <a:lnTo>
                    <a:pt x="3340608" y="1892808"/>
                  </a:lnTo>
                  <a:lnTo>
                    <a:pt x="3646932" y="1892808"/>
                  </a:lnTo>
                  <a:lnTo>
                    <a:pt x="3646932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6998207" y="6557771"/>
              <a:ext cx="5052060" cy="2476500"/>
            </a:xfrm>
            <a:custGeom>
              <a:avLst/>
              <a:gdLst/>
              <a:ahLst/>
              <a:cxnLst/>
              <a:rect l="l" t="t" r="r" b="b"/>
              <a:pathLst>
                <a:path w="5052059" h="2476500">
                  <a:moveTo>
                    <a:pt x="42672" y="2433828"/>
                  </a:moveTo>
                  <a:lnTo>
                    <a:pt x="42672" y="0"/>
                  </a:lnTo>
                </a:path>
                <a:path w="5052059" h="2476500">
                  <a:moveTo>
                    <a:pt x="0" y="2433828"/>
                  </a:moveTo>
                  <a:lnTo>
                    <a:pt x="42672" y="2433828"/>
                  </a:lnTo>
                </a:path>
                <a:path w="5052059" h="2476500">
                  <a:moveTo>
                    <a:pt x="0" y="2189988"/>
                  </a:moveTo>
                  <a:lnTo>
                    <a:pt x="42672" y="2189988"/>
                  </a:lnTo>
                </a:path>
                <a:path w="5052059" h="2476500">
                  <a:moveTo>
                    <a:pt x="0" y="1946147"/>
                  </a:moveTo>
                  <a:lnTo>
                    <a:pt x="42672" y="1946147"/>
                  </a:lnTo>
                </a:path>
                <a:path w="5052059" h="2476500">
                  <a:moveTo>
                    <a:pt x="0" y="1703832"/>
                  </a:moveTo>
                  <a:lnTo>
                    <a:pt x="42672" y="1703832"/>
                  </a:lnTo>
                </a:path>
                <a:path w="5052059" h="2476500">
                  <a:moveTo>
                    <a:pt x="0" y="1459991"/>
                  </a:moveTo>
                  <a:lnTo>
                    <a:pt x="42672" y="1459991"/>
                  </a:lnTo>
                </a:path>
                <a:path w="5052059" h="2476500">
                  <a:moveTo>
                    <a:pt x="0" y="1216152"/>
                  </a:moveTo>
                  <a:lnTo>
                    <a:pt x="42672" y="1216152"/>
                  </a:lnTo>
                </a:path>
                <a:path w="5052059" h="2476500">
                  <a:moveTo>
                    <a:pt x="0" y="973835"/>
                  </a:moveTo>
                  <a:lnTo>
                    <a:pt x="42672" y="973835"/>
                  </a:lnTo>
                </a:path>
                <a:path w="5052059" h="2476500">
                  <a:moveTo>
                    <a:pt x="0" y="729995"/>
                  </a:moveTo>
                  <a:lnTo>
                    <a:pt x="42672" y="729995"/>
                  </a:lnTo>
                </a:path>
                <a:path w="5052059" h="2476500">
                  <a:moveTo>
                    <a:pt x="0" y="486156"/>
                  </a:moveTo>
                  <a:lnTo>
                    <a:pt x="42672" y="486156"/>
                  </a:lnTo>
                </a:path>
                <a:path w="5052059" h="2476500">
                  <a:moveTo>
                    <a:pt x="0" y="243839"/>
                  </a:moveTo>
                  <a:lnTo>
                    <a:pt x="42672" y="243839"/>
                  </a:lnTo>
                </a:path>
                <a:path w="5052059" h="2476500">
                  <a:moveTo>
                    <a:pt x="0" y="0"/>
                  </a:moveTo>
                  <a:lnTo>
                    <a:pt x="42672" y="0"/>
                  </a:lnTo>
                </a:path>
                <a:path w="5052059" h="2476500">
                  <a:moveTo>
                    <a:pt x="42672" y="2433828"/>
                  </a:moveTo>
                  <a:lnTo>
                    <a:pt x="5052060" y="2433828"/>
                  </a:lnTo>
                </a:path>
                <a:path w="5052059" h="2476500">
                  <a:moveTo>
                    <a:pt x="42672" y="2433828"/>
                  </a:moveTo>
                  <a:lnTo>
                    <a:pt x="42672" y="2476500"/>
                  </a:lnTo>
                </a:path>
                <a:path w="5052059" h="2476500">
                  <a:moveTo>
                    <a:pt x="1712976" y="2433828"/>
                  </a:moveTo>
                  <a:lnTo>
                    <a:pt x="1712976" y="2476500"/>
                  </a:lnTo>
                </a:path>
                <a:path w="5052059" h="2476500">
                  <a:moveTo>
                    <a:pt x="3381756" y="2433828"/>
                  </a:moveTo>
                  <a:lnTo>
                    <a:pt x="3381756" y="2476500"/>
                  </a:lnTo>
                </a:path>
                <a:path w="5052059" h="2476500">
                  <a:moveTo>
                    <a:pt x="5052060" y="2433828"/>
                  </a:moveTo>
                  <a:lnTo>
                    <a:pt x="5052060" y="247650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5" name="object 65"/>
          <p:cNvSpPr txBox="1"/>
          <p:nvPr/>
        </p:nvSpPr>
        <p:spPr>
          <a:xfrm>
            <a:off x="7808214" y="8328375"/>
            <a:ext cx="160020" cy="3327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>
                <a:solidFill>
                  <a:srgbClr val="7E7E7E"/>
                </a:solidFill>
                <a:latin typeface="Calibri"/>
                <a:cs typeface="Calibri"/>
              </a:rPr>
              <a:t>11,11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478518" y="8328375"/>
            <a:ext cx="160020" cy="3327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>
                <a:solidFill>
                  <a:srgbClr val="7E7E7E"/>
                </a:solidFill>
                <a:latin typeface="Calibri"/>
                <a:cs typeface="Calibri"/>
              </a:rPr>
              <a:t>11,11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1148441" y="6774325"/>
            <a:ext cx="160020" cy="2641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>
                <a:solidFill>
                  <a:srgbClr val="7E7E7E"/>
                </a:solidFill>
                <a:latin typeface="Calibri"/>
                <a:cs typeface="Calibri"/>
              </a:rPr>
              <a:t>77,8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702297" y="6367678"/>
            <a:ext cx="229235" cy="270256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750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00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90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60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70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60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55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10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660"/>
              </a:spcBef>
            </a:pP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05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655"/>
              </a:spcBef>
            </a:pP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630794" y="9056928"/>
            <a:ext cx="4756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120">
                <a:solidFill>
                  <a:srgbClr val="585858"/>
                </a:solidFill>
                <a:latin typeface="Calibri"/>
                <a:cs typeface="Calibri"/>
              </a:rPr>
              <a:t>GR</a:t>
            </a:r>
            <a:r>
              <a:rPr dirty="0" sz="1050" spc="114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dirty="0" sz="1050" spc="-1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098406" y="9017000"/>
            <a:ext cx="894715" cy="427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0975">
              <a:lnSpc>
                <a:spcPct val="125499"/>
              </a:lnSpc>
              <a:spcBef>
                <a:spcPts val="100"/>
              </a:spcBef>
            </a:pPr>
            <a:r>
              <a:rPr dirty="0" sz="1050" spc="90">
                <a:solidFill>
                  <a:srgbClr val="585858"/>
                </a:solidFill>
                <a:latin typeface="Calibri"/>
                <a:cs typeface="Calibri"/>
              </a:rPr>
              <a:t>GRAU</a:t>
            </a:r>
            <a:r>
              <a:rPr dirty="0" sz="1050" spc="1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2 </a:t>
            </a:r>
            <a:r>
              <a:rPr dirty="0" sz="105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CO</a:t>
            </a:r>
            <a:r>
              <a:rPr dirty="0" sz="1050" spc="-10">
                <a:solidFill>
                  <a:srgbClr val="585858"/>
                </a:solidFill>
                <a:latin typeface="Calibri"/>
                <a:cs typeface="Calibri"/>
              </a:rPr>
              <a:t>MP</a:t>
            </a:r>
            <a:r>
              <a:rPr dirty="0" sz="1050" spc="-5">
                <a:solidFill>
                  <a:srgbClr val="585858"/>
                </a:solidFill>
                <a:latin typeface="Calibri"/>
                <a:cs typeface="Calibri"/>
              </a:rPr>
              <a:t>LICAÇÕES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512297" y="9056928"/>
            <a:ext cx="139128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75">
                <a:solidFill>
                  <a:srgbClr val="585858"/>
                </a:solidFill>
                <a:latin typeface="Calibri"/>
                <a:cs typeface="Calibri"/>
              </a:rPr>
              <a:t>SEM</a:t>
            </a:r>
            <a:r>
              <a:rPr dirty="0" sz="1050" spc="1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105">
                <a:solidFill>
                  <a:srgbClr val="585858"/>
                </a:solidFill>
                <a:latin typeface="Calibri"/>
                <a:cs typeface="Calibri"/>
              </a:rPr>
              <a:t>COMPLICAÇÕES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526809" y="7715682"/>
            <a:ext cx="160020" cy="1219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05"/>
              </a:lnSpc>
            </a:pPr>
            <a:r>
              <a:rPr dirty="0" sz="10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718806" y="6156197"/>
            <a:ext cx="30943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5" b="1">
                <a:solidFill>
                  <a:srgbClr val="585858"/>
                </a:solidFill>
                <a:latin typeface="Calibri"/>
                <a:cs typeface="Calibri"/>
              </a:rPr>
              <a:t>Classificação</a:t>
            </a:r>
            <a:r>
              <a:rPr dirty="0" sz="1400" spc="22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100" b="1">
                <a:solidFill>
                  <a:srgbClr val="585858"/>
                </a:solidFill>
                <a:latin typeface="Calibri"/>
                <a:cs typeface="Calibri"/>
              </a:rPr>
              <a:t>Clavien-</a:t>
            </a:r>
            <a:r>
              <a:rPr dirty="0" sz="1400" spc="-19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95" b="1">
                <a:solidFill>
                  <a:srgbClr val="585858"/>
                </a:solidFill>
                <a:latin typeface="Calibri"/>
                <a:cs typeface="Calibri"/>
              </a:rPr>
              <a:t>Dindo</a:t>
            </a:r>
            <a:r>
              <a:rPr dirty="0" sz="1400" spc="23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95" b="1">
                <a:solidFill>
                  <a:srgbClr val="585858"/>
                </a:solidFill>
                <a:latin typeface="Calibri"/>
                <a:cs typeface="Calibri"/>
              </a:rPr>
              <a:t>(Geral)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555981" y="1539696"/>
            <a:ext cx="5518785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custo </a:t>
            </a:r>
            <a:r>
              <a:rPr dirty="0" sz="1600" spc="-5">
                <a:latin typeface="Calibri"/>
                <a:cs typeface="Calibri"/>
              </a:rPr>
              <a:t>médio das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que </a:t>
            </a:r>
            <a:r>
              <a:rPr dirty="0" sz="1600" spc="-10">
                <a:latin typeface="Calibri"/>
                <a:cs typeface="Calibri"/>
              </a:rPr>
              <a:t>complicaram </a:t>
            </a:r>
            <a:r>
              <a:rPr dirty="0" sz="1600" spc="-15">
                <a:latin typeface="Calibri"/>
                <a:cs typeface="Calibri"/>
              </a:rPr>
              <a:t>foi </a:t>
            </a:r>
            <a:r>
              <a:rPr dirty="0" sz="1600" spc="-10">
                <a:latin typeface="Calibri"/>
                <a:cs typeface="Calibri"/>
              </a:rPr>
              <a:t>2,2 </a:t>
            </a:r>
            <a:r>
              <a:rPr dirty="0" sz="1600" spc="-15">
                <a:latin typeface="Calibri"/>
                <a:cs typeface="Calibri"/>
              </a:rPr>
              <a:t>vezes </a:t>
            </a:r>
            <a:r>
              <a:rPr dirty="0" sz="1600" spc="-5">
                <a:latin typeface="Calibri"/>
                <a:cs typeface="Calibri"/>
              </a:rPr>
              <a:t>maior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(em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reais)</a:t>
            </a:r>
            <a:r>
              <a:rPr dirty="0" sz="1600" spc="-5">
                <a:latin typeface="Calibri"/>
                <a:cs typeface="Calibri"/>
              </a:rPr>
              <a:t> quando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comparado</a:t>
            </a:r>
            <a:r>
              <a:rPr dirty="0" sz="1600" spc="-5">
                <a:latin typeface="Calibri"/>
                <a:cs typeface="Calibri"/>
              </a:rPr>
              <a:t> com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aquelas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que</a:t>
            </a:r>
            <a:r>
              <a:rPr dirty="0" sz="1600" spc="-5">
                <a:latin typeface="Calibri"/>
                <a:cs typeface="Calibri"/>
              </a:rPr>
              <a:t> não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tiveram </a:t>
            </a:r>
            <a:r>
              <a:rPr dirty="0" sz="1600" spc="-10">
                <a:latin typeface="Calibri"/>
                <a:cs typeface="Calibri"/>
              </a:rPr>
              <a:t> intercorrências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no</a:t>
            </a:r>
            <a:r>
              <a:rPr dirty="0" sz="1600" spc="37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pós-operatório,</a:t>
            </a:r>
            <a:r>
              <a:rPr dirty="0" sz="1600" spc="-5">
                <a:latin typeface="Calibri"/>
                <a:cs typeface="Calibri"/>
              </a:rPr>
              <a:t> com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maior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influência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dos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materiais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</a:t>
            </a:r>
            <a:r>
              <a:rPr dirty="0" sz="1600" spc="-15">
                <a:latin typeface="Calibri"/>
                <a:cs typeface="Calibri"/>
              </a:rPr>
              <a:t> taxa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ambulatorial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valor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final</a:t>
            </a:r>
            <a:r>
              <a:rPr dirty="0" sz="1600" spc="3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(FIGURA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2).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2589256" y="6927342"/>
            <a:ext cx="5398770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Apesar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limitação</a:t>
            </a:r>
            <a:r>
              <a:rPr dirty="0" sz="1600" spc="-5">
                <a:latin typeface="Calibri"/>
                <a:cs typeface="Calibri"/>
              </a:rPr>
              <a:t> relacionada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número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participantes,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observou-se que a </a:t>
            </a:r>
            <a:r>
              <a:rPr dirty="0" sz="1600" spc="-15">
                <a:latin typeface="Calibri"/>
                <a:cs typeface="Calibri"/>
              </a:rPr>
              <a:t>diferença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custos </a:t>
            </a:r>
            <a:r>
              <a:rPr dirty="0" sz="1600" spc="-5">
                <a:latin typeface="Calibri"/>
                <a:cs typeface="Calibri"/>
              </a:rPr>
              <a:t>relacionados à </a:t>
            </a:r>
            <a:r>
              <a:rPr dirty="0" sz="1600" spc="-10">
                <a:latin typeface="Calibri"/>
                <a:cs typeface="Calibri"/>
              </a:rPr>
              <a:t>assistência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daquelas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</a:t>
            </a:r>
            <a:r>
              <a:rPr dirty="0" sz="1600" spc="-5">
                <a:latin typeface="Calibri"/>
                <a:cs typeface="Calibri"/>
              </a:rPr>
              <a:t> que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tiveram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complicações</a:t>
            </a:r>
            <a:r>
              <a:rPr dirty="0" sz="1600" spc="-5">
                <a:latin typeface="Calibri"/>
                <a:cs typeface="Calibri"/>
              </a:rPr>
              <a:t> pós-cirúrgicas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reforça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necessidade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apoio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monitoramento</a:t>
            </a:r>
            <a:r>
              <a:rPr dirty="0" sz="1600" spc="-5">
                <a:latin typeface="Calibri"/>
                <a:cs typeface="Calibri"/>
              </a:rPr>
              <a:t> das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intercorrências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pós-operatórias,</a:t>
            </a:r>
            <a:r>
              <a:rPr dirty="0" sz="1600" spc="-5">
                <a:latin typeface="Calibri"/>
                <a:cs typeface="Calibri"/>
              </a:rPr>
              <a:t> com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oferta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suporte</a:t>
            </a:r>
            <a:r>
              <a:rPr dirty="0" sz="1600" spc="-5">
                <a:latin typeface="Calibri"/>
                <a:cs typeface="Calibri"/>
              </a:rPr>
              <a:t> 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adequada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orientação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cuidados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encaminhamento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avaliação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das pacientes.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2022-12-29T15:04:36Z</dcterms:created>
  <dcterms:modified xsi:type="dcterms:W3CDTF">2022-12-29T15:04:36Z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2022-12-13T00:00:00Z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2022-12-29T00:00:00Z</vt:filetime>
  </property>
</Properties>
</file>