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3945" y="745457"/>
            <a:ext cx="14498955" cy="818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12104" y="6259949"/>
            <a:ext cx="5822315" cy="1794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925" marR="549275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Figura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Abundância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relativa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dos</a:t>
            </a:r>
            <a:r>
              <a:rPr dirty="0" sz="1400" spc="-10">
                <a:latin typeface="Calibri"/>
                <a:cs typeface="Calibri"/>
              </a:rPr>
              <a:t> gêneros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bacterianos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encontrados </a:t>
            </a:r>
            <a:r>
              <a:rPr dirty="0" sz="1400">
                <a:latin typeface="Calibri"/>
                <a:cs typeface="Calibri"/>
              </a:rPr>
              <a:t>nas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amostras</a:t>
            </a:r>
            <a:r>
              <a:rPr dirty="0" sz="1400" spc="-5">
                <a:latin typeface="Calibri"/>
                <a:cs typeface="Calibri"/>
              </a:rPr>
              <a:t>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fluidos </a:t>
            </a:r>
            <a:r>
              <a:rPr dirty="0" sz="1400" spc="-10">
                <a:latin typeface="Calibri"/>
                <a:cs typeface="Calibri"/>
              </a:rPr>
              <a:t>gástricos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pacientes</a:t>
            </a:r>
            <a:r>
              <a:rPr dirty="0" sz="1400" spc="-5">
                <a:latin typeface="Calibri"/>
                <a:cs typeface="Calibri"/>
              </a:rPr>
              <a:t> elegíveis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positivos 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-10">
                <a:latin typeface="Calibri"/>
                <a:cs typeface="Calibri"/>
              </a:rPr>
              <a:t>negativos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para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toxicidade</a:t>
            </a:r>
            <a:r>
              <a:rPr dirty="0" sz="1400" spc="-5">
                <a:latin typeface="Calibri"/>
                <a:cs typeface="Calibri"/>
              </a:rPr>
              <a:t> CTCAE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5.</a:t>
            </a:r>
            <a:endParaRPr sz="1400">
              <a:latin typeface="Calibri"/>
              <a:cs typeface="Calibri"/>
            </a:endParaRPr>
          </a:p>
          <a:p>
            <a:pPr algn="just" marL="12700">
              <a:lnSpc>
                <a:spcPts val="1700"/>
              </a:lnSpc>
            </a:pPr>
            <a:r>
              <a:rPr dirty="0" sz="1500" spc="-5">
                <a:latin typeface="Calibri"/>
                <a:cs typeface="Calibri"/>
              </a:rPr>
              <a:t>Conclui-se,</a:t>
            </a:r>
            <a:r>
              <a:rPr dirty="0" sz="1500" spc="58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então</a:t>
            </a:r>
            <a:r>
              <a:rPr dirty="0" sz="1500" spc="59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</a:t>
            </a:r>
            <a:r>
              <a:rPr dirty="0" sz="1500" spc="58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microbiota</a:t>
            </a:r>
            <a:r>
              <a:rPr dirty="0" sz="1500" spc="59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gástrica</a:t>
            </a:r>
            <a:r>
              <a:rPr dirty="0" sz="1500" spc="59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dos</a:t>
            </a:r>
            <a:r>
              <a:rPr dirty="0" sz="1500" spc="58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pacientes</a:t>
            </a:r>
            <a:r>
              <a:rPr dirty="0" sz="1500" spc="59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dos</a:t>
            </a:r>
            <a:r>
              <a:rPr dirty="0" sz="1500" spc="59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grupos</a:t>
            </a:r>
            <a:endParaRPr sz="1500">
              <a:latin typeface="Calibri"/>
              <a:cs typeface="Calibri"/>
            </a:endParaRPr>
          </a:p>
          <a:p>
            <a:pPr algn="just" marL="12700" marR="5080">
              <a:lnSpc>
                <a:spcPct val="99800"/>
              </a:lnSpc>
            </a:pPr>
            <a:r>
              <a:rPr dirty="0" sz="1500" spc="-5">
                <a:latin typeface="Calibri"/>
                <a:cs typeface="Calibri"/>
              </a:rPr>
              <a:t>positivos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10">
                <a:latin typeface="Calibri"/>
                <a:cs typeface="Calibri"/>
              </a:rPr>
              <a:t>negativos conforme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classificação </a:t>
            </a:r>
            <a:r>
              <a:rPr dirty="0" sz="1500" spc="-10">
                <a:latin typeface="Calibri"/>
                <a:cs typeface="Calibri"/>
              </a:rPr>
              <a:t>CTCAE </a:t>
            </a:r>
            <a:r>
              <a:rPr dirty="0" sz="1500">
                <a:latin typeface="Calibri"/>
                <a:cs typeface="Calibri"/>
              </a:rPr>
              <a:t>3 a 5 </a:t>
            </a:r>
            <a:r>
              <a:rPr dirty="0" sz="1500" spc="-10">
                <a:latin typeface="Calibri"/>
                <a:cs typeface="Calibri"/>
              </a:rPr>
              <a:t>para </a:t>
            </a:r>
            <a:r>
              <a:rPr dirty="0" sz="1500" spc="-15">
                <a:latin typeface="Calibri"/>
                <a:cs typeface="Calibri"/>
              </a:rPr>
              <a:t>efeitos </a:t>
            </a:r>
            <a:r>
              <a:rPr dirty="0" sz="1500" spc="-10">
                <a:latin typeface="Calibri"/>
                <a:cs typeface="Calibri"/>
              </a:rPr>
              <a:t> adversos </a:t>
            </a:r>
            <a:r>
              <a:rPr dirty="0" sz="1500">
                <a:latin typeface="Calibri"/>
                <a:cs typeface="Calibri"/>
              </a:rPr>
              <a:t>não </a:t>
            </a:r>
            <a:r>
              <a:rPr dirty="0" sz="1500" spc="-15">
                <a:latin typeface="Calibri"/>
                <a:cs typeface="Calibri"/>
              </a:rPr>
              <a:t>difere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maneira </a:t>
            </a:r>
            <a:r>
              <a:rPr dirty="0" sz="1500" spc="-10">
                <a:latin typeface="Calibri"/>
                <a:cs typeface="Calibri"/>
              </a:rPr>
              <a:t>geral, </a:t>
            </a:r>
            <a:r>
              <a:rPr dirty="0" sz="1500" spc="-5">
                <a:latin typeface="Calibri"/>
                <a:cs typeface="Calibri"/>
              </a:rPr>
              <a:t>quanto </a:t>
            </a:r>
            <a:r>
              <a:rPr dirty="0" sz="1500">
                <a:latin typeface="Calibri"/>
                <a:cs typeface="Calibri"/>
              </a:rPr>
              <a:t>à </a:t>
            </a:r>
            <a:r>
              <a:rPr dirty="0" sz="1500" spc="-5">
                <a:latin typeface="Calibri"/>
                <a:cs typeface="Calibri"/>
              </a:rPr>
              <a:t>diversidade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5">
                <a:latin typeface="Calibri"/>
                <a:cs typeface="Calibri"/>
              </a:rPr>
              <a:t>composição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bacteriana. Apesar dessa </a:t>
            </a:r>
            <a:r>
              <a:rPr dirty="0" sz="1500">
                <a:latin typeface="Calibri"/>
                <a:cs typeface="Calibri"/>
              </a:rPr>
              <a:t>similaridade, alguns </a:t>
            </a:r>
            <a:r>
              <a:rPr dirty="0" sz="1500" spc="-10">
                <a:latin typeface="Calibri"/>
                <a:cs typeface="Calibri"/>
              </a:rPr>
              <a:t>gêneros </a:t>
            </a:r>
            <a:r>
              <a:rPr dirty="0" sz="1500" spc="-5">
                <a:latin typeface="Calibri"/>
                <a:cs typeface="Calibri"/>
              </a:rPr>
              <a:t>enriquecidos </a:t>
            </a:r>
            <a:r>
              <a:rPr dirty="0" sz="1500" spc="-15">
                <a:latin typeface="Calibri"/>
                <a:cs typeface="Calibri"/>
              </a:rPr>
              <a:t>foram 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identificados</a:t>
            </a:r>
            <a:r>
              <a:rPr dirty="0" sz="1500" spc="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</a:t>
            </a:r>
            <a:r>
              <a:rPr dirty="0" sz="1500" spc="-10" i="1">
                <a:latin typeface="Calibri"/>
                <a:cs typeface="Calibri"/>
              </a:rPr>
              <a:t>Ruminococcaceae_UCG_014</a:t>
            </a:r>
            <a:r>
              <a:rPr dirty="0" sz="1500" spc="-10">
                <a:latin typeface="Calibri"/>
                <a:cs typeface="Calibri"/>
              </a:rPr>
              <a:t>,</a:t>
            </a:r>
            <a:r>
              <a:rPr dirty="0" sz="1500" spc="325">
                <a:latin typeface="Calibri"/>
                <a:cs typeface="Calibri"/>
              </a:rPr>
              <a:t> </a:t>
            </a:r>
            <a:r>
              <a:rPr dirty="0" sz="1500" spc="-5" i="1">
                <a:latin typeface="Calibri"/>
                <a:cs typeface="Calibri"/>
              </a:rPr>
              <a:t>Candidatus</a:t>
            </a:r>
            <a:r>
              <a:rPr dirty="0" sz="1500" spc="320" i="1">
                <a:latin typeface="Calibri"/>
                <a:cs typeface="Calibri"/>
              </a:rPr>
              <a:t> </a:t>
            </a:r>
            <a:r>
              <a:rPr dirty="0" sz="1500" spc="-5" i="1">
                <a:latin typeface="Calibri"/>
                <a:cs typeface="Calibri"/>
              </a:rPr>
              <a:t>Saccharimonas</a:t>
            </a:r>
            <a:r>
              <a:rPr dirty="0" sz="1500" spc="-5">
                <a:latin typeface="Calibri"/>
                <a:cs typeface="Calibri"/>
              </a:rPr>
              <a:t>,</a:t>
            </a:r>
            <a:r>
              <a:rPr dirty="0" sz="1500" spc="3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89941" y="6182823"/>
            <a:ext cx="5307330" cy="525780"/>
            <a:chOff x="689941" y="6182823"/>
            <a:chExt cx="5307330" cy="525780"/>
          </a:xfrm>
        </p:grpSpPr>
        <p:sp>
          <p:nvSpPr>
            <p:cNvPr id="4" name="object 4"/>
            <p:cNvSpPr/>
            <p:nvPr/>
          </p:nvSpPr>
          <p:spPr>
            <a:xfrm>
              <a:off x="710641" y="6203523"/>
              <a:ext cx="5266055" cy="483870"/>
            </a:xfrm>
            <a:custGeom>
              <a:avLst/>
              <a:gdLst/>
              <a:ahLst/>
              <a:cxnLst/>
              <a:rect l="l" t="t" r="r" b="b"/>
              <a:pathLst>
                <a:path w="5266055" h="483870">
                  <a:moveTo>
                    <a:pt x="5184724" y="0"/>
                  </a:moveTo>
                  <a:lnTo>
                    <a:pt x="80644" y="0"/>
                  </a:lnTo>
                  <a:lnTo>
                    <a:pt x="70138" y="676"/>
                  </a:lnTo>
                  <a:lnTo>
                    <a:pt x="31556" y="16730"/>
                  </a:lnTo>
                  <a:lnTo>
                    <a:pt x="6070" y="49812"/>
                  </a:lnTo>
                  <a:lnTo>
                    <a:pt x="0" y="80644"/>
                  </a:lnTo>
                  <a:lnTo>
                    <a:pt x="0" y="403199"/>
                  </a:lnTo>
                  <a:lnTo>
                    <a:pt x="10794" y="443522"/>
                  </a:lnTo>
                  <a:lnTo>
                    <a:pt x="40322" y="473036"/>
                  </a:lnTo>
                  <a:lnTo>
                    <a:pt x="80644" y="483844"/>
                  </a:lnTo>
                  <a:lnTo>
                    <a:pt x="5185079" y="483476"/>
                  </a:lnTo>
                  <a:lnTo>
                    <a:pt x="5225402" y="472681"/>
                  </a:lnTo>
                  <a:lnTo>
                    <a:pt x="5254917" y="443166"/>
                  </a:lnTo>
                  <a:lnTo>
                    <a:pt x="5265724" y="402843"/>
                  </a:lnTo>
                  <a:lnTo>
                    <a:pt x="5265356" y="80644"/>
                  </a:lnTo>
                  <a:lnTo>
                    <a:pt x="5254561" y="40322"/>
                  </a:lnTo>
                  <a:lnTo>
                    <a:pt x="5225033" y="10807"/>
                  </a:lnTo>
                  <a:lnTo>
                    <a:pt x="5184724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10641" y="6203523"/>
              <a:ext cx="5266055" cy="483870"/>
            </a:xfrm>
            <a:custGeom>
              <a:avLst/>
              <a:gdLst/>
              <a:ahLst/>
              <a:cxnLst/>
              <a:rect l="l" t="t" r="r" b="b"/>
              <a:pathLst>
                <a:path w="5266055" h="483870">
                  <a:moveTo>
                    <a:pt x="0" y="80644"/>
                  </a:moveTo>
                  <a:lnTo>
                    <a:pt x="674" y="70140"/>
                  </a:lnTo>
                  <a:lnTo>
                    <a:pt x="2697" y="59807"/>
                  </a:lnTo>
                  <a:lnTo>
                    <a:pt x="23668" y="23669"/>
                  </a:lnTo>
                  <a:lnTo>
                    <a:pt x="59802" y="2703"/>
                  </a:lnTo>
                  <a:lnTo>
                    <a:pt x="80644" y="0"/>
                  </a:lnTo>
                  <a:lnTo>
                    <a:pt x="5184724" y="0"/>
                  </a:lnTo>
                  <a:lnTo>
                    <a:pt x="5225033" y="10807"/>
                  </a:lnTo>
                  <a:lnTo>
                    <a:pt x="5254561" y="40322"/>
                  </a:lnTo>
                  <a:lnTo>
                    <a:pt x="5265356" y="80644"/>
                  </a:lnTo>
                  <a:lnTo>
                    <a:pt x="5265724" y="402843"/>
                  </a:lnTo>
                  <a:lnTo>
                    <a:pt x="5265048" y="413343"/>
                  </a:lnTo>
                  <a:lnTo>
                    <a:pt x="5263021" y="423676"/>
                  </a:lnTo>
                  <a:lnTo>
                    <a:pt x="5242050" y="459809"/>
                  </a:lnTo>
                  <a:lnTo>
                    <a:pt x="5205912" y="480779"/>
                  </a:lnTo>
                  <a:lnTo>
                    <a:pt x="80644" y="483844"/>
                  </a:lnTo>
                  <a:lnTo>
                    <a:pt x="40322" y="473036"/>
                  </a:lnTo>
                  <a:lnTo>
                    <a:pt x="10794" y="443522"/>
                  </a:lnTo>
                  <a:lnTo>
                    <a:pt x="0" y="403199"/>
                  </a:lnTo>
                  <a:lnTo>
                    <a:pt x="0" y="80644"/>
                  </a:lnTo>
                  <a:close/>
                </a:path>
              </a:pathLst>
            </a:custGeom>
            <a:ln w="41399">
              <a:solidFill>
                <a:srgbClr val="00AF4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6243296" y="2555462"/>
            <a:ext cx="5307330" cy="525780"/>
            <a:chOff x="6243296" y="2555462"/>
            <a:chExt cx="5307330" cy="525780"/>
          </a:xfrm>
        </p:grpSpPr>
        <p:sp>
          <p:nvSpPr>
            <p:cNvPr id="7" name="object 7"/>
            <p:cNvSpPr/>
            <p:nvPr/>
          </p:nvSpPr>
          <p:spPr>
            <a:xfrm>
              <a:off x="6263995" y="2576162"/>
              <a:ext cx="5266055" cy="483870"/>
            </a:xfrm>
            <a:custGeom>
              <a:avLst/>
              <a:gdLst/>
              <a:ahLst/>
              <a:cxnLst/>
              <a:rect l="l" t="t" r="r" b="b"/>
              <a:pathLst>
                <a:path w="5266055" h="483869">
                  <a:moveTo>
                    <a:pt x="5184724" y="0"/>
                  </a:moveTo>
                  <a:lnTo>
                    <a:pt x="80644" y="0"/>
                  </a:lnTo>
                  <a:lnTo>
                    <a:pt x="70140" y="676"/>
                  </a:lnTo>
                  <a:lnTo>
                    <a:pt x="31558" y="16735"/>
                  </a:lnTo>
                  <a:lnTo>
                    <a:pt x="6081" y="49812"/>
                  </a:lnTo>
                  <a:lnTo>
                    <a:pt x="0" y="80644"/>
                  </a:lnTo>
                  <a:lnTo>
                    <a:pt x="0" y="403199"/>
                  </a:lnTo>
                  <a:lnTo>
                    <a:pt x="10807" y="443522"/>
                  </a:lnTo>
                  <a:lnTo>
                    <a:pt x="40322" y="473036"/>
                  </a:lnTo>
                  <a:lnTo>
                    <a:pt x="80644" y="483844"/>
                  </a:lnTo>
                  <a:lnTo>
                    <a:pt x="5185079" y="483488"/>
                  </a:lnTo>
                  <a:lnTo>
                    <a:pt x="5225402" y="472681"/>
                  </a:lnTo>
                  <a:lnTo>
                    <a:pt x="5254929" y="443166"/>
                  </a:lnTo>
                  <a:lnTo>
                    <a:pt x="5265724" y="402843"/>
                  </a:lnTo>
                  <a:lnTo>
                    <a:pt x="5265369" y="80644"/>
                  </a:lnTo>
                  <a:lnTo>
                    <a:pt x="5254561" y="40322"/>
                  </a:lnTo>
                  <a:lnTo>
                    <a:pt x="5225046" y="10807"/>
                  </a:lnTo>
                  <a:lnTo>
                    <a:pt x="5184724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263995" y="2576162"/>
              <a:ext cx="5266055" cy="483870"/>
            </a:xfrm>
            <a:custGeom>
              <a:avLst/>
              <a:gdLst/>
              <a:ahLst/>
              <a:cxnLst/>
              <a:rect l="l" t="t" r="r" b="b"/>
              <a:pathLst>
                <a:path w="5266055" h="483869">
                  <a:moveTo>
                    <a:pt x="0" y="80644"/>
                  </a:moveTo>
                  <a:lnTo>
                    <a:pt x="676" y="70140"/>
                  </a:lnTo>
                  <a:lnTo>
                    <a:pt x="2703" y="59807"/>
                  </a:lnTo>
                  <a:lnTo>
                    <a:pt x="23674" y="23674"/>
                  </a:lnTo>
                  <a:lnTo>
                    <a:pt x="59807" y="2703"/>
                  </a:lnTo>
                  <a:lnTo>
                    <a:pt x="80644" y="0"/>
                  </a:lnTo>
                  <a:lnTo>
                    <a:pt x="5184724" y="0"/>
                  </a:lnTo>
                  <a:lnTo>
                    <a:pt x="5225046" y="10807"/>
                  </a:lnTo>
                  <a:lnTo>
                    <a:pt x="5254561" y="40322"/>
                  </a:lnTo>
                  <a:lnTo>
                    <a:pt x="5265369" y="80644"/>
                  </a:lnTo>
                  <a:lnTo>
                    <a:pt x="5265724" y="402843"/>
                  </a:lnTo>
                  <a:lnTo>
                    <a:pt x="5265050" y="413343"/>
                  </a:lnTo>
                  <a:lnTo>
                    <a:pt x="5263027" y="423676"/>
                  </a:lnTo>
                  <a:lnTo>
                    <a:pt x="5242056" y="459814"/>
                  </a:lnTo>
                  <a:lnTo>
                    <a:pt x="5205917" y="480785"/>
                  </a:lnTo>
                  <a:lnTo>
                    <a:pt x="80644" y="483844"/>
                  </a:lnTo>
                  <a:lnTo>
                    <a:pt x="40322" y="473036"/>
                  </a:lnTo>
                  <a:lnTo>
                    <a:pt x="10807" y="443522"/>
                  </a:lnTo>
                  <a:lnTo>
                    <a:pt x="0" y="403199"/>
                  </a:lnTo>
                  <a:lnTo>
                    <a:pt x="0" y="80644"/>
                  </a:lnTo>
                  <a:close/>
                </a:path>
              </a:pathLst>
            </a:custGeom>
            <a:ln w="41399">
              <a:solidFill>
                <a:srgbClr val="00AF4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699301" y="2498947"/>
            <a:ext cx="5307330" cy="525780"/>
            <a:chOff x="699301" y="2498947"/>
            <a:chExt cx="5307330" cy="525780"/>
          </a:xfrm>
        </p:grpSpPr>
        <p:sp>
          <p:nvSpPr>
            <p:cNvPr id="10" name="object 10"/>
            <p:cNvSpPr/>
            <p:nvPr/>
          </p:nvSpPr>
          <p:spPr>
            <a:xfrm>
              <a:off x="720001" y="2519647"/>
              <a:ext cx="5266055" cy="483870"/>
            </a:xfrm>
            <a:custGeom>
              <a:avLst/>
              <a:gdLst/>
              <a:ahLst/>
              <a:cxnLst/>
              <a:rect l="l" t="t" r="r" b="b"/>
              <a:pathLst>
                <a:path w="5266055" h="483869">
                  <a:moveTo>
                    <a:pt x="5184724" y="0"/>
                  </a:moveTo>
                  <a:lnTo>
                    <a:pt x="80645" y="0"/>
                  </a:lnTo>
                  <a:lnTo>
                    <a:pt x="70138" y="674"/>
                  </a:lnTo>
                  <a:lnTo>
                    <a:pt x="31556" y="16724"/>
                  </a:lnTo>
                  <a:lnTo>
                    <a:pt x="6070" y="49807"/>
                  </a:lnTo>
                  <a:lnTo>
                    <a:pt x="0" y="80632"/>
                  </a:lnTo>
                  <a:lnTo>
                    <a:pt x="0" y="403199"/>
                  </a:lnTo>
                  <a:lnTo>
                    <a:pt x="10795" y="443522"/>
                  </a:lnTo>
                  <a:lnTo>
                    <a:pt x="40322" y="473036"/>
                  </a:lnTo>
                  <a:lnTo>
                    <a:pt x="80645" y="483831"/>
                  </a:lnTo>
                  <a:lnTo>
                    <a:pt x="5185079" y="483476"/>
                  </a:lnTo>
                  <a:lnTo>
                    <a:pt x="5225402" y="472681"/>
                  </a:lnTo>
                  <a:lnTo>
                    <a:pt x="5254917" y="443153"/>
                  </a:lnTo>
                  <a:lnTo>
                    <a:pt x="5265724" y="402844"/>
                  </a:lnTo>
                  <a:lnTo>
                    <a:pt x="5265356" y="80632"/>
                  </a:lnTo>
                  <a:lnTo>
                    <a:pt x="5254561" y="40322"/>
                  </a:lnTo>
                  <a:lnTo>
                    <a:pt x="5225034" y="10795"/>
                  </a:lnTo>
                  <a:lnTo>
                    <a:pt x="5184724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20001" y="2519647"/>
              <a:ext cx="5266055" cy="483870"/>
            </a:xfrm>
            <a:custGeom>
              <a:avLst/>
              <a:gdLst/>
              <a:ahLst/>
              <a:cxnLst/>
              <a:rect l="l" t="t" r="r" b="b"/>
              <a:pathLst>
                <a:path w="5266055" h="483869">
                  <a:moveTo>
                    <a:pt x="0" y="80632"/>
                  </a:moveTo>
                  <a:lnTo>
                    <a:pt x="674" y="70133"/>
                  </a:lnTo>
                  <a:lnTo>
                    <a:pt x="2697" y="59801"/>
                  </a:lnTo>
                  <a:lnTo>
                    <a:pt x="23668" y="23668"/>
                  </a:lnTo>
                  <a:lnTo>
                    <a:pt x="59802" y="2697"/>
                  </a:lnTo>
                  <a:lnTo>
                    <a:pt x="80645" y="0"/>
                  </a:lnTo>
                  <a:lnTo>
                    <a:pt x="5184724" y="0"/>
                  </a:lnTo>
                  <a:lnTo>
                    <a:pt x="5225034" y="10795"/>
                  </a:lnTo>
                  <a:lnTo>
                    <a:pt x="5254561" y="40322"/>
                  </a:lnTo>
                  <a:lnTo>
                    <a:pt x="5265356" y="80632"/>
                  </a:lnTo>
                  <a:lnTo>
                    <a:pt x="5265724" y="402844"/>
                  </a:lnTo>
                  <a:lnTo>
                    <a:pt x="5265048" y="413342"/>
                  </a:lnTo>
                  <a:lnTo>
                    <a:pt x="5263021" y="423675"/>
                  </a:lnTo>
                  <a:lnTo>
                    <a:pt x="5242050" y="459808"/>
                  </a:lnTo>
                  <a:lnTo>
                    <a:pt x="5205912" y="480779"/>
                  </a:lnTo>
                  <a:lnTo>
                    <a:pt x="80645" y="483831"/>
                  </a:lnTo>
                  <a:lnTo>
                    <a:pt x="40322" y="473036"/>
                  </a:lnTo>
                  <a:lnTo>
                    <a:pt x="10795" y="443522"/>
                  </a:lnTo>
                  <a:lnTo>
                    <a:pt x="0" y="403199"/>
                  </a:lnTo>
                  <a:lnTo>
                    <a:pt x="0" y="80632"/>
                  </a:lnTo>
                  <a:close/>
                </a:path>
              </a:pathLst>
            </a:custGeom>
            <a:ln w="41399">
              <a:solidFill>
                <a:srgbClr val="00AF4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0" y="713529"/>
            <a:ext cx="18288000" cy="1631950"/>
            <a:chOff x="0" y="713529"/>
            <a:chExt cx="18288000" cy="1631950"/>
          </a:xfrm>
        </p:grpSpPr>
        <p:sp>
          <p:nvSpPr>
            <p:cNvPr id="13" name="object 13"/>
            <p:cNvSpPr/>
            <p:nvPr/>
          </p:nvSpPr>
          <p:spPr>
            <a:xfrm>
              <a:off x="0" y="713529"/>
              <a:ext cx="18217515" cy="1631950"/>
            </a:xfrm>
            <a:custGeom>
              <a:avLst/>
              <a:gdLst/>
              <a:ahLst/>
              <a:cxnLst/>
              <a:rect l="l" t="t" r="r" b="b"/>
              <a:pathLst>
                <a:path w="18217515" h="1631950">
                  <a:moveTo>
                    <a:pt x="18185041" y="0"/>
                  </a:moveTo>
                  <a:lnTo>
                    <a:pt x="0" y="0"/>
                  </a:lnTo>
                  <a:lnTo>
                    <a:pt x="0" y="1631518"/>
                  </a:lnTo>
                  <a:lnTo>
                    <a:pt x="18217438" y="1631518"/>
                  </a:lnTo>
                  <a:lnTo>
                    <a:pt x="18185041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962476" y="800651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524" y="0"/>
                  </a:moveTo>
                  <a:lnTo>
                    <a:pt x="0" y="0"/>
                  </a:lnTo>
                  <a:lnTo>
                    <a:pt x="0" y="1004747"/>
                  </a:lnTo>
                  <a:lnTo>
                    <a:pt x="662762" y="1004747"/>
                  </a:lnTo>
                  <a:lnTo>
                    <a:pt x="1325524" y="1004747"/>
                  </a:lnTo>
                  <a:lnTo>
                    <a:pt x="1325524" y="0"/>
                  </a:lnTo>
                  <a:close/>
                </a:path>
              </a:pathLst>
            </a:custGeom>
            <a:solidFill>
              <a:srgbClr val="37552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6995" marR="5080" indent="-7493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Caracterização</a:t>
            </a:r>
            <a:r>
              <a:rPr dirty="0"/>
              <a:t> </a:t>
            </a:r>
            <a:r>
              <a:rPr dirty="0" spc="-5"/>
              <a:t>da</a:t>
            </a:r>
            <a:r>
              <a:rPr dirty="0" spc="5"/>
              <a:t> </a:t>
            </a:r>
            <a:r>
              <a:rPr dirty="0" spc="-10"/>
              <a:t>microbiota</a:t>
            </a:r>
            <a:r>
              <a:rPr dirty="0" spc="10"/>
              <a:t> </a:t>
            </a:r>
            <a:r>
              <a:rPr dirty="0" spc="-15"/>
              <a:t>gástrica</a:t>
            </a:r>
            <a:r>
              <a:rPr dirty="0" spc="5"/>
              <a:t> </a:t>
            </a:r>
            <a:r>
              <a:rPr dirty="0"/>
              <a:t>e</a:t>
            </a:r>
            <a:r>
              <a:rPr dirty="0" spc="5"/>
              <a:t> </a:t>
            </a:r>
            <a:r>
              <a:rPr dirty="0" spc="-5"/>
              <a:t>sua</a:t>
            </a:r>
            <a:r>
              <a:rPr dirty="0" spc="5"/>
              <a:t> </a:t>
            </a:r>
            <a:r>
              <a:rPr dirty="0" spc="-5"/>
              <a:t>associação</a:t>
            </a:r>
            <a:r>
              <a:rPr dirty="0" spc="5"/>
              <a:t> </a:t>
            </a:r>
            <a:r>
              <a:rPr dirty="0" spc="-5"/>
              <a:t>com</a:t>
            </a:r>
            <a:r>
              <a:rPr dirty="0" spc="10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 spc="-10"/>
              <a:t>ocorrência</a:t>
            </a:r>
            <a:r>
              <a:rPr dirty="0" spc="10"/>
              <a:t> </a:t>
            </a:r>
            <a:r>
              <a:rPr dirty="0" spc="-5"/>
              <a:t>de </a:t>
            </a:r>
            <a:r>
              <a:rPr dirty="0" spc="-15"/>
              <a:t>efeitos</a:t>
            </a:r>
            <a:r>
              <a:rPr dirty="0" spc="5"/>
              <a:t> </a:t>
            </a:r>
            <a:r>
              <a:rPr dirty="0" spc="-20"/>
              <a:t>colaterais</a:t>
            </a:r>
            <a:r>
              <a:rPr dirty="0" spc="20"/>
              <a:t> </a:t>
            </a:r>
            <a:r>
              <a:rPr dirty="0" spc="-5"/>
              <a:t>relacionados </a:t>
            </a:r>
            <a:r>
              <a:rPr dirty="0" spc="-575"/>
              <a:t> </a:t>
            </a:r>
            <a:r>
              <a:rPr dirty="0"/>
              <a:t>à</a:t>
            </a:r>
            <a:r>
              <a:rPr dirty="0" spc="-5"/>
              <a:t> </a:t>
            </a:r>
            <a:r>
              <a:rPr dirty="0" spc="-10"/>
              <a:t>quimioterapia</a:t>
            </a:r>
            <a:r>
              <a:rPr dirty="0" spc="-5"/>
              <a:t> em</a:t>
            </a:r>
            <a:r>
              <a:rPr dirty="0"/>
              <a:t> </a:t>
            </a:r>
            <a:r>
              <a:rPr dirty="0" spc="-5"/>
              <a:t>indivíduos com</a:t>
            </a:r>
            <a:r>
              <a:rPr dirty="0"/>
              <a:t> </a:t>
            </a:r>
            <a:r>
              <a:rPr dirty="0" spc="-10"/>
              <a:t>adenocarcinoma</a:t>
            </a:r>
            <a:r>
              <a:rPr dirty="0" spc="-5"/>
              <a:t> </a:t>
            </a:r>
            <a:r>
              <a:rPr dirty="0" spc="-15"/>
              <a:t>gástrico.</a:t>
            </a:r>
          </a:p>
        </p:txBody>
      </p:sp>
      <p:sp>
        <p:nvSpPr>
          <p:cNvPr id="16" name="object 16"/>
          <p:cNvSpPr/>
          <p:nvPr/>
        </p:nvSpPr>
        <p:spPr>
          <a:xfrm>
            <a:off x="16739996" y="800651"/>
            <a:ext cx="360045" cy="1005205"/>
          </a:xfrm>
          <a:custGeom>
            <a:avLst/>
            <a:gdLst/>
            <a:ahLst/>
            <a:cxnLst/>
            <a:rect l="l" t="t" r="r" b="b"/>
            <a:pathLst>
              <a:path w="360044" h="1005205">
                <a:moveTo>
                  <a:pt x="360006" y="0"/>
                </a:moveTo>
                <a:lnTo>
                  <a:pt x="0" y="0"/>
                </a:lnTo>
                <a:lnTo>
                  <a:pt x="0" y="1004747"/>
                </a:lnTo>
                <a:lnTo>
                  <a:pt x="179997" y="1004747"/>
                </a:lnTo>
                <a:lnTo>
                  <a:pt x="360006" y="1004747"/>
                </a:lnTo>
                <a:lnTo>
                  <a:pt x="360006" y="0"/>
                </a:lnTo>
                <a:close/>
              </a:path>
            </a:pathLst>
          </a:custGeom>
          <a:solidFill>
            <a:srgbClr val="91CF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17296" y="1555475"/>
            <a:ext cx="1702625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Mariana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C.,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Gabriela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Estrela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Albuquerque,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Alexandre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Defelicibus,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Laís S.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Abrantes,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Adriane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G. </a:t>
            </a:r>
            <a:r>
              <a:rPr dirty="0" sz="2400" spc="-30">
                <a:latin typeface="Calibri"/>
                <a:cs typeface="Calibri"/>
              </a:rPr>
              <a:t>Pelosof,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Claudia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Z.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Sztokfisz,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Diana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N.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Nunes,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Rachel </a:t>
            </a:r>
            <a:r>
              <a:rPr dirty="0" sz="2400" spc="-80">
                <a:latin typeface="Calibri"/>
                <a:cs typeface="Calibri"/>
              </a:rPr>
              <a:t>S.P.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Riechelmann, Emmanuel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Dias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Neto,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Victor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Hugo </a:t>
            </a:r>
            <a:r>
              <a:rPr dirty="0" sz="2400">
                <a:latin typeface="Calibri"/>
                <a:cs typeface="Calibri"/>
              </a:rPr>
              <a:t>F </a:t>
            </a:r>
            <a:r>
              <a:rPr dirty="0" sz="2400" spc="-5">
                <a:latin typeface="Calibri"/>
                <a:cs typeface="Calibri"/>
              </a:rPr>
              <a:t>Jesus,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Thais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 </a:t>
            </a:r>
            <a:r>
              <a:rPr dirty="0" sz="2400" spc="-5">
                <a:latin typeface="Calibri"/>
                <a:cs typeface="Calibri"/>
              </a:rPr>
              <a:t>Bartelli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20621" y="2579311"/>
            <a:ext cx="329565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5297" y="3035432"/>
            <a:ext cx="5279390" cy="299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99900"/>
              </a:lnSpc>
              <a:spcBef>
                <a:spcPts val="100"/>
              </a:spcBef>
            </a:pP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5">
                <a:latin typeface="Calibri"/>
                <a:cs typeface="Calibri"/>
              </a:rPr>
              <a:t>câncer </a:t>
            </a:r>
            <a:r>
              <a:rPr dirty="0" sz="1500" spc="-10">
                <a:latin typeface="Calibri"/>
                <a:cs typeface="Calibri"/>
              </a:rPr>
              <a:t>gástrico </a:t>
            </a:r>
            <a:r>
              <a:rPr dirty="0" sz="1500">
                <a:latin typeface="Calibri"/>
                <a:cs typeface="Calibri"/>
              </a:rPr>
              <a:t>é a </a:t>
            </a:r>
            <a:r>
              <a:rPr dirty="0" sz="1500" spc="-5">
                <a:latin typeface="Calibri"/>
                <a:cs typeface="Calibri"/>
              </a:rPr>
              <a:t>quinta neoplasia </a:t>
            </a:r>
            <a:r>
              <a:rPr dirty="0" sz="1500">
                <a:latin typeface="Calibri"/>
                <a:cs typeface="Calibri"/>
              </a:rPr>
              <a:t>mais </a:t>
            </a:r>
            <a:r>
              <a:rPr dirty="0" sz="1500" spc="-10">
                <a:latin typeface="Calibri"/>
                <a:cs typeface="Calibri"/>
              </a:rPr>
              <a:t>frequente </a:t>
            </a:r>
            <a:r>
              <a:rPr dirty="0" sz="1500">
                <a:latin typeface="Calibri"/>
                <a:cs typeface="Calibri"/>
              </a:rPr>
              <a:t>do mundo e a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terceira </a:t>
            </a:r>
            <a:r>
              <a:rPr dirty="0" sz="1500" spc="-5">
                <a:latin typeface="Calibri"/>
                <a:cs typeface="Calibri"/>
              </a:rPr>
              <a:t>em número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mortes. </a:t>
            </a:r>
            <a:r>
              <a:rPr dirty="0" sz="1500">
                <a:latin typeface="Calibri"/>
                <a:cs typeface="Calibri"/>
              </a:rPr>
              <a:t>Em </a:t>
            </a:r>
            <a:r>
              <a:rPr dirty="0" sz="1500" spc="-10">
                <a:latin typeface="Calibri"/>
                <a:cs typeface="Calibri"/>
              </a:rPr>
              <a:t>geral,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10">
                <a:latin typeface="Calibri"/>
                <a:cs typeface="Calibri"/>
              </a:rPr>
              <a:t>tratamento consiste </a:t>
            </a:r>
            <a:r>
              <a:rPr dirty="0" sz="1500">
                <a:latin typeface="Calibri"/>
                <a:cs typeface="Calibri"/>
              </a:rPr>
              <a:t>na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combinação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cirurgia</a:t>
            </a:r>
            <a:r>
              <a:rPr dirty="0" sz="1500">
                <a:latin typeface="Calibri"/>
                <a:cs typeface="Calibri"/>
              </a:rPr>
              <a:t> 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quimioterapia,</a:t>
            </a:r>
            <a:r>
              <a:rPr dirty="0" sz="1500">
                <a:latin typeface="Calibri"/>
                <a:cs typeface="Calibri"/>
              </a:rPr>
              <a:t> sendo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maioria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dependente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Fluoropirimidinas, </a:t>
            </a:r>
            <a:r>
              <a:rPr dirty="0" sz="1500">
                <a:latin typeface="Calibri"/>
                <a:cs typeface="Calibri"/>
              </a:rPr>
              <a:t>em </a:t>
            </a:r>
            <a:r>
              <a:rPr dirty="0" sz="1500" spc="-5">
                <a:latin typeface="Calibri"/>
                <a:cs typeface="Calibri"/>
              </a:rPr>
              <a:t>particular </a:t>
            </a:r>
            <a:r>
              <a:rPr dirty="0" sz="1500" spc="-15">
                <a:latin typeface="Calibri"/>
                <a:cs typeface="Calibri"/>
              </a:rPr>
              <a:t>5-FU, </a:t>
            </a:r>
            <a:r>
              <a:rPr dirty="0" sz="1500">
                <a:latin typeface="Calibri"/>
                <a:cs typeface="Calibri"/>
              </a:rPr>
              <a:t>que </a:t>
            </a:r>
            <a:r>
              <a:rPr dirty="0" sz="1500" spc="-5">
                <a:latin typeface="Calibri"/>
                <a:cs typeface="Calibri"/>
              </a:rPr>
              <a:t>continua </a:t>
            </a:r>
            <a:r>
              <a:rPr dirty="0" sz="1500">
                <a:latin typeface="Calibri"/>
                <a:cs typeface="Calibri"/>
              </a:rPr>
              <a:t> 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principal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droga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usada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contra</a:t>
            </a:r>
            <a:r>
              <a:rPr dirty="0" sz="1500" spc="-5">
                <a:latin typeface="Calibri"/>
                <a:cs typeface="Calibri"/>
              </a:rPr>
              <a:t> tumores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sólidos</a:t>
            </a:r>
            <a:r>
              <a:rPr dirty="0" sz="1500">
                <a:latin typeface="Calibri"/>
                <a:cs typeface="Calibri"/>
              </a:rPr>
              <a:t> 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associada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ocorrência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eventos adversos </a:t>
            </a:r>
            <a:r>
              <a:rPr dirty="0" sz="1500" spc="-15">
                <a:latin typeface="Calibri"/>
                <a:cs typeface="Calibri"/>
              </a:rPr>
              <a:t>graves </a:t>
            </a:r>
            <a:r>
              <a:rPr dirty="0" sz="1500">
                <a:latin typeface="Calibri"/>
                <a:cs typeface="Calibri"/>
              </a:rPr>
              <a:t>em </a:t>
            </a:r>
            <a:r>
              <a:rPr dirty="0" sz="1500" spc="-10">
                <a:latin typeface="Calibri"/>
                <a:cs typeface="Calibri"/>
              </a:rPr>
              <a:t>até 40% </a:t>
            </a:r>
            <a:r>
              <a:rPr dirty="0" sz="1500" spc="-5">
                <a:latin typeface="Calibri"/>
                <a:cs typeface="Calibri"/>
              </a:rPr>
              <a:t>dos pacientes.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Embora </a:t>
            </a:r>
            <a:r>
              <a:rPr dirty="0" sz="1500" spc="-5">
                <a:latin typeface="Calibri"/>
                <a:cs typeface="Calibri"/>
              </a:rPr>
              <a:t>estudos </a:t>
            </a:r>
            <a:r>
              <a:rPr dirty="0" sz="1500" spc="-10">
                <a:latin typeface="Calibri"/>
                <a:cs typeface="Calibri"/>
              </a:rPr>
              <a:t>recentes têm demonstrado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5">
                <a:latin typeface="Calibri"/>
                <a:cs typeface="Calibri"/>
              </a:rPr>
              <a:t>papel </a:t>
            </a:r>
            <a:r>
              <a:rPr dirty="0" sz="1500">
                <a:latin typeface="Calibri"/>
                <a:cs typeface="Calibri"/>
              </a:rPr>
              <a:t>da </a:t>
            </a:r>
            <a:r>
              <a:rPr dirty="0" sz="1500" spc="-10">
                <a:latin typeface="Calibri"/>
                <a:cs typeface="Calibri"/>
              </a:rPr>
              <a:t>microbiota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ocorrência</a:t>
            </a:r>
            <a:r>
              <a:rPr dirty="0" sz="1500">
                <a:latin typeface="Calibri"/>
                <a:cs typeface="Calibri"/>
              </a:rPr>
              <a:t> de </a:t>
            </a:r>
            <a:r>
              <a:rPr dirty="0" sz="1500" spc="-10">
                <a:latin typeface="Calibri"/>
                <a:cs typeface="Calibri"/>
              </a:rPr>
              <a:t>toxicidade</a:t>
            </a:r>
            <a:r>
              <a:rPr dirty="0" sz="1500" spc="-5">
                <a:latin typeface="Calibri"/>
                <a:cs typeface="Calibri"/>
              </a:rPr>
              <a:t> relacionada</a:t>
            </a:r>
            <a:r>
              <a:rPr dirty="0" sz="1500">
                <a:latin typeface="Calibri"/>
                <a:cs typeface="Calibri"/>
              </a:rPr>
              <a:t> ao</a:t>
            </a:r>
            <a:r>
              <a:rPr dirty="0" sz="1500" spc="33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tratamento,</a:t>
            </a:r>
            <a:r>
              <a:rPr dirty="0" sz="1500" spc="3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nenhum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até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5">
                <a:latin typeface="Calibri"/>
                <a:cs typeface="Calibri"/>
              </a:rPr>
              <a:t>momento </a:t>
            </a:r>
            <a:r>
              <a:rPr dirty="0" sz="1500" spc="-15">
                <a:latin typeface="Calibri"/>
                <a:cs typeface="Calibri"/>
              </a:rPr>
              <a:t>investigou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associação </a:t>
            </a:r>
            <a:r>
              <a:rPr dirty="0" sz="1500">
                <a:latin typeface="Calibri"/>
                <a:cs typeface="Calibri"/>
              </a:rPr>
              <a:t>da </a:t>
            </a:r>
            <a:r>
              <a:rPr dirty="0" sz="1500" spc="-10">
                <a:latin typeface="Calibri"/>
                <a:cs typeface="Calibri"/>
              </a:rPr>
              <a:t>microbiota gástrica com </a:t>
            </a:r>
            <a:r>
              <a:rPr dirty="0" sz="1500" spc="-5">
                <a:latin typeface="Calibri"/>
                <a:cs typeface="Calibri"/>
              </a:rPr>
              <a:t> esses </a:t>
            </a:r>
            <a:r>
              <a:rPr dirty="0" sz="1500" spc="-10">
                <a:latin typeface="Calibri"/>
                <a:cs typeface="Calibri"/>
              </a:rPr>
              <a:t>efeitos.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10">
                <a:latin typeface="Calibri"/>
                <a:cs typeface="Calibri"/>
              </a:rPr>
              <a:t>objetivo deste </a:t>
            </a:r>
            <a:r>
              <a:rPr dirty="0" sz="1500" spc="-5">
                <a:latin typeface="Calibri"/>
                <a:cs typeface="Calibri"/>
              </a:rPr>
              <a:t>trabalho </a:t>
            </a:r>
            <a:r>
              <a:rPr dirty="0" sz="1500">
                <a:latin typeface="Calibri"/>
                <a:cs typeface="Calibri"/>
              </a:rPr>
              <a:t>é </a:t>
            </a:r>
            <a:r>
              <a:rPr dirty="0" sz="1500" spc="-5">
                <a:latin typeface="Calibri"/>
                <a:cs typeface="Calibri"/>
              </a:rPr>
              <a:t>caracterizar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10">
                <a:latin typeface="Calibri"/>
                <a:cs typeface="Calibri"/>
              </a:rPr>
              <a:t>microbiota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gástrica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investigar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sua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associação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</a:t>
            </a:r>
            <a:r>
              <a:rPr dirty="0" sz="1500">
                <a:latin typeface="Calibri"/>
                <a:cs typeface="Calibri"/>
              </a:rPr>
              <a:t> 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ocorrência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colaterais</a:t>
            </a:r>
            <a:r>
              <a:rPr dirty="0" sz="1500" spc="-5">
                <a:latin typeface="Calibri"/>
                <a:cs typeface="Calibri"/>
              </a:rPr>
              <a:t> relacionados</a:t>
            </a:r>
            <a:r>
              <a:rPr dirty="0" sz="1500">
                <a:latin typeface="Calibri"/>
                <a:cs typeface="Calibri"/>
              </a:rPr>
              <a:t> ao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tratamento</a:t>
            </a:r>
            <a:r>
              <a:rPr dirty="0" sz="1500" spc="-5">
                <a:latin typeface="Calibri"/>
                <a:cs typeface="Calibri"/>
              </a:rPr>
              <a:t> quimioterápico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>
                <a:latin typeface="Calibri"/>
                <a:cs typeface="Calibri"/>
              </a:rPr>
              <a:t> uma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coorte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pacientes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adenocarcinoma</a:t>
            </a:r>
            <a:r>
              <a:rPr dirty="0" sz="1500" spc="-10">
                <a:latin typeface="Calibri"/>
                <a:cs typeface="Calibri"/>
              </a:rPr>
              <a:t> gástrico.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91904" y="6235476"/>
            <a:ext cx="13315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dirty="0" sz="2400" spc="-7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25106" y="2636550"/>
            <a:ext cx="35147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112104" y="8028983"/>
            <a:ext cx="5814695" cy="939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5" i="1">
                <a:latin typeface="Calibri"/>
                <a:cs typeface="Calibri"/>
              </a:rPr>
              <a:t>Fusobacterium</a:t>
            </a:r>
            <a:r>
              <a:rPr dirty="0" sz="1500" spc="-5">
                <a:latin typeface="Calibri"/>
                <a:cs typeface="Calibri"/>
              </a:rPr>
              <a:t>)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necessitando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mais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estudos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</a:t>
            </a:r>
            <a:r>
              <a:rPr dirty="0" sz="1500" spc="-5">
                <a:latin typeface="Calibri"/>
                <a:cs typeface="Calibri"/>
              </a:rPr>
              <a:t> validação</a:t>
            </a:r>
            <a:r>
              <a:rPr dirty="0" sz="1500">
                <a:latin typeface="Calibri"/>
                <a:cs typeface="Calibri"/>
              </a:rPr>
              <a:t> 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compreensão </a:t>
            </a:r>
            <a:r>
              <a:rPr dirty="0" sz="1500">
                <a:latin typeface="Calibri"/>
                <a:cs typeface="Calibri"/>
              </a:rPr>
              <a:t>do </a:t>
            </a:r>
            <a:r>
              <a:rPr dirty="0" sz="1500" spc="-5">
                <a:latin typeface="Calibri"/>
                <a:cs typeface="Calibri"/>
              </a:rPr>
              <a:t>seu papel </a:t>
            </a:r>
            <a:r>
              <a:rPr dirty="0" sz="1500">
                <a:latin typeface="Calibri"/>
                <a:cs typeface="Calibri"/>
              </a:rPr>
              <a:t>na </a:t>
            </a:r>
            <a:r>
              <a:rPr dirty="0" sz="1500" spc="-10">
                <a:latin typeface="Calibri"/>
                <a:cs typeface="Calibri"/>
              </a:rPr>
              <a:t>microbiota </a:t>
            </a:r>
            <a:r>
              <a:rPr dirty="0" sz="1500" spc="-5">
                <a:latin typeface="Calibri"/>
                <a:cs typeface="Calibri"/>
              </a:rPr>
              <a:t>tumoral local </a:t>
            </a:r>
            <a:r>
              <a:rPr dirty="0" sz="1500" spc="-10">
                <a:latin typeface="Calibri"/>
                <a:cs typeface="Calibri"/>
              </a:rPr>
              <a:t>para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ocorrência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severidade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</a:t>
            </a:r>
            <a:r>
              <a:rPr dirty="0" sz="1500" spc="-10">
                <a:latin typeface="Calibri"/>
                <a:cs typeface="Calibri"/>
              </a:rPr>
              <a:t> adversos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decorrentes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uso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quimioterapia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durante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tratamento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em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indivíduos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AdG.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239637" y="9179641"/>
            <a:ext cx="5760720" cy="901065"/>
          </a:xfrm>
          <a:custGeom>
            <a:avLst/>
            <a:gdLst/>
            <a:ahLst/>
            <a:cxnLst/>
            <a:rect l="l" t="t" r="r" b="b"/>
            <a:pathLst>
              <a:path w="5760719" h="901065">
                <a:moveTo>
                  <a:pt x="368" y="150126"/>
                </a:moveTo>
                <a:lnTo>
                  <a:pt x="1644" y="130525"/>
                </a:lnTo>
                <a:lnTo>
                  <a:pt x="5449" y="111334"/>
                </a:lnTo>
                <a:lnTo>
                  <a:pt x="20523" y="75247"/>
                </a:lnTo>
                <a:lnTo>
                  <a:pt x="44237" y="44064"/>
                </a:lnTo>
                <a:lnTo>
                  <a:pt x="75247" y="20167"/>
                </a:lnTo>
                <a:lnTo>
                  <a:pt x="111650" y="5087"/>
                </a:lnTo>
                <a:lnTo>
                  <a:pt x="150482" y="0"/>
                </a:lnTo>
                <a:lnTo>
                  <a:pt x="5610606" y="368"/>
                </a:lnTo>
                <a:lnTo>
                  <a:pt x="5649393" y="5449"/>
                </a:lnTo>
                <a:lnTo>
                  <a:pt x="5685485" y="20523"/>
                </a:lnTo>
                <a:lnTo>
                  <a:pt x="5716668" y="44242"/>
                </a:lnTo>
                <a:lnTo>
                  <a:pt x="5740565" y="75247"/>
                </a:lnTo>
                <a:lnTo>
                  <a:pt x="5755638" y="111650"/>
                </a:lnTo>
                <a:lnTo>
                  <a:pt x="5760720" y="150482"/>
                </a:lnTo>
                <a:lnTo>
                  <a:pt x="5760720" y="750608"/>
                </a:lnTo>
                <a:lnTo>
                  <a:pt x="5759444" y="770203"/>
                </a:lnTo>
                <a:lnTo>
                  <a:pt x="5755638" y="789395"/>
                </a:lnTo>
                <a:lnTo>
                  <a:pt x="5740565" y="825487"/>
                </a:lnTo>
                <a:lnTo>
                  <a:pt x="5716846" y="856670"/>
                </a:lnTo>
                <a:lnTo>
                  <a:pt x="5685840" y="880567"/>
                </a:lnTo>
                <a:lnTo>
                  <a:pt x="5649437" y="895640"/>
                </a:lnTo>
                <a:lnTo>
                  <a:pt x="5610606" y="900722"/>
                </a:lnTo>
                <a:lnTo>
                  <a:pt x="150126" y="900722"/>
                </a:lnTo>
                <a:lnTo>
                  <a:pt x="111329" y="895640"/>
                </a:lnTo>
                <a:lnTo>
                  <a:pt x="75247" y="880567"/>
                </a:lnTo>
                <a:lnTo>
                  <a:pt x="44054" y="856848"/>
                </a:lnTo>
                <a:lnTo>
                  <a:pt x="20167" y="825842"/>
                </a:lnTo>
                <a:lnTo>
                  <a:pt x="5087" y="789439"/>
                </a:lnTo>
                <a:lnTo>
                  <a:pt x="0" y="750608"/>
                </a:lnTo>
                <a:lnTo>
                  <a:pt x="368" y="150126"/>
                </a:lnTo>
                <a:close/>
              </a:path>
            </a:pathLst>
          </a:custGeom>
          <a:ln w="41399">
            <a:solidFill>
              <a:srgbClr val="00AF4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2382462" y="9336867"/>
            <a:ext cx="553402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Albuquerque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GE,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Moda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BS,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Serpa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MS,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et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</a:t>
            </a:r>
            <a:r>
              <a:rPr dirty="0" sz="1400" spc="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(2022)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Evaluation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of</a:t>
            </a:r>
            <a:r>
              <a:rPr dirty="0" sz="1400" spc="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Bacteria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 Fungi </a:t>
            </a:r>
            <a:r>
              <a:rPr dirty="0" sz="1400">
                <a:latin typeface="Calibri"/>
                <a:cs typeface="Calibri"/>
              </a:rPr>
              <a:t>DNA </a:t>
            </a:r>
            <a:r>
              <a:rPr dirty="0" sz="1400" spc="-10">
                <a:latin typeface="Calibri"/>
                <a:cs typeface="Calibri"/>
              </a:rPr>
              <a:t>Abundance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Human Tissues. Genes</a:t>
            </a:r>
            <a:r>
              <a:rPr dirty="0" sz="1400" spc="-10">
                <a:latin typeface="Calibri"/>
                <a:cs typeface="Calibri"/>
              </a:rPr>
              <a:t> 13:237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226918" y="111968"/>
            <a:ext cx="3004820" cy="608965"/>
          </a:xfrm>
          <a:custGeom>
            <a:avLst/>
            <a:gdLst/>
            <a:ahLst/>
            <a:cxnLst/>
            <a:rect l="l" t="t" r="r" b="b"/>
            <a:pathLst>
              <a:path w="3004819" h="608965">
                <a:moveTo>
                  <a:pt x="3004197" y="0"/>
                </a:moveTo>
                <a:lnTo>
                  <a:pt x="0" y="0"/>
                </a:lnTo>
                <a:lnTo>
                  <a:pt x="0" y="608761"/>
                </a:lnTo>
                <a:lnTo>
                  <a:pt x="1502282" y="608761"/>
                </a:lnTo>
                <a:lnTo>
                  <a:pt x="3004197" y="608761"/>
                </a:lnTo>
                <a:lnTo>
                  <a:pt x="3004197" y="0"/>
                </a:lnTo>
                <a:close/>
              </a:path>
            </a:pathLst>
          </a:custGeom>
          <a:solidFill>
            <a:srgbClr val="00AF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5325103" y="144619"/>
            <a:ext cx="280733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84275" marR="5080" indent="-117221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545" y="178861"/>
            <a:ext cx="5166747" cy="462011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728903" y="6825150"/>
            <a:ext cx="5207000" cy="291973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algn="just" marL="12700" marR="5080">
              <a:lnSpc>
                <a:spcPct val="83300"/>
              </a:lnSpc>
              <a:spcBef>
                <a:spcPts val="400"/>
              </a:spcBef>
            </a:pPr>
            <a:r>
              <a:rPr dirty="0" sz="1500" spc="-5">
                <a:latin typeface="Calibri"/>
                <a:cs typeface="Calibri"/>
              </a:rPr>
              <a:t>Indivíduos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1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adenocarcinoma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gástrico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foram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selecionados</a:t>
            </a:r>
            <a:r>
              <a:rPr dirty="0" sz="1500" spc="114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5">
                <a:latin typeface="Calibri"/>
                <a:cs typeface="Calibri"/>
              </a:rPr>
              <a:t>estudo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maneira </a:t>
            </a:r>
            <a:r>
              <a:rPr dirty="0" sz="1500" spc="-10">
                <a:latin typeface="Calibri"/>
                <a:cs typeface="Calibri"/>
              </a:rPr>
              <a:t>retrospectiva </a:t>
            </a:r>
            <a:r>
              <a:rPr dirty="0" sz="1500" spc="-5">
                <a:latin typeface="Calibri"/>
                <a:cs typeface="Calibri"/>
              </a:rPr>
              <a:t>dentre aqueles </a:t>
            </a:r>
            <a:r>
              <a:rPr dirty="0" sz="1500" spc="-10">
                <a:latin typeface="Calibri"/>
                <a:cs typeface="Calibri"/>
              </a:rPr>
              <a:t>tratados </a:t>
            </a:r>
            <a:r>
              <a:rPr dirty="0" sz="1500">
                <a:latin typeface="Calibri"/>
                <a:cs typeface="Calibri"/>
              </a:rPr>
              <a:t>no </a:t>
            </a:r>
            <a:r>
              <a:rPr dirty="0" sz="1500" spc="-10">
                <a:latin typeface="Calibri"/>
                <a:cs typeface="Calibri"/>
              </a:rPr>
              <a:t>A.C. </a:t>
            </a:r>
            <a:r>
              <a:rPr dirty="0" sz="1500" spc="-5">
                <a:latin typeface="Calibri"/>
                <a:cs typeface="Calibri"/>
              </a:rPr>
              <a:t> Camargo Cancer Center (ACCCC)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2016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10">
                <a:latin typeface="Calibri"/>
                <a:cs typeface="Calibri"/>
              </a:rPr>
              <a:t>2020. </a:t>
            </a:r>
            <a:r>
              <a:rPr dirty="0" sz="1500" spc="-15">
                <a:latin typeface="Calibri"/>
                <a:cs typeface="Calibri"/>
              </a:rPr>
              <a:t>Foram </a:t>
            </a:r>
            <a:r>
              <a:rPr dirty="0" sz="1500">
                <a:latin typeface="Calibri"/>
                <a:cs typeface="Calibri"/>
              </a:rPr>
              <a:t>incluídos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os pacientes com doença localizada; </a:t>
            </a:r>
            <a:r>
              <a:rPr dirty="0" sz="1500" spc="-15">
                <a:latin typeface="Calibri"/>
                <a:cs typeface="Calibri"/>
              </a:rPr>
              <a:t>Serão </a:t>
            </a:r>
            <a:r>
              <a:rPr dirty="0" sz="1500" spc="-5">
                <a:latin typeface="Calibri"/>
                <a:cs typeface="Calibri"/>
              </a:rPr>
              <a:t>classificados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acordo </a:t>
            </a:r>
            <a:r>
              <a:rPr dirty="0" sz="1500" spc="-5">
                <a:latin typeface="Calibri"/>
                <a:cs typeface="Calibri"/>
              </a:rPr>
              <a:t> com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10">
                <a:latin typeface="Calibri"/>
                <a:cs typeface="Calibri"/>
              </a:rPr>
              <a:t>CTCAE </a:t>
            </a:r>
            <a:r>
              <a:rPr dirty="0" sz="1500" spc="-5">
                <a:latin typeface="Calibri"/>
                <a:cs typeface="Calibri"/>
              </a:rPr>
              <a:t>(Common </a:t>
            </a:r>
            <a:r>
              <a:rPr dirty="0" sz="1500" spc="-15">
                <a:latin typeface="Calibri"/>
                <a:cs typeface="Calibri"/>
              </a:rPr>
              <a:t>Terminology </a:t>
            </a:r>
            <a:r>
              <a:rPr dirty="0" sz="1500" spc="-5">
                <a:latin typeface="Calibri"/>
                <a:cs typeface="Calibri"/>
              </a:rPr>
              <a:t>Criteria </a:t>
            </a:r>
            <a:r>
              <a:rPr dirty="0" sz="1500" spc="-10">
                <a:latin typeface="Calibri"/>
                <a:cs typeface="Calibri"/>
              </a:rPr>
              <a:t>for Adverse Events),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um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conjunto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critérios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classificação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padronizada</a:t>
            </a:r>
            <a:r>
              <a:rPr dirty="0" sz="1500" spc="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 </a:t>
            </a:r>
            <a:r>
              <a:rPr dirty="0" sz="1500" spc="-10">
                <a:latin typeface="Calibri"/>
                <a:cs typeface="Calibri"/>
              </a:rPr>
              <a:t>adversos </a:t>
            </a:r>
            <a:r>
              <a:rPr dirty="0" sz="1500">
                <a:latin typeface="Calibri"/>
                <a:cs typeface="Calibri"/>
              </a:rPr>
              <a:t>aos </a:t>
            </a:r>
            <a:r>
              <a:rPr dirty="0" sz="1500" spc="-5">
                <a:latin typeface="Calibri"/>
                <a:cs typeface="Calibri"/>
              </a:rPr>
              <a:t>medicamentos </a:t>
            </a:r>
            <a:r>
              <a:rPr dirty="0" sz="1500" spc="-10">
                <a:latin typeface="Calibri"/>
                <a:cs typeface="Calibri"/>
              </a:rPr>
              <a:t>terapêuticos contra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25">
                <a:latin typeface="Calibri"/>
                <a:cs typeface="Calibri"/>
              </a:rPr>
              <a:t>câncer. 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Aqueles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 spc="-5">
                <a:latin typeface="Calibri"/>
                <a:cs typeface="Calibri"/>
              </a:rPr>
              <a:t>níveis </a:t>
            </a:r>
            <a:r>
              <a:rPr dirty="0" sz="1500">
                <a:latin typeface="Calibri"/>
                <a:cs typeface="Calibri"/>
              </a:rPr>
              <a:t>3 a 5 </a:t>
            </a:r>
            <a:r>
              <a:rPr dirty="0" sz="1500" spc="-10">
                <a:latin typeface="Calibri"/>
                <a:cs typeface="Calibri"/>
              </a:rPr>
              <a:t>serão </a:t>
            </a:r>
            <a:r>
              <a:rPr dirty="0" sz="1500" spc="-5">
                <a:latin typeface="Calibri"/>
                <a:cs typeface="Calibri"/>
              </a:rPr>
              <a:t>considerados como casos </a:t>
            </a:r>
            <a:r>
              <a:rPr dirty="0" sz="1500" spc="-15">
                <a:latin typeface="Calibri"/>
                <a:cs typeface="Calibri"/>
              </a:rPr>
              <a:t>graves 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enquanto </a:t>
            </a:r>
            <a:r>
              <a:rPr dirty="0" sz="1500">
                <a:latin typeface="Calibri"/>
                <a:cs typeface="Calibri"/>
              </a:rPr>
              <a:t>1 e 2 </a:t>
            </a:r>
            <a:r>
              <a:rPr dirty="0" sz="1500" spc="-10">
                <a:latin typeface="Calibri"/>
                <a:cs typeface="Calibri"/>
              </a:rPr>
              <a:t>serão </a:t>
            </a:r>
            <a:r>
              <a:rPr dirty="0" sz="1500" spc="-5">
                <a:latin typeface="Calibri"/>
                <a:cs typeface="Calibri"/>
              </a:rPr>
              <a:t>considerados </a:t>
            </a:r>
            <a:r>
              <a:rPr dirty="0" sz="1500" spc="-10">
                <a:latin typeface="Calibri"/>
                <a:cs typeface="Calibri"/>
              </a:rPr>
              <a:t>com </a:t>
            </a:r>
            <a:r>
              <a:rPr dirty="0" sz="1500" spc="-5">
                <a:latin typeface="Calibri"/>
                <a:cs typeface="Calibri"/>
              </a:rPr>
              <a:t>ausência </a:t>
            </a:r>
            <a:r>
              <a:rPr dirty="0" sz="1500">
                <a:latin typeface="Calibri"/>
                <a:cs typeface="Calibri"/>
              </a:rPr>
              <a:t>ou </a:t>
            </a:r>
            <a:r>
              <a:rPr dirty="0" sz="1500" spc="-5">
                <a:latin typeface="Calibri"/>
                <a:cs typeface="Calibri"/>
              </a:rPr>
              <a:t>ocorrência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colaterais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brandos.</a:t>
            </a:r>
            <a:endParaRPr sz="1500">
              <a:latin typeface="Calibri"/>
              <a:cs typeface="Calibri"/>
            </a:endParaRPr>
          </a:p>
          <a:p>
            <a:pPr algn="just" marL="12700" indent="45720">
              <a:lnSpc>
                <a:spcPts val="1350"/>
              </a:lnSpc>
            </a:pPr>
            <a:r>
              <a:rPr dirty="0" sz="1500" spc="-10">
                <a:latin typeface="Calibri"/>
                <a:cs typeface="Calibri"/>
              </a:rPr>
              <a:t>Caracterizaremos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microbiota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gástrica</a:t>
            </a:r>
            <a:r>
              <a:rPr dirty="0" sz="1500" spc="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destes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indivíduos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por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meio</a:t>
            </a:r>
            <a:endParaRPr sz="1500">
              <a:latin typeface="Calibri"/>
              <a:cs typeface="Calibri"/>
            </a:endParaRPr>
          </a:p>
          <a:p>
            <a:pPr algn="just" marL="12700" marR="9525">
              <a:lnSpc>
                <a:spcPct val="83100"/>
              </a:lnSpc>
              <a:spcBef>
                <a:spcPts val="155"/>
              </a:spcBef>
            </a:pPr>
            <a:r>
              <a:rPr dirty="0" sz="1500">
                <a:latin typeface="Calibri"/>
                <a:cs typeface="Calibri"/>
              </a:rPr>
              <a:t>do </a:t>
            </a:r>
            <a:r>
              <a:rPr dirty="0" sz="1500" spc="-5">
                <a:latin typeface="Calibri"/>
                <a:cs typeface="Calibri"/>
              </a:rPr>
              <a:t>sequenciamento </a:t>
            </a:r>
            <a:r>
              <a:rPr dirty="0" sz="1500">
                <a:latin typeface="Calibri"/>
                <a:cs typeface="Calibri"/>
              </a:rPr>
              <a:t>do </a:t>
            </a:r>
            <a:r>
              <a:rPr dirty="0" sz="1500" spc="-5">
                <a:latin typeface="Calibri"/>
                <a:cs typeface="Calibri"/>
              </a:rPr>
              <a:t>gene bacteriano </a:t>
            </a:r>
            <a:r>
              <a:rPr dirty="0" sz="1500" spc="-10">
                <a:latin typeface="Calibri"/>
                <a:cs typeface="Calibri"/>
              </a:rPr>
              <a:t>16S </a:t>
            </a:r>
            <a:r>
              <a:rPr dirty="0" sz="1500">
                <a:latin typeface="Calibri"/>
                <a:cs typeface="Calibri"/>
              </a:rPr>
              <a:t>rRNA, </a:t>
            </a:r>
            <a:r>
              <a:rPr dirty="0" sz="1500" spc="-10">
                <a:latin typeface="Calibri"/>
                <a:cs typeface="Calibri"/>
              </a:rPr>
              <a:t>investigando </a:t>
            </a:r>
            <a:r>
              <a:rPr dirty="0" sz="1500" spc="-5">
                <a:latin typeface="Calibri"/>
                <a:cs typeface="Calibri"/>
              </a:rPr>
              <a:t> bactérias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diferencialmente</a:t>
            </a:r>
            <a:r>
              <a:rPr dirty="0" sz="1500" spc="-5">
                <a:latin typeface="Calibri"/>
                <a:cs typeface="Calibri"/>
              </a:rPr>
              <a:t> abundantes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entre</a:t>
            </a:r>
            <a:r>
              <a:rPr dirty="0" sz="1500" spc="-5">
                <a:latin typeface="Calibri"/>
                <a:cs typeface="Calibri"/>
              </a:rPr>
              <a:t> os</a:t>
            </a:r>
            <a:r>
              <a:rPr dirty="0" sz="1500">
                <a:latin typeface="Calibri"/>
                <a:cs typeface="Calibri"/>
              </a:rPr>
              <a:t> grupos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sua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possível associação com os </a:t>
            </a:r>
            <a:r>
              <a:rPr dirty="0" sz="1500" spc="-10">
                <a:latin typeface="Calibri"/>
                <a:cs typeface="Calibri"/>
              </a:rPr>
              <a:t>eventos </a:t>
            </a:r>
            <a:r>
              <a:rPr dirty="0" sz="1500" spc="-5">
                <a:latin typeface="Calibri"/>
                <a:cs typeface="Calibri"/>
              </a:rPr>
              <a:t>observados. </a:t>
            </a:r>
            <a:r>
              <a:rPr dirty="0" sz="1500" spc="-10">
                <a:latin typeface="Calibri"/>
                <a:cs typeface="Calibri"/>
              </a:rPr>
              <a:t>Este projeto foi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aprovado</a:t>
            </a:r>
            <a:r>
              <a:rPr dirty="0" sz="1500" spc="-5">
                <a:latin typeface="Calibri"/>
                <a:cs typeface="Calibri"/>
              </a:rPr>
              <a:t> pelo </a:t>
            </a:r>
            <a:r>
              <a:rPr dirty="0" sz="1500">
                <a:latin typeface="Calibri"/>
                <a:cs typeface="Calibri"/>
              </a:rPr>
              <a:t>CEP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institucional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>
                <a:latin typeface="Calibri"/>
                <a:cs typeface="Calibri"/>
              </a:rPr>
              <a:t> o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número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2134/15.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13665" y="3200303"/>
            <a:ext cx="520192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4285" algn="l"/>
                <a:tab pos="1619250" algn="l"/>
                <a:tab pos="2434590" algn="l"/>
                <a:tab pos="2808605" algn="l"/>
                <a:tab pos="3624579" algn="l"/>
                <a:tab pos="3898900" algn="l"/>
                <a:tab pos="4739640" algn="l"/>
                <a:tab pos="5013960" algn="l"/>
              </a:tabLst>
            </a:pPr>
            <a:r>
              <a:rPr dirty="0" sz="1500" spc="-5">
                <a:latin typeface="Calibri"/>
                <a:cs typeface="Calibri"/>
              </a:rPr>
              <a:t>Co</a:t>
            </a:r>
            <a:r>
              <a:rPr dirty="0" sz="1500" spc="10">
                <a:latin typeface="Calibri"/>
                <a:cs typeface="Calibri"/>
              </a:rPr>
              <a:t>n</a:t>
            </a:r>
            <a:r>
              <a:rPr dirty="0" sz="1500" spc="-10">
                <a:latin typeface="Calibri"/>
                <a:cs typeface="Calibri"/>
              </a:rPr>
              <a:t>s</a:t>
            </a:r>
            <a:r>
              <a:rPr dirty="0" sz="1500">
                <a:latin typeface="Calibri"/>
                <a:cs typeface="Calibri"/>
              </a:rPr>
              <a:t>ide</a:t>
            </a:r>
            <a:r>
              <a:rPr dirty="0" sz="1500" spc="-3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ando	</a:t>
            </a:r>
            <a:r>
              <a:rPr dirty="0" sz="1500" spc="-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s	c</a:t>
            </a:r>
            <a:r>
              <a:rPr dirty="0" sz="1500" spc="-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i</a:t>
            </a:r>
            <a:r>
              <a:rPr dirty="0" sz="1500" spc="-15">
                <a:latin typeface="Calibri"/>
                <a:cs typeface="Calibri"/>
              </a:rPr>
              <a:t>t</a:t>
            </a:r>
            <a:r>
              <a:rPr dirty="0" sz="1500">
                <a:latin typeface="Calibri"/>
                <a:cs typeface="Calibri"/>
              </a:rPr>
              <a:t>é</a:t>
            </a:r>
            <a:r>
              <a:rPr dirty="0" sz="1500" spc="5">
                <a:latin typeface="Calibri"/>
                <a:cs typeface="Calibri"/>
              </a:rPr>
              <a:t>r</a:t>
            </a:r>
            <a:r>
              <a:rPr dirty="0" sz="1500" spc="-5">
                <a:latin typeface="Calibri"/>
                <a:cs typeface="Calibri"/>
              </a:rPr>
              <a:t>i</a:t>
            </a:r>
            <a:r>
              <a:rPr dirty="0" sz="1500" spc="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s	de	inclusão	e	</a:t>
            </a:r>
            <a:r>
              <a:rPr dirty="0" sz="1500" spc="-30">
                <a:latin typeface="Calibri"/>
                <a:cs typeface="Calibri"/>
              </a:rPr>
              <a:t>e</a:t>
            </a:r>
            <a:r>
              <a:rPr dirty="0" sz="1500" spc="-40">
                <a:latin typeface="Calibri"/>
                <a:cs typeface="Calibri"/>
              </a:rPr>
              <a:t>x</a:t>
            </a:r>
            <a:r>
              <a:rPr dirty="0" sz="1500">
                <a:latin typeface="Calibri"/>
                <a:cs typeface="Calibri"/>
              </a:rPr>
              <a:t>clusão	e	</a:t>
            </a:r>
            <a:r>
              <a:rPr dirty="0" sz="1500" spc="-5">
                <a:latin typeface="Calibri"/>
                <a:cs typeface="Calibri"/>
              </a:rPr>
              <a:t>os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13665" y="3391108"/>
            <a:ext cx="520192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3720" algn="l"/>
                <a:tab pos="2191385" algn="l"/>
                <a:tab pos="2924175" algn="l"/>
                <a:tab pos="3819525" algn="l"/>
                <a:tab pos="4177029" algn="l"/>
              </a:tabLst>
            </a:pPr>
            <a:r>
              <a:rPr dirty="0" sz="1500" spc="-5">
                <a:latin typeface="Calibri"/>
                <a:cs typeface="Calibri"/>
              </a:rPr>
              <a:t>pacientes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disponíveis	</a:t>
            </a:r>
            <a:r>
              <a:rPr dirty="0" sz="1500">
                <a:latin typeface="Calibri"/>
                <a:cs typeface="Calibri"/>
              </a:rPr>
              <a:t>no	</a:t>
            </a:r>
            <a:r>
              <a:rPr dirty="0" sz="1500" spc="-10">
                <a:latin typeface="Calibri"/>
                <a:cs typeface="Calibri"/>
              </a:rPr>
              <a:t>projeto	temático,	</a:t>
            </a:r>
            <a:r>
              <a:rPr dirty="0" sz="1500" spc="-5">
                <a:latin typeface="Calibri"/>
                <a:cs typeface="Calibri"/>
              </a:rPr>
              <a:t>97	participantes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13665" y="3581544"/>
            <a:ext cx="5202555" cy="4445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1500"/>
              </a:lnSpc>
              <a:spcBef>
                <a:spcPts val="400"/>
              </a:spcBef>
              <a:tabLst>
                <a:tab pos="1739900" algn="l"/>
                <a:tab pos="2604135" algn="l"/>
                <a:tab pos="3152140" algn="l"/>
                <a:tab pos="3452495" algn="l"/>
                <a:tab pos="4233545" algn="l"/>
                <a:tab pos="4997450" algn="l"/>
              </a:tabLst>
            </a:pPr>
            <a:r>
              <a:rPr dirty="0" sz="1500" spc="-30">
                <a:latin typeface="Calibri"/>
                <a:cs typeface="Calibri"/>
              </a:rPr>
              <a:t>f</a:t>
            </a:r>
            <a:r>
              <a:rPr dirty="0" sz="1500" spc="-5">
                <a:latin typeface="Calibri"/>
                <a:cs typeface="Calibri"/>
              </a:rPr>
              <a:t>o</a:t>
            </a:r>
            <a:r>
              <a:rPr dirty="0" sz="1500" spc="-3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am </a:t>
            </a:r>
            <a:r>
              <a:rPr dirty="0" sz="1500" spc="-15">
                <a:latin typeface="Calibri"/>
                <a:cs typeface="Calibri"/>
              </a:rPr>
              <a:t>c</a:t>
            </a:r>
            <a:r>
              <a:rPr dirty="0" sz="1500" spc="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ns</a:t>
            </a:r>
            <a:r>
              <a:rPr dirty="0" sz="1500" spc="-5">
                <a:latin typeface="Calibri"/>
                <a:cs typeface="Calibri"/>
              </a:rPr>
              <a:t>i</a:t>
            </a:r>
            <a:r>
              <a:rPr dirty="0" sz="1500" spc="5">
                <a:latin typeface="Calibri"/>
                <a:cs typeface="Calibri"/>
              </a:rPr>
              <a:t>d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 spc="-3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ad</a:t>
            </a:r>
            <a:r>
              <a:rPr dirty="0" sz="1500" spc="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s	el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>
                <a:latin typeface="Calibri"/>
                <a:cs typeface="Calibri"/>
              </a:rPr>
              <a:t>gí</a:t>
            </a:r>
            <a:r>
              <a:rPr dirty="0" sz="1500" spc="-20">
                <a:latin typeface="Calibri"/>
                <a:cs typeface="Calibri"/>
              </a:rPr>
              <a:t>v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>
                <a:latin typeface="Calibri"/>
                <a:cs typeface="Calibri"/>
              </a:rPr>
              <a:t>is	</a:t>
            </a:r>
            <a:r>
              <a:rPr dirty="0" sz="1500" spc="5">
                <a:latin typeface="Calibri"/>
                <a:cs typeface="Calibri"/>
              </a:rPr>
              <a:t>p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-3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a	o	e</a:t>
            </a:r>
            <a:r>
              <a:rPr dirty="0" sz="1500" spc="-30">
                <a:latin typeface="Calibri"/>
                <a:cs typeface="Calibri"/>
              </a:rPr>
              <a:t>s</a:t>
            </a:r>
            <a:r>
              <a:rPr dirty="0" sz="1500" spc="5">
                <a:latin typeface="Calibri"/>
                <a:cs typeface="Calibri"/>
              </a:rPr>
              <a:t>t</a:t>
            </a:r>
            <a:r>
              <a:rPr dirty="0" sz="1500">
                <a:latin typeface="Calibri"/>
                <a:cs typeface="Calibri"/>
              </a:rPr>
              <a:t>ud</a:t>
            </a:r>
            <a:r>
              <a:rPr dirty="0" sz="1500" spc="-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.	</a:t>
            </a:r>
            <a:r>
              <a:rPr dirty="0" sz="1500" spc="5">
                <a:latin typeface="Calibri"/>
                <a:cs typeface="Calibri"/>
              </a:rPr>
              <a:t>D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 spc="-20">
                <a:latin typeface="Calibri"/>
                <a:cs typeface="Calibri"/>
              </a:rPr>
              <a:t>s</a:t>
            </a:r>
            <a:r>
              <a:rPr dirty="0" sz="1500" spc="-15">
                <a:latin typeface="Calibri"/>
                <a:cs typeface="Calibri"/>
              </a:rPr>
              <a:t>t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>
                <a:latin typeface="Calibri"/>
                <a:cs typeface="Calibri"/>
              </a:rPr>
              <a:t>s,	</a:t>
            </a:r>
            <a:r>
              <a:rPr dirty="0" sz="1500" spc="-15">
                <a:latin typeface="Calibri"/>
                <a:cs typeface="Calibri"/>
              </a:rPr>
              <a:t>5</a:t>
            </a:r>
            <a:r>
              <a:rPr dirty="0" sz="1500">
                <a:latin typeface="Calibri"/>
                <a:cs typeface="Calibri"/>
              </a:rPr>
              <a:t>5  </a:t>
            </a:r>
            <a:r>
              <a:rPr dirty="0" sz="1500" spc="-10">
                <a:latin typeface="Calibri"/>
                <a:cs typeface="Calibri"/>
              </a:rPr>
              <a:t>(56,70%)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completaram</a:t>
            </a:r>
            <a:r>
              <a:rPr dirty="0" sz="1500" spc="9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</a:t>
            </a:r>
            <a:r>
              <a:rPr dirty="0" sz="1500" spc="7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tratamento.</a:t>
            </a:r>
            <a:r>
              <a:rPr dirty="0" sz="1500" spc="8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Os</a:t>
            </a:r>
            <a:r>
              <a:rPr dirty="0" sz="1500" spc="7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</a:t>
            </a:r>
            <a:r>
              <a:rPr dirty="0" sz="1500" spc="9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colaterais</a:t>
            </a:r>
            <a:r>
              <a:rPr dirty="0" sz="1500" spc="8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mais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13665" y="3962430"/>
            <a:ext cx="520700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780" algn="l"/>
                <a:tab pos="2080260" algn="l"/>
                <a:tab pos="3238500" algn="l"/>
                <a:tab pos="4344670" algn="l"/>
              </a:tabLst>
            </a:pPr>
            <a:r>
              <a:rPr dirty="0" sz="1500" spc="-10">
                <a:latin typeface="Calibri"/>
                <a:cs typeface="Calibri"/>
              </a:rPr>
              <a:t>apresentados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foram:	</a:t>
            </a:r>
            <a:r>
              <a:rPr dirty="0" sz="1500">
                <a:latin typeface="Calibri"/>
                <a:cs typeface="Calibri"/>
              </a:rPr>
              <a:t>i)	</a:t>
            </a:r>
            <a:r>
              <a:rPr dirty="0" sz="1500" spc="-5">
                <a:latin typeface="Calibri"/>
                <a:cs typeface="Calibri"/>
              </a:rPr>
              <a:t>Neutropenia	(43,63%);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ii)	leucopenia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13665" y="4152867"/>
            <a:ext cx="5203825" cy="63563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 marR="5080">
              <a:lnSpc>
                <a:spcPct val="83400"/>
              </a:lnSpc>
              <a:spcBef>
                <a:spcPts val="395"/>
              </a:spcBef>
            </a:pPr>
            <a:r>
              <a:rPr dirty="0" sz="1500" spc="-5">
                <a:latin typeface="Calibri"/>
                <a:cs typeface="Calibri"/>
              </a:rPr>
              <a:t>(23,63%);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iii)</a:t>
            </a:r>
            <a:r>
              <a:rPr dirty="0" sz="1500" spc="17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diarreia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(12,72%); </a:t>
            </a:r>
            <a:r>
              <a:rPr dirty="0" sz="1500" spc="-5">
                <a:latin typeface="Calibri"/>
                <a:cs typeface="Calibri"/>
              </a:rPr>
              <a:t>iv)</a:t>
            </a:r>
            <a:r>
              <a:rPr dirty="0" sz="1500" spc="17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náuseas</a:t>
            </a:r>
            <a:r>
              <a:rPr dirty="0" sz="1500" spc="16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15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neutropenia</a:t>
            </a:r>
            <a:r>
              <a:rPr dirty="0" sz="1500" spc="17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febril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(09,09%); v) vômitos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10">
                <a:latin typeface="Calibri"/>
                <a:cs typeface="Calibri"/>
              </a:rPr>
              <a:t>infecções (07,27%); </a:t>
            </a:r>
            <a:r>
              <a:rPr dirty="0" sz="1500" spc="-5">
                <a:latin typeface="Calibri"/>
                <a:cs typeface="Calibri"/>
              </a:rPr>
              <a:t>vi) mucosites (03,63%).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Caracterização</a:t>
            </a:r>
            <a:r>
              <a:rPr dirty="0" sz="1500" spc="-15" b="1">
                <a:latin typeface="Calibri"/>
                <a:cs typeface="Calibri"/>
              </a:rPr>
              <a:t> </a:t>
            </a:r>
            <a:r>
              <a:rPr dirty="0" sz="1500" spc="-5" b="1">
                <a:latin typeface="Calibri"/>
                <a:cs typeface="Calibri"/>
              </a:rPr>
              <a:t>da </a:t>
            </a:r>
            <a:r>
              <a:rPr dirty="0" sz="1500" spc="-10" b="1">
                <a:latin typeface="Calibri"/>
                <a:cs typeface="Calibri"/>
              </a:rPr>
              <a:t>Microbiota: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13665" y="4724544"/>
            <a:ext cx="520192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1110" algn="l"/>
                <a:tab pos="1710689" algn="l"/>
                <a:tab pos="2602230" algn="l"/>
                <a:tab pos="2941955" algn="l"/>
                <a:tab pos="4091940" algn="l"/>
                <a:tab pos="4913630" algn="l"/>
              </a:tabLst>
            </a:pPr>
            <a:r>
              <a:rPr dirty="0" sz="1500" spc="-10">
                <a:latin typeface="Calibri"/>
                <a:cs typeface="Calibri"/>
              </a:rPr>
              <a:t>I</a:t>
            </a:r>
            <a:r>
              <a:rPr dirty="0" sz="1500">
                <a:latin typeface="Calibri"/>
                <a:cs typeface="Calibri"/>
              </a:rPr>
              <a:t>nicia</a:t>
            </a:r>
            <a:r>
              <a:rPr dirty="0" sz="1500" spc="-5">
                <a:latin typeface="Calibri"/>
                <a:cs typeface="Calibri"/>
              </a:rPr>
              <a:t>l</a:t>
            </a:r>
            <a:r>
              <a:rPr dirty="0" sz="1500">
                <a:latin typeface="Calibri"/>
                <a:cs typeface="Calibri"/>
              </a:rPr>
              <a:t>me</a:t>
            </a:r>
            <a:r>
              <a:rPr dirty="0" sz="1500" spc="-10">
                <a:latin typeface="Calibri"/>
                <a:cs typeface="Calibri"/>
              </a:rPr>
              <a:t>n</a:t>
            </a:r>
            <a:r>
              <a:rPr dirty="0" sz="1500" spc="-15">
                <a:latin typeface="Calibri"/>
                <a:cs typeface="Calibri"/>
              </a:rPr>
              <a:t>t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>
                <a:latin typeface="Calibri"/>
                <a:cs typeface="Calibri"/>
              </a:rPr>
              <a:t>,	</a:t>
            </a:r>
            <a:r>
              <a:rPr dirty="0" sz="1500" spc="-20">
                <a:latin typeface="Calibri"/>
                <a:cs typeface="Calibri"/>
              </a:rPr>
              <a:t>f</a:t>
            </a:r>
            <a:r>
              <a:rPr dirty="0" sz="1500" spc="-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i	</a:t>
            </a:r>
            <a:r>
              <a:rPr dirty="0" sz="1500" spc="-30">
                <a:latin typeface="Calibri"/>
                <a:cs typeface="Calibri"/>
              </a:rPr>
              <a:t>a</a:t>
            </a:r>
            <a:r>
              <a:rPr dirty="0" sz="1500" spc="-20">
                <a:latin typeface="Calibri"/>
                <a:cs typeface="Calibri"/>
              </a:rPr>
              <a:t>v</a:t>
            </a:r>
            <a:r>
              <a:rPr dirty="0" sz="1500">
                <a:latin typeface="Calibri"/>
                <a:cs typeface="Calibri"/>
              </a:rPr>
              <a:t>aliado	a	ab</a:t>
            </a:r>
            <a:r>
              <a:rPr dirty="0" sz="1500" spc="5">
                <a:latin typeface="Calibri"/>
                <a:cs typeface="Calibri"/>
              </a:rPr>
              <a:t>u</a:t>
            </a:r>
            <a:r>
              <a:rPr dirty="0" sz="1500">
                <a:latin typeface="Calibri"/>
                <a:cs typeface="Calibri"/>
              </a:rPr>
              <a:t>ndância	</a:t>
            </a:r>
            <a:r>
              <a:rPr dirty="0" sz="1500" spc="-2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-5">
                <a:latin typeface="Calibri"/>
                <a:cs typeface="Calibri"/>
              </a:rPr>
              <a:t>l</a:t>
            </a:r>
            <a:r>
              <a:rPr dirty="0" sz="1500" spc="-10">
                <a:latin typeface="Calibri"/>
                <a:cs typeface="Calibri"/>
              </a:rPr>
              <a:t>a</a:t>
            </a:r>
            <a:r>
              <a:rPr dirty="0" sz="1500" spc="-10">
                <a:latin typeface="Calibri"/>
                <a:cs typeface="Calibri"/>
              </a:rPr>
              <a:t>ti</a:t>
            </a:r>
            <a:r>
              <a:rPr dirty="0" sz="1500" spc="-20">
                <a:latin typeface="Calibri"/>
                <a:cs typeface="Calibri"/>
              </a:rPr>
              <a:t>v</a:t>
            </a:r>
            <a:r>
              <a:rPr dirty="0" sz="1500">
                <a:latin typeface="Calibri"/>
                <a:cs typeface="Calibri"/>
              </a:rPr>
              <a:t>a	d</a:t>
            </a:r>
            <a:r>
              <a:rPr dirty="0" sz="1500" spc="-5">
                <a:latin typeface="Calibri"/>
                <a:cs typeface="Calibri"/>
              </a:rPr>
              <a:t>os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413665" y="4914994"/>
            <a:ext cx="5201285" cy="4445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1500"/>
              </a:lnSpc>
              <a:spcBef>
                <a:spcPts val="400"/>
              </a:spcBef>
            </a:pPr>
            <a:r>
              <a:rPr dirty="0" sz="1500" spc="-10">
                <a:latin typeface="Calibri"/>
                <a:cs typeface="Calibri"/>
              </a:rPr>
              <a:t>gêneros</a:t>
            </a:r>
            <a:r>
              <a:rPr dirty="0" sz="1500" spc="-5">
                <a:latin typeface="Calibri"/>
                <a:cs typeface="Calibri"/>
              </a:rPr>
              <a:t> bacterianos</a:t>
            </a:r>
            <a:r>
              <a:rPr dirty="0" sz="1500" spc="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encontrados</a:t>
            </a:r>
            <a:r>
              <a:rPr dirty="0" sz="1500" spc="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nas</a:t>
            </a:r>
            <a:r>
              <a:rPr dirty="0" sz="1500" spc="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amostras</a:t>
            </a:r>
            <a:r>
              <a:rPr dirty="0" sz="1500" spc="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fluidos</a:t>
            </a:r>
            <a:r>
              <a:rPr dirty="0" sz="1500" spc="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gástricos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pacientes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CTCAE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nível</a:t>
            </a:r>
            <a:r>
              <a:rPr dirty="0" sz="1500" spc="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3</a:t>
            </a:r>
            <a:r>
              <a:rPr dirty="0" sz="1500" spc="3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3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5  </a:t>
            </a:r>
            <a:r>
              <a:rPr dirty="0" sz="1500" spc="-5">
                <a:latin typeface="Calibri"/>
                <a:cs typeface="Calibri"/>
              </a:rPr>
              <a:t>coletadas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ao</a:t>
            </a:r>
            <a:r>
              <a:rPr dirty="0" sz="1500" spc="3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diagnóstico.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13665" y="5295867"/>
            <a:ext cx="520255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9330" algn="l"/>
                <a:tab pos="1343025" algn="l"/>
                <a:tab pos="2526665" algn="l"/>
                <a:tab pos="3611879" algn="l"/>
                <a:tab pos="4641215" algn="l"/>
              </a:tabLst>
            </a:pP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geral,	</a:t>
            </a:r>
            <a:r>
              <a:rPr dirty="0" sz="1500">
                <a:latin typeface="Calibri"/>
                <a:cs typeface="Calibri"/>
              </a:rPr>
              <a:t>a	</a:t>
            </a:r>
            <a:r>
              <a:rPr dirty="0" sz="1500" spc="-5">
                <a:latin typeface="Calibri"/>
                <a:cs typeface="Calibri"/>
              </a:rPr>
              <a:t>composição	</a:t>
            </a:r>
            <a:r>
              <a:rPr dirty="0" sz="1500">
                <a:latin typeface="Calibri"/>
                <a:cs typeface="Calibri"/>
              </a:rPr>
              <a:t>bacteriana	</a:t>
            </a:r>
            <a:r>
              <a:rPr dirty="0" sz="1500" spc="-10">
                <a:latin typeface="Calibri"/>
                <a:cs typeface="Calibri"/>
              </a:rPr>
              <a:t>mostra-se	</a:t>
            </a:r>
            <a:r>
              <a:rPr dirty="0" sz="1500" spc="-20">
                <a:latin typeface="Calibri"/>
                <a:cs typeface="Calibri"/>
              </a:rPr>
              <a:t>similar,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13665" y="5486303"/>
            <a:ext cx="5203825" cy="445134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1500"/>
              </a:lnSpc>
              <a:spcBef>
                <a:spcPts val="400"/>
              </a:spcBef>
              <a:tabLst>
                <a:tab pos="1866264" algn="l"/>
                <a:tab pos="2536190" algn="l"/>
                <a:tab pos="3026410" algn="l"/>
                <a:tab pos="3993515" algn="l"/>
                <a:tab pos="4368800" algn="l"/>
                <a:tab pos="5015865" algn="l"/>
              </a:tabLst>
            </a:pPr>
            <a:r>
              <a:rPr dirty="0" sz="1500">
                <a:latin typeface="Calibri"/>
                <a:cs typeface="Calibri"/>
              </a:rPr>
              <a:t>s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>
                <a:latin typeface="Calibri"/>
                <a:cs typeface="Calibri"/>
              </a:rPr>
              <a:t>n</a:t>
            </a:r>
            <a:r>
              <a:rPr dirty="0" sz="1500" spc="5">
                <a:latin typeface="Calibri"/>
                <a:cs typeface="Calibri"/>
              </a:rPr>
              <a:t>d</a:t>
            </a:r>
            <a:r>
              <a:rPr dirty="0" sz="1500">
                <a:latin typeface="Calibri"/>
                <a:cs typeface="Calibri"/>
              </a:rPr>
              <a:t>o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10" i="1">
                <a:latin typeface="Calibri"/>
                <a:cs typeface="Calibri"/>
              </a:rPr>
              <a:t>S</a:t>
            </a:r>
            <a:r>
              <a:rPr dirty="0" sz="1500" spc="-5" i="1">
                <a:latin typeface="Calibri"/>
                <a:cs typeface="Calibri"/>
              </a:rPr>
              <a:t>t</a:t>
            </a:r>
            <a:r>
              <a:rPr dirty="0" sz="1500" i="1">
                <a:latin typeface="Calibri"/>
                <a:cs typeface="Calibri"/>
              </a:rPr>
              <a:t>re</a:t>
            </a:r>
            <a:r>
              <a:rPr dirty="0" sz="1500" spc="-5" i="1">
                <a:latin typeface="Calibri"/>
                <a:cs typeface="Calibri"/>
              </a:rPr>
              <a:t>p</a:t>
            </a:r>
            <a:r>
              <a:rPr dirty="0" sz="1500" spc="-35" i="1">
                <a:latin typeface="Calibri"/>
                <a:cs typeface="Calibri"/>
              </a:rPr>
              <a:t>t</a:t>
            </a:r>
            <a:r>
              <a:rPr dirty="0" sz="1500" spc="-5" i="1">
                <a:latin typeface="Calibri"/>
                <a:cs typeface="Calibri"/>
              </a:rPr>
              <a:t>o</a:t>
            </a:r>
            <a:r>
              <a:rPr dirty="0" sz="1500" spc="-15" i="1">
                <a:latin typeface="Calibri"/>
                <a:cs typeface="Calibri"/>
              </a:rPr>
              <a:t>c</a:t>
            </a:r>
            <a:r>
              <a:rPr dirty="0" sz="1500" spc="-5" i="1">
                <a:latin typeface="Calibri"/>
                <a:cs typeface="Calibri"/>
              </a:rPr>
              <a:t>occu</a:t>
            </a:r>
            <a:r>
              <a:rPr dirty="0" sz="1500" i="1">
                <a:latin typeface="Calibri"/>
                <a:cs typeface="Calibri"/>
              </a:rPr>
              <a:t>s</a:t>
            </a:r>
            <a:r>
              <a:rPr dirty="0" sz="1500" spc="5" i="1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	</a:t>
            </a:r>
            <a:r>
              <a:rPr dirty="0" sz="1500" spc="-20">
                <a:latin typeface="Calibri"/>
                <a:cs typeface="Calibri"/>
              </a:rPr>
              <a:t>g</a:t>
            </a:r>
            <a:r>
              <a:rPr dirty="0" sz="1500">
                <a:latin typeface="Calibri"/>
                <a:cs typeface="Calibri"/>
              </a:rPr>
              <a:t>ên</a:t>
            </a:r>
            <a:r>
              <a:rPr dirty="0" sz="1500" spc="-10">
                <a:latin typeface="Calibri"/>
                <a:cs typeface="Calibri"/>
              </a:rPr>
              <a:t>e</a:t>
            </a:r>
            <a:r>
              <a:rPr dirty="0" sz="1500" spc="-1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o	mais	abu</a:t>
            </a:r>
            <a:r>
              <a:rPr dirty="0" sz="1500" spc="5">
                <a:latin typeface="Calibri"/>
                <a:cs typeface="Calibri"/>
              </a:rPr>
              <a:t>n</a:t>
            </a:r>
            <a:r>
              <a:rPr dirty="0" sz="1500">
                <a:latin typeface="Calibri"/>
                <a:cs typeface="Calibri"/>
              </a:rPr>
              <a:t>da</a:t>
            </a:r>
            <a:r>
              <a:rPr dirty="0" sz="1500" spc="-10">
                <a:latin typeface="Calibri"/>
                <a:cs typeface="Calibri"/>
              </a:rPr>
              <a:t>n</a:t>
            </a:r>
            <a:r>
              <a:rPr dirty="0" sz="1500" spc="-15">
                <a:latin typeface="Calibri"/>
                <a:cs typeface="Calibri"/>
              </a:rPr>
              <a:t>t</a:t>
            </a:r>
            <a:r>
              <a:rPr dirty="0" sz="1500">
                <a:latin typeface="Calibri"/>
                <a:cs typeface="Calibri"/>
              </a:rPr>
              <a:t>e	em	amb</a:t>
            </a:r>
            <a:r>
              <a:rPr dirty="0" sz="1500" spc="-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s	</a:t>
            </a:r>
            <a:r>
              <a:rPr dirty="0" sz="1500" spc="-5">
                <a:latin typeface="Calibri"/>
                <a:cs typeface="Calibri"/>
              </a:rPr>
              <a:t>os  </a:t>
            </a:r>
            <a:r>
              <a:rPr dirty="0" sz="1500" spc="-5">
                <a:latin typeface="Calibri"/>
                <a:cs typeface="Calibri"/>
              </a:rPr>
              <a:t>grupos </a:t>
            </a:r>
            <a:r>
              <a:rPr dirty="0" sz="1500" spc="-10">
                <a:latin typeface="Calibri"/>
                <a:cs typeface="Calibri"/>
              </a:rPr>
              <a:t>(Figura</a:t>
            </a:r>
            <a:r>
              <a:rPr dirty="0" sz="1500" spc="2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1). </a:t>
            </a:r>
            <a:r>
              <a:rPr dirty="0" sz="1500" spc="-5">
                <a:latin typeface="Calibri"/>
                <a:cs typeface="Calibri"/>
              </a:rPr>
              <a:t>Os</a:t>
            </a:r>
            <a:r>
              <a:rPr dirty="0" sz="1500" spc="254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10</a:t>
            </a:r>
            <a:r>
              <a:rPr dirty="0" sz="1500" spc="24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gêneros</a:t>
            </a:r>
            <a:r>
              <a:rPr dirty="0" sz="1500" spc="2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mais</a:t>
            </a:r>
            <a:r>
              <a:rPr dirty="0" sz="1500" spc="25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abundantes</a:t>
            </a:r>
            <a:r>
              <a:rPr dirty="0" sz="1500" spc="254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2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ambos</a:t>
            </a:r>
            <a:r>
              <a:rPr dirty="0" sz="1500" spc="24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13665" y="5867544"/>
            <a:ext cx="520954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100"/>
              </a:spcBef>
              <a:tabLst>
                <a:tab pos="1409065" algn="l"/>
                <a:tab pos="1656714" algn="l"/>
                <a:tab pos="2529205" algn="l"/>
                <a:tab pos="3333750" algn="l"/>
                <a:tab pos="3947795" algn="l"/>
              </a:tabLst>
            </a:pPr>
            <a:r>
              <a:rPr dirty="0" sz="1500" spc="-5">
                <a:latin typeface="Calibri"/>
                <a:cs typeface="Calibri"/>
              </a:rPr>
              <a:t>grupos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(positivo	</a:t>
            </a:r>
            <a:r>
              <a:rPr dirty="0" sz="1500">
                <a:latin typeface="Calibri"/>
                <a:cs typeface="Calibri"/>
              </a:rPr>
              <a:t>e	</a:t>
            </a:r>
            <a:r>
              <a:rPr dirty="0" sz="1500" spc="-10">
                <a:latin typeface="Calibri"/>
                <a:cs typeface="Calibri"/>
              </a:rPr>
              <a:t>negativo)	</a:t>
            </a:r>
            <a:r>
              <a:rPr dirty="0" sz="1500" spc="-5">
                <a:latin typeface="Calibri"/>
                <a:cs typeface="Calibri"/>
              </a:rPr>
              <a:t>também	</a:t>
            </a:r>
            <a:r>
              <a:rPr dirty="0" sz="1500" spc="-15">
                <a:latin typeface="Calibri"/>
                <a:cs typeface="Calibri"/>
              </a:rPr>
              <a:t>foram	</a:t>
            </a:r>
            <a:r>
              <a:rPr dirty="0" sz="1500" spc="-5">
                <a:latin typeface="Calibri"/>
                <a:cs typeface="Calibri"/>
              </a:rPr>
              <a:t>similares,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sendo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500"/>
              </a:lnSpc>
              <a:tabLst>
                <a:tab pos="1224915" algn="l"/>
                <a:tab pos="2004695" algn="l"/>
                <a:tab pos="2718435" algn="l"/>
                <a:tab pos="3496945" algn="l"/>
                <a:tab pos="4416425" algn="l"/>
                <a:tab pos="4658995" algn="l"/>
              </a:tabLst>
            </a:pPr>
            <a:r>
              <a:rPr dirty="0" sz="1500" spc="-5" i="1">
                <a:latin typeface="Calibri"/>
                <a:cs typeface="Calibri"/>
              </a:rPr>
              <a:t>S</a:t>
            </a:r>
            <a:r>
              <a:rPr dirty="0" sz="1500" spc="5" i="1">
                <a:latin typeface="Calibri"/>
                <a:cs typeface="Calibri"/>
              </a:rPr>
              <a:t>t</a:t>
            </a:r>
            <a:r>
              <a:rPr dirty="0" sz="1500" spc="-5" i="1">
                <a:latin typeface="Calibri"/>
                <a:cs typeface="Calibri"/>
              </a:rPr>
              <a:t>r</a:t>
            </a:r>
            <a:r>
              <a:rPr dirty="0" sz="1500" i="1">
                <a:latin typeface="Calibri"/>
                <a:cs typeface="Calibri"/>
              </a:rPr>
              <a:t>e</a:t>
            </a:r>
            <a:r>
              <a:rPr dirty="0" sz="1500" spc="-5" i="1">
                <a:latin typeface="Calibri"/>
                <a:cs typeface="Calibri"/>
              </a:rPr>
              <a:t>p</a:t>
            </a:r>
            <a:r>
              <a:rPr dirty="0" sz="1500" spc="-25" i="1">
                <a:latin typeface="Calibri"/>
                <a:cs typeface="Calibri"/>
              </a:rPr>
              <a:t>t</a:t>
            </a:r>
            <a:r>
              <a:rPr dirty="0" sz="1500" spc="-5" i="1">
                <a:latin typeface="Calibri"/>
                <a:cs typeface="Calibri"/>
              </a:rPr>
              <a:t>o</a:t>
            </a:r>
            <a:r>
              <a:rPr dirty="0" sz="1500" spc="-15" i="1">
                <a:latin typeface="Calibri"/>
                <a:cs typeface="Calibri"/>
              </a:rPr>
              <a:t>c</a:t>
            </a:r>
            <a:r>
              <a:rPr dirty="0" sz="1500" spc="-5" i="1">
                <a:latin typeface="Calibri"/>
                <a:cs typeface="Calibri"/>
              </a:rPr>
              <a:t>o</a:t>
            </a:r>
            <a:r>
              <a:rPr dirty="0" sz="1500" spc="-15" i="1">
                <a:latin typeface="Calibri"/>
                <a:cs typeface="Calibri"/>
              </a:rPr>
              <a:t>c</a:t>
            </a:r>
            <a:r>
              <a:rPr dirty="0" sz="1500" spc="-5" i="1">
                <a:latin typeface="Calibri"/>
                <a:cs typeface="Calibri"/>
              </a:rPr>
              <a:t>cu</a:t>
            </a:r>
            <a:r>
              <a:rPr dirty="0" sz="1500" i="1">
                <a:latin typeface="Calibri"/>
                <a:cs typeface="Calibri"/>
              </a:rPr>
              <a:t>s	</a:t>
            </a:r>
            <a:r>
              <a:rPr dirty="0" sz="1500">
                <a:latin typeface="Calibri"/>
                <a:cs typeface="Calibri"/>
              </a:rPr>
              <a:t>(</a:t>
            </a:r>
            <a:r>
              <a:rPr dirty="0" sz="1500" spc="-5">
                <a:latin typeface="Calibri"/>
                <a:cs typeface="Calibri"/>
              </a:rPr>
              <a:t>4</a:t>
            </a:r>
            <a:r>
              <a:rPr dirty="0" sz="1500" spc="-15">
                <a:latin typeface="Calibri"/>
                <a:cs typeface="Calibri"/>
              </a:rPr>
              <a:t>3</a:t>
            </a:r>
            <a:r>
              <a:rPr dirty="0" sz="1500">
                <a:latin typeface="Calibri"/>
                <a:cs typeface="Calibri"/>
              </a:rPr>
              <a:t>,</a:t>
            </a:r>
            <a:r>
              <a:rPr dirty="0" sz="1500" spc="-15">
                <a:latin typeface="Calibri"/>
                <a:cs typeface="Calibri"/>
              </a:rPr>
              <a:t>5</a:t>
            </a:r>
            <a:r>
              <a:rPr dirty="0" sz="1500" spc="-5">
                <a:latin typeface="Calibri"/>
                <a:cs typeface="Calibri"/>
              </a:rPr>
              <a:t>%)</a:t>
            </a:r>
            <a:r>
              <a:rPr dirty="0" sz="1500">
                <a:latin typeface="Calibri"/>
                <a:cs typeface="Calibri"/>
              </a:rPr>
              <a:t>,	</a:t>
            </a:r>
            <a:r>
              <a:rPr dirty="0" sz="1500" spc="-5" i="1">
                <a:latin typeface="Calibri"/>
                <a:cs typeface="Calibri"/>
              </a:rPr>
              <a:t>Sa</a:t>
            </a:r>
            <a:r>
              <a:rPr dirty="0" sz="1500" i="1">
                <a:latin typeface="Calibri"/>
                <a:cs typeface="Calibri"/>
              </a:rPr>
              <a:t>r</a:t>
            </a:r>
            <a:r>
              <a:rPr dirty="0" sz="1500" spc="-5" i="1">
                <a:latin typeface="Calibri"/>
                <a:cs typeface="Calibri"/>
              </a:rPr>
              <a:t>c</a:t>
            </a:r>
            <a:r>
              <a:rPr dirty="0" sz="1500" i="1">
                <a:latin typeface="Calibri"/>
                <a:cs typeface="Calibri"/>
              </a:rPr>
              <a:t>i</a:t>
            </a:r>
            <a:r>
              <a:rPr dirty="0" sz="1500" spc="-5" i="1">
                <a:latin typeface="Calibri"/>
                <a:cs typeface="Calibri"/>
              </a:rPr>
              <a:t>n</a:t>
            </a:r>
            <a:r>
              <a:rPr dirty="0" sz="1500" i="1">
                <a:latin typeface="Calibri"/>
                <a:cs typeface="Calibri"/>
              </a:rPr>
              <a:t>a	</a:t>
            </a:r>
            <a:r>
              <a:rPr dirty="0" sz="1500" spc="-5">
                <a:latin typeface="Calibri"/>
                <a:cs typeface="Calibri"/>
              </a:rPr>
              <a:t>(1</a:t>
            </a:r>
            <a:r>
              <a:rPr dirty="0" sz="1500" spc="-15">
                <a:latin typeface="Calibri"/>
                <a:cs typeface="Calibri"/>
              </a:rPr>
              <a:t>4</a:t>
            </a:r>
            <a:r>
              <a:rPr dirty="0" sz="1500">
                <a:latin typeface="Calibri"/>
                <a:cs typeface="Calibri"/>
              </a:rPr>
              <a:t>,</a:t>
            </a:r>
            <a:r>
              <a:rPr dirty="0" sz="1500" spc="-15">
                <a:latin typeface="Calibri"/>
                <a:cs typeface="Calibri"/>
              </a:rPr>
              <a:t>7</a:t>
            </a:r>
            <a:r>
              <a:rPr dirty="0" sz="1500" spc="-5">
                <a:latin typeface="Calibri"/>
                <a:cs typeface="Calibri"/>
              </a:rPr>
              <a:t>%)</a:t>
            </a:r>
            <a:r>
              <a:rPr dirty="0" sz="1500">
                <a:latin typeface="Calibri"/>
                <a:cs typeface="Calibri"/>
              </a:rPr>
              <a:t>,	</a:t>
            </a:r>
            <a:r>
              <a:rPr dirty="0" sz="1500" i="1">
                <a:latin typeface="Calibri"/>
                <a:cs typeface="Calibri"/>
              </a:rPr>
              <a:t>P</a:t>
            </a:r>
            <a:r>
              <a:rPr dirty="0" sz="1500" spc="-5" i="1">
                <a:latin typeface="Calibri"/>
                <a:cs typeface="Calibri"/>
              </a:rPr>
              <a:t>r</a:t>
            </a:r>
            <a:r>
              <a:rPr dirty="0" sz="1500" spc="-10" i="1">
                <a:latin typeface="Calibri"/>
                <a:cs typeface="Calibri"/>
              </a:rPr>
              <a:t>ev</a:t>
            </a:r>
            <a:r>
              <a:rPr dirty="0" sz="1500" spc="-5" i="1">
                <a:latin typeface="Calibri"/>
                <a:cs typeface="Calibri"/>
              </a:rPr>
              <a:t>o</a:t>
            </a:r>
            <a:r>
              <a:rPr dirty="0" sz="1500" spc="-15" i="1">
                <a:latin typeface="Calibri"/>
                <a:cs typeface="Calibri"/>
              </a:rPr>
              <a:t>t</a:t>
            </a:r>
            <a:r>
              <a:rPr dirty="0" sz="1500" i="1">
                <a:latin typeface="Calibri"/>
                <a:cs typeface="Calibri"/>
              </a:rPr>
              <a:t>ella	7	</a:t>
            </a:r>
            <a:r>
              <a:rPr dirty="0" sz="1500" spc="-5">
                <a:latin typeface="Calibri"/>
                <a:cs typeface="Calibri"/>
              </a:rPr>
              <a:t>(7,</a:t>
            </a:r>
            <a:r>
              <a:rPr dirty="0" sz="1500" spc="-15">
                <a:latin typeface="Calibri"/>
                <a:cs typeface="Calibri"/>
              </a:rPr>
              <a:t>5</a:t>
            </a:r>
            <a:r>
              <a:rPr dirty="0" sz="1500" spc="-5">
                <a:latin typeface="Calibri"/>
                <a:cs typeface="Calibri"/>
              </a:rPr>
              <a:t>%</a:t>
            </a:r>
            <a:r>
              <a:rPr dirty="0" sz="1500">
                <a:latin typeface="Calibri"/>
                <a:cs typeface="Calibri"/>
              </a:rPr>
              <a:t>),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650"/>
              </a:lnSpc>
              <a:tabLst>
                <a:tab pos="942975" algn="l"/>
                <a:tab pos="1617345" algn="l"/>
                <a:tab pos="2836545" algn="l"/>
                <a:tab pos="3510915" algn="l"/>
                <a:tab pos="4658995" algn="l"/>
              </a:tabLst>
            </a:pPr>
            <a:r>
              <a:rPr dirty="0" sz="1500" spc="-75" i="1">
                <a:latin typeface="Calibri"/>
                <a:cs typeface="Calibri"/>
              </a:rPr>
              <a:t>V</a:t>
            </a:r>
            <a:r>
              <a:rPr dirty="0" sz="1500" i="1">
                <a:latin typeface="Calibri"/>
                <a:cs typeface="Calibri"/>
              </a:rPr>
              <a:t>eil</a:t>
            </a:r>
            <a:r>
              <a:rPr dirty="0" sz="1500" spc="-5" i="1">
                <a:latin typeface="Calibri"/>
                <a:cs typeface="Calibri"/>
              </a:rPr>
              <a:t>lon</a:t>
            </a:r>
            <a:r>
              <a:rPr dirty="0" sz="1500" i="1">
                <a:latin typeface="Calibri"/>
                <a:cs typeface="Calibri"/>
              </a:rPr>
              <a:t>el</a:t>
            </a:r>
            <a:r>
              <a:rPr dirty="0" sz="1500" spc="-5" i="1">
                <a:latin typeface="Calibri"/>
                <a:cs typeface="Calibri"/>
              </a:rPr>
              <a:t>l</a:t>
            </a:r>
            <a:r>
              <a:rPr dirty="0" sz="1500" i="1">
                <a:latin typeface="Calibri"/>
                <a:cs typeface="Calibri"/>
              </a:rPr>
              <a:t>a	</a:t>
            </a:r>
            <a:r>
              <a:rPr dirty="0" sz="1500">
                <a:latin typeface="Calibri"/>
                <a:cs typeface="Calibri"/>
              </a:rPr>
              <a:t>(</a:t>
            </a:r>
            <a:r>
              <a:rPr dirty="0" sz="1500" spc="-5">
                <a:latin typeface="Calibri"/>
                <a:cs typeface="Calibri"/>
              </a:rPr>
              <a:t>5,5</a:t>
            </a:r>
            <a:r>
              <a:rPr dirty="0" sz="1500" spc="-15">
                <a:latin typeface="Calibri"/>
                <a:cs typeface="Calibri"/>
              </a:rPr>
              <a:t>%</a:t>
            </a:r>
            <a:r>
              <a:rPr dirty="0" sz="1500">
                <a:latin typeface="Calibri"/>
                <a:cs typeface="Calibri"/>
              </a:rPr>
              <a:t>),	</a:t>
            </a:r>
            <a:r>
              <a:rPr dirty="0" sz="1500" i="1">
                <a:latin typeface="Calibri"/>
                <a:cs typeface="Calibri"/>
              </a:rPr>
              <a:t>Gr</a:t>
            </a:r>
            <a:r>
              <a:rPr dirty="0" sz="1500" spc="-15" i="1">
                <a:latin typeface="Calibri"/>
                <a:cs typeface="Calibri"/>
              </a:rPr>
              <a:t>a</a:t>
            </a:r>
            <a:r>
              <a:rPr dirty="0" sz="1500" spc="-5" i="1">
                <a:latin typeface="Calibri"/>
                <a:cs typeface="Calibri"/>
              </a:rPr>
              <a:t>nu</a:t>
            </a:r>
            <a:r>
              <a:rPr dirty="0" sz="1500" i="1">
                <a:latin typeface="Calibri"/>
                <a:cs typeface="Calibri"/>
              </a:rPr>
              <a:t>li</a:t>
            </a:r>
            <a:r>
              <a:rPr dirty="0" sz="1500" spc="-15" i="1">
                <a:latin typeface="Calibri"/>
                <a:cs typeface="Calibri"/>
              </a:rPr>
              <a:t>c</a:t>
            </a:r>
            <a:r>
              <a:rPr dirty="0" sz="1500" spc="-5" i="1">
                <a:latin typeface="Calibri"/>
                <a:cs typeface="Calibri"/>
              </a:rPr>
              <a:t>a</a:t>
            </a:r>
            <a:r>
              <a:rPr dirty="0" sz="1500" spc="-15" i="1">
                <a:latin typeface="Calibri"/>
                <a:cs typeface="Calibri"/>
              </a:rPr>
              <a:t>t</a:t>
            </a:r>
            <a:r>
              <a:rPr dirty="0" sz="1500" i="1">
                <a:latin typeface="Calibri"/>
                <a:cs typeface="Calibri"/>
              </a:rPr>
              <a:t>ella	</a:t>
            </a:r>
            <a:r>
              <a:rPr dirty="0" sz="1500" spc="-5">
                <a:latin typeface="Calibri"/>
                <a:cs typeface="Calibri"/>
              </a:rPr>
              <a:t>(3,2%)</a:t>
            </a:r>
            <a:r>
              <a:rPr dirty="0" sz="1500">
                <a:latin typeface="Calibri"/>
                <a:cs typeface="Calibri"/>
              </a:rPr>
              <a:t>,	</a:t>
            </a:r>
            <a:r>
              <a:rPr dirty="0" sz="1500" spc="-5" i="1">
                <a:latin typeface="Calibri"/>
                <a:cs typeface="Calibri"/>
              </a:rPr>
              <a:t>Ha</a:t>
            </a:r>
            <a:r>
              <a:rPr dirty="0" sz="1500" i="1">
                <a:latin typeface="Calibri"/>
                <a:cs typeface="Calibri"/>
              </a:rPr>
              <a:t>em</a:t>
            </a:r>
            <a:r>
              <a:rPr dirty="0" sz="1500" spc="-5" i="1">
                <a:latin typeface="Calibri"/>
                <a:cs typeface="Calibri"/>
              </a:rPr>
              <a:t>o</a:t>
            </a:r>
            <a:r>
              <a:rPr dirty="0" sz="1500" spc="-15" i="1">
                <a:latin typeface="Calibri"/>
                <a:cs typeface="Calibri"/>
              </a:rPr>
              <a:t>p</a:t>
            </a:r>
            <a:r>
              <a:rPr dirty="0" sz="1500" spc="-5" i="1">
                <a:latin typeface="Calibri"/>
                <a:cs typeface="Calibri"/>
              </a:rPr>
              <a:t>h</a:t>
            </a:r>
            <a:r>
              <a:rPr dirty="0" sz="1500" i="1">
                <a:latin typeface="Calibri"/>
                <a:cs typeface="Calibri"/>
              </a:rPr>
              <a:t>il</a:t>
            </a:r>
            <a:r>
              <a:rPr dirty="0" sz="1500" spc="-5" i="1">
                <a:latin typeface="Calibri"/>
                <a:cs typeface="Calibri"/>
              </a:rPr>
              <a:t>u</a:t>
            </a:r>
            <a:r>
              <a:rPr dirty="0" sz="1500" i="1">
                <a:latin typeface="Calibri"/>
                <a:cs typeface="Calibri"/>
              </a:rPr>
              <a:t>s	</a:t>
            </a:r>
            <a:r>
              <a:rPr dirty="0" sz="1500" spc="-5">
                <a:latin typeface="Calibri"/>
                <a:cs typeface="Calibri"/>
              </a:rPr>
              <a:t>(2,</a:t>
            </a:r>
            <a:r>
              <a:rPr dirty="0" sz="1500" spc="-15">
                <a:latin typeface="Calibri"/>
                <a:cs typeface="Calibri"/>
              </a:rPr>
              <a:t>8</a:t>
            </a:r>
            <a:r>
              <a:rPr dirty="0" sz="1500" spc="-5">
                <a:latin typeface="Calibri"/>
                <a:cs typeface="Calibri"/>
              </a:rPr>
              <a:t>%</a:t>
            </a:r>
            <a:r>
              <a:rPr dirty="0" sz="1500">
                <a:latin typeface="Calibri"/>
                <a:cs typeface="Calibri"/>
              </a:rPr>
              <a:t>),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13665" y="6438867"/>
            <a:ext cx="520954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2315" algn="l"/>
                <a:tab pos="1510665" algn="l"/>
                <a:tab pos="2590165" algn="l"/>
                <a:tab pos="3358515" algn="l"/>
                <a:tab pos="4658995" algn="l"/>
              </a:tabLst>
            </a:pPr>
            <a:r>
              <a:rPr dirty="0" sz="1500" spc="-35" i="1">
                <a:latin typeface="Calibri"/>
                <a:cs typeface="Calibri"/>
              </a:rPr>
              <a:t>R</a:t>
            </a:r>
            <a:r>
              <a:rPr dirty="0" sz="1500" spc="-5" i="1">
                <a:latin typeface="Calibri"/>
                <a:cs typeface="Calibri"/>
              </a:rPr>
              <a:t>oth</a:t>
            </a:r>
            <a:r>
              <a:rPr dirty="0" sz="1500" i="1">
                <a:latin typeface="Calibri"/>
                <a:cs typeface="Calibri"/>
              </a:rPr>
              <a:t>ia	</a:t>
            </a:r>
            <a:r>
              <a:rPr dirty="0" sz="1500">
                <a:latin typeface="Calibri"/>
                <a:cs typeface="Calibri"/>
              </a:rPr>
              <a:t>(</a:t>
            </a:r>
            <a:r>
              <a:rPr dirty="0" sz="1500" spc="-15">
                <a:latin typeface="Calibri"/>
                <a:cs typeface="Calibri"/>
              </a:rPr>
              <a:t>2</a:t>
            </a:r>
            <a:r>
              <a:rPr dirty="0" sz="1500" spc="-5">
                <a:latin typeface="Calibri"/>
                <a:cs typeface="Calibri"/>
              </a:rPr>
              <a:t>,8%</a:t>
            </a:r>
            <a:r>
              <a:rPr dirty="0" sz="1500">
                <a:latin typeface="Calibri"/>
                <a:cs typeface="Calibri"/>
              </a:rPr>
              <a:t>),	</a:t>
            </a:r>
            <a:r>
              <a:rPr dirty="0" sz="1500" spc="-40" i="1">
                <a:latin typeface="Calibri"/>
                <a:cs typeface="Calibri"/>
              </a:rPr>
              <a:t>A</a:t>
            </a:r>
            <a:r>
              <a:rPr dirty="0" sz="1500" spc="-25" i="1">
                <a:latin typeface="Calibri"/>
                <a:cs typeface="Calibri"/>
              </a:rPr>
              <a:t>t</a:t>
            </a:r>
            <a:r>
              <a:rPr dirty="0" sz="1500" spc="-5" i="1">
                <a:latin typeface="Calibri"/>
                <a:cs typeface="Calibri"/>
              </a:rPr>
              <a:t>op</a:t>
            </a:r>
            <a:r>
              <a:rPr dirty="0" sz="1500" spc="-10" i="1">
                <a:latin typeface="Calibri"/>
                <a:cs typeface="Calibri"/>
              </a:rPr>
              <a:t>o</a:t>
            </a:r>
            <a:r>
              <a:rPr dirty="0" sz="1500" spc="-5" i="1">
                <a:latin typeface="Calibri"/>
                <a:cs typeface="Calibri"/>
              </a:rPr>
              <a:t>b</a:t>
            </a:r>
            <a:r>
              <a:rPr dirty="0" sz="1500" i="1">
                <a:latin typeface="Calibri"/>
                <a:cs typeface="Calibri"/>
              </a:rPr>
              <a:t>i</a:t>
            </a:r>
            <a:r>
              <a:rPr dirty="0" sz="1500" spc="-5" i="1">
                <a:latin typeface="Calibri"/>
                <a:cs typeface="Calibri"/>
              </a:rPr>
              <a:t>u</a:t>
            </a:r>
            <a:r>
              <a:rPr dirty="0" sz="1500" i="1">
                <a:latin typeface="Calibri"/>
                <a:cs typeface="Calibri"/>
              </a:rPr>
              <a:t>m	</a:t>
            </a:r>
            <a:r>
              <a:rPr dirty="0" sz="1500" spc="-5">
                <a:latin typeface="Calibri"/>
                <a:cs typeface="Calibri"/>
              </a:rPr>
              <a:t>(1,9%)</a:t>
            </a:r>
            <a:r>
              <a:rPr dirty="0" sz="1500">
                <a:latin typeface="Calibri"/>
                <a:cs typeface="Calibri"/>
              </a:rPr>
              <a:t>,	</a:t>
            </a:r>
            <a:r>
              <a:rPr dirty="0" sz="1500" spc="-10" i="1">
                <a:latin typeface="Calibri"/>
                <a:cs typeface="Calibri"/>
              </a:rPr>
              <a:t>A</a:t>
            </a:r>
            <a:r>
              <a:rPr dirty="0" sz="1500" i="1">
                <a:latin typeface="Calibri"/>
                <a:cs typeface="Calibri"/>
              </a:rPr>
              <a:t>ll</a:t>
            </a:r>
            <a:r>
              <a:rPr dirty="0" sz="1500" spc="-10" i="1">
                <a:latin typeface="Calibri"/>
                <a:cs typeface="Calibri"/>
              </a:rPr>
              <a:t>o</a:t>
            </a:r>
            <a:r>
              <a:rPr dirty="0" sz="1500" spc="-5" i="1">
                <a:latin typeface="Calibri"/>
                <a:cs typeface="Calibri"/>
              </a:rPr>
              <a:t>p</a:t>
            </a:r>
            <a:r>
              <a:rPr dirty="0" sz="1500" i="1">
                <a:latin typeface="Calibri"/>
                <a:cs typeface="Calibri"/>
              </a:rPr>
              <a:t>r</a:t>
            </a:r>
            <a:r>
              <a:rPr dirty="0" sz="1500" spc="-10" i="1">
                <a:latin typeface="Calibri"/>
                <a:cs typeface="Calibri"/>
              </a:rPr>
              <a:t>ev</a:t>
            </a:r>
            <a:r>
              <a:rPr dirty="0" sz="1500" spc="-5" i="1">
                <a:latin typeface="Calibri"/>
                <a:cs typeface="Calibri"/>
              </a:rPr>
              <a:t>o</a:t>
            </a:r>
            <a:r>
              <a:rPr dirty="0" sz="1500" spc="-15" i="1">
                <a:latin typeface="Calibri"/>
                <a:cs typeface="Calibri"/>
              </a:rPr>
              <a:t>t</a:t>
            </a:r>
            <a:r>
              <a:rPr dirty="0" sz="1500" i="1">
                <a:latin typeface="Calibri"/>
                <a:cs typeface="Calibri"/>
              </a:rPr>
              <a:t>e</a:t>
            </a:r>
            <a:r>
              <a:rPr dirty="0" sz="1500" spc="-5" i="1">
                <a:latin typeface="Calibri"/>
                <a:cs typeface="Calibri"/>
              </a:rPr>
              <a:t>l</a:t>
            </a:r>
            <a:r>
              <a:rPr dirty="0" sz="1500" i="1">
                <a:latin typeface="Calibri"/>
                <a:cs typeface="Calibri"/>
              </a:rPr>
              <a:t>la	</a:t>
            </a:r>
            <a:r>
              <a:rPr dirty="0" sz="1500" spc="-5">
                <a:latin typeface="Calibri"/>
                <a:cs typeface="Calibri"/>
              </a:rPr>
              <a:t>(1,</a:t>
            </a:r>
            <a:r>
              <a:rPr dirty="0" sz="1500" spc="-15">
                <a:latin typeface="Calibri"/>
                <a:cs typeface="Calibri"/>
              </a:rPr>
              <a:t>8</a:t>
            </a:r>
            <a:r>
              <a:rPr dirty="0" sz="1500" spc="-5">
                <a:latin typeface="Calibri"/>
                <a:cs typeface="Calibri"/>
              </a:rPr>
              <a:t>%</a:t>
            </a:r>
            <a:r>
              <a:rPr dirty="0" sz="1500">
                <a:latin typeface="Calibri"/>
                <a:cs typeface="Calibri"/>
              </a:rPr>
              <a:t>),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13665" y="6629303"/>
            <a:ext cx="5209540" cy="2835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100"/>
              </a:spcBef>
            </a:pPr>
            <a:r>
              <a:rPr dirty="0" sz="1500" spc="-5" i="1">
                <a:latin typeface="Calibri"/>
                <a:cs typeface="Calibri"/>
              </a:rPr>
              <a:t>Fusobacterium</a:t>
            </a:r>
            <a:r>
              <a:rPr dirty="0" sz="1500" spc="155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(1,7%)</a:t>
            </a:r>
            <a:r>
              <a:rPr dirty="0" sz="1500" spc="1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no</a:t>
            </a:r>
            <a:r>
              <a:rPr dirty="0" sz="1500" spc="1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grupo</a:t>
            </a:r>
            <a:r>
              <a:rPr dirty="0" sz="1500" spc="15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positivo,</a:t>
            </a:r>
            <a:r>
              <a:rPr dirty="0" sz="1500" spc="1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180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Streptococcus</a:t>
            </a:r>
            <a:r>
              <a:rPr dirty="0" sz="1500" spc="165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(49,7%),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495"/>
              </a:lnSpc>
            </a:pPr>
            <a:r>
              <a:rPr dirty="0" sz="1500" spc="-5" i="1">
                <a:latin typeface="Calibri"/>
                <a:cs typeface="Calibri"/>
              </a:rPr>
              <a:t>Prevotella</a:t>
            </a:r>
            <a:r>
              <a:rPr dirty="0" sz="1500" spc="425" i="1">
                <a:latin typeface="Calibri"/>
                <a:cs typeface="Calibri"/>
              </a:rPr>
              <a:t> </a:t>
            </a:r>
            <a:r>
              <a:rPr dirty="0" sz="1500" i="1">
                <a:latin typeface="Calibri"/>
                <a:cs typeface="Calibri"/>
              </a:rPr>
              <a:t>7</a:t>
            </a:r>
            <a:r>
              <a:rPr dirty="0" sz="1500" spc="440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(6,9%),</a:t>
            </a:r>
            <a:r>
              <a:rPr dirty="0" sz="1500" spc="430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Veillonella</a:t>
            </a:r>
            <a:r>
              <a:rPr dirty="0" sz="1500" spc="445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(5,8%),</a:t>
            </a:r>
            <a:r>
              <a:rPr dirty="0" sz="1500" spc="440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Rothia</a:t>
            </a:r>
            <a:r>
              <a:rPr dirty="0" sz="1500" spc="440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(5,1%),</a:t>
            </a:r>
            <a:r>
              <a:rPr dirty="0" sz="1500" spc="430">
                <a:latin typeface="Calibri"/>
                <a:cs typeface="Calibri"/>
              </a:rPr>
              <a:t> </a:t>
            </a:r>
            <a:r>
              <a:rPr dirty="0" sz="1500" i="1">
                <a:latin typeface="Calibri"/>
                <a:cs typeface="Calibri"/>
              </a:rPr>
              <a:t>Neisseria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495"/>
              </a:lnSpc>
            </a:pPr>
            <a:r>
              <a:rPr dirty="0" sz="1500" spc="-5">
                <a:latin typeface="Calibri"/>
                <a:cs typeface="Calibri"/>
              </a:rPr>
              <a:t>(4,3%),</a:t>
            </a:r>
            <a:r>
              <a:rPr dirty="0" sz="1500" spc="185">
                <a:latin typeface="Calibri"/>
                <a:cs typeface="Calibri"/>
              </a:rPr>
              <a:t> </a:t>
            </a:r>
            <a:r>
              <a:rPr dirty="0" sz="1500" spc="-5" i="1">
                <a:latin typeface="Calibri"/>
                <a:cs typeface="Calibri"/>
              </a:rPr>
              <a:t>Granulicatella</a:t>
            </a:r>
            <a:r>
              <a:rPr dirty="0" sz="1500" spc="185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(4,1%),</a:t>
            </a:r>
            <a:r>
              <a:rPr dirty="0" sz="1500" spc="195">
                <a:latin typeface="Calibri"/>
                <a:cs typeface="Calibri"/>
              </a:rPr>
              <a:t> </a:t>
            </a:r>
            <a:r>
              <a:rPr dirty="0" sz="1500" spc="-5" i="1">
                <a:latin typeface="Calibri"/>
                <a:cs typeface="Calibri"/>
              </a:rPr>
              <a:t>Haemophilus</a:t>
            </a:r>
            <a:r>
              <a:rPr dirty="0" sz="1500" spc="190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(3,6%),</a:t>
            </a:r>
            <a:r>
              <a:rPr dirty="0" sz="1500" spc="180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Fusobacterium</a:t>
            </a:r>
            <a:endParaRPr sz="1500">
              <a:latin typeface="Calibri"/>
              <a:cs typeface="Calibri"/>
            </a:endParaRPr>
          </a:p>
          <a:p>
            <a:pPr algn="just" marL="12700" marR="5715">
              <a:lnSpc>
                <a:spcPct val="83400"/>
              </a:lnSpc>
              <a:spcBef>
                <a:spcPts val="145"/>
              </a:spcBef>
            </a:pPr>
            <a:r>
              <a:rPr dirty="0" sz="1500" spc="-5">
                <a:latin typeface="Calibri"/>
                <a:cs typeface="Calibri"/>
              </a:rPr>
              <a:t>(2,5%), </a:t>
            </a:r>
            <a:r>
              <a:rPr dirty="0" sz="1500" spc="-5" i="1">
                <a:latin typeface="Calibri"/>
                <a:cs typeface="Calibri"/>
              </a:rPr>
              <a:t>Gemella </a:t>
            </a:r>
            <a:r>
              <a:rPr dirty="0" sz="1500" spc="-5">
                <a:latin typeface="Calibri"/>
                <a:cs typeface="Calibri"/>
              </a:rPr>
              <a:t>(1,9%), </a:t>
            </a:r>
            <a:r>
              <a:rPr dirty="0" sz="1500" spc="-10" i="1">
                <a:latin typeface="Calibri"/>
                <a:cs typeface="Calibri"/>
              </a:rPr>
              <a:t>Actynomyces</a:t>
            </a:r>
            <a:r>
              <a:rPr dirty="0" sz="1500" spc="-5" i="1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(1,8%), </a:t>
            </a:r>
            <a:r>
              <a:rPr dirty="0" sz="1500">
                <a:latin typeface="Calibri"/>
                <a:cs typeface="Calibri"/>
              </a:rPr>
              <a:t>no grupo </a:t>
            </a:r>
            <a:r>
              <a:rPr dirty="0" sz="1500" spc="-15">
                <a:latin typeface="Calibri"/>
                <a:cs typeface="Calibri"/>
              </a:rPr>
              <a:t>negativo, 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 frequências similares </a:t>
            </a:r>
            <a:r>
              <a:rPr dirty="0" sz="1500" spc="-10">
                <a:latin typeface="Calibri"/>
                <a:cs typeface="Calibri"/>
              </a:rPr>
              <a:t>para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maioria deles,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 </a:t>
            </a:r>
            <a:r>
              <a:rPr dirty="0" sz="1500" spc="-15">
                <a:latin typeface="Calibri"/>
                <a:cs typeface="Calibri"/>
              </a:rPr>
              <a:t>exceção </a:t>
            </a:r>
            <a:r>
              <a:rPr dirty="0" sz="1500">
                <a:latin typeface="Calibri"/>
                <a:cs typeface="Calibri"/>
              </a:rPr>
              <a:t>do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gênero </a:t>
            </a:r>
            <a:r>
              <a:rPr dirty="0" sz="1500" spc="-5" i="1">
                <a:latin typeface="Calibri"/>
                <a:cs typeface="Calibri"/>
              </a:rPr>
              <a:t>Sarcina </a:t>
            </a:r>
            <a:r>
              <a:rPr dirty="0" sz="1500" spc="-5">
                <a:latin typeface="Calibri"/>
                <a:cs typeface="Calibri"/>
              </a:rPr>
              <a:t>(frequência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14,7% </a:t>
            </a:r>
            <a:r>
              <a:rPr dirty="0" sz="1500">
                <a:latin typeface="Calibri"/>
                <a:cs typeface="Calibri"/>
              </a:rPr>
              <a:t>no grupo </a:t>
            </a:r>
            <a:r>
              <a:rPr dirty="0" sz="1500" spc="-5">
                <a:latin typeface="Calibri"/>
                <a:cs typeface="Calibri"/>
              </a:rPr>
              <a:t>positivo </a:t>
            </a:r>
            <a:r>
              <a:rPr dirty="0" sz="1500" spc="-15">
                <a:latin typeface="Calibri"/>
                <a:cs typeface="Calibri"/>
              </a:rPr>
              <a:t>versus </a:t>
            </a:r>
            <a:r>
              <a:rPr dirty="0" sz="1500" spc="-10">
                <a:latin typeface="Calibri"/>
                <a:cs typeface="Calibri"/>
              </a:rPr>
              <a:t>&gt;1%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no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grupo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negativo) (Figura </a:t>
            </a:r>
            <a:r>
              <a:rPr dirty="0" sz="1500" spc="-5">
                <a:latin typeface="Calibri"/>
                <a:cs typeface="Calibri"/>
              </a:rPr>
              <a:t>1).</a:t>
            </a:r>
            <a:endParaRPr sz="1500">
              <a:latin typeface="Calibri"/>
              <a:cs typeface="Calibri"/>
            </a:endParaRPr>
          </a:p>
          <a:p>
            <a:pPr marL="12700" marR="7620">
              <a:lnSpc>
                <a:spcPct val="83300"/>
              </a:lnSpc>
              <a:spcBef>
                <a:spcPts val="840"/>
              </a:spcBef>
            </a:pPr>
            <a:r>
              <a:rPr dirty="0" sz="1500" spc="-5">
                <a:latin typeface="Calibri"/>
                <a:cs typeface="Calibri"/>
              </a:rPr>
              <a:t>Mesmo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essas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bacterias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tendo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sido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encontradas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pequena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quan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tidade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(frequência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relativa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média </a:t>
            </a:r>
            <a:r>
              <a:rPr dirty="0" sz="1500" spc="-5">
                <a:latin typeface="Calibri"/>
                <a:cs typeface="Calibri"/>
              </a:rPr>
              <a:t>&lt;1%)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não </a:t>
            </a:r>
            <a:r>
              <a:rPr dirty="0" sz="1500" spc="-5">
                <a:latin typeface="Calibri"/>
                <a:cs typeface="Calibri"/>
              </a:rPr>
              <a:t>tenham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potencial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mo </a:t>
            </a:r>
            <a:r>
              <a:rPr dirty="0" sz="1500" spc="-10">
                <a:latin typeface="Calibri"/>
                <a:cs typeface="Calibri"/>
              </a:rPr>
              <a:t>biomarcadoras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identificação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5">
                <a:latin typeface="Calibri"/>
                <a:cs typeface="Calibri"/>
              </a:rPr>
              <a:t> pacientes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 maior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prop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ensão</a:t>
            </a:r>
            <a:r>
              <a:rPr dirty="0" sz="1500">
                <a:latin typeface="Calibri"/>
                <a:cs typeface="Calibri"/>
              </a:rPr>
              <a:t> a </a:t>
            </a:r>
            <a:r>
              <a:rPr dirty="0" sz="1500" spc="-10">
                <a:latin typeface="Calibri"/>
                <a:cs typeface="Calibri"/>
              </a:rPr>
              <a:t>sofrerem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destes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colaterais,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estas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podem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ser alvos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nteressantes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compreender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melhor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asvias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metabólicas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</a:t>
            </a:r>
            <a:r>
              <a:rPr dirty="0" sz="1500" spc="-5">
                <a:latin typeface="Calibri"/>
                <a:cs typeface="Calibri"/>
              </a:rPr>
              <a:t> atu </a:t>
            </a:r>
            <a:r>
              <a:rPr dirty="0" sz="1500" spc="-3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am e </a:t>
            </a:r>
            <a:r>
              <a:rPr dirty="0" sz="1500" spc="-5">
                <a:latin typeface="Calibri"/>
                <a:cs typeface="Calibri"/>
              </a:rPr>
              <a:t>como seus produtos podem influenciar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5">
                <a:latin typeface="Calibri"/>
                <a:cs typeface="Calibri"/>
              </a:rPr>
              <a:t>microambiente </a:t>
            </a:r>
            <a:r>
              <a:rPr dirty="0" sz="1500" spc="-10">
                <a:latin typeface="Calibri"/>
                <a:cs typeface="Calibri"/>
              </a:rPr>
              <a:t>est </a:t>
            </a:r>
            <a:r>
              <a:rPr dirty="0" sz="1500" spc="-5">
                <a:latin typeface="Calibri"/>
                <a:cs typeface="Calibri"/>
              </a:rPr>
              <a:t> omacal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ea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ocorrência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efeitos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adversos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nestes</a:t>
            </a:r>
            <a:r>
              <a:rPr dirty="0" sz="1500" spc="-5">
                <a:latin typeface="Calibri"/>
                <a:cs typeface="Calibri"/>
              </a:rPr>
              <a:t> pacientes.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41" name="object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00002" y="2879653"/>
            <a:ext cx="6414348" cy="31668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2022-12-29T14:46:11Z</dcterms:created>
  <dcterms:modified xsi:type="dcterms:W3CDTF">2022-12-29T14:46:11Z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2022-12-11T00:00:00Z</vt:filetime>
  </property>
  <property fmtid="{D5CDD505-2E9C-101B-9397-08002B2CF9AE}" pid="3" name="Creator">
    <vt:lpwstr>Impress</vt:lpwstr>
  </property>
  <property fmtid="{D5CDD505-2E9C-101B-9397-08002B2CF9AE}" pid="4" name="LastSaved">
    <vt:filetime>2022-12-11T00:00:00Z</vt:filetime>
  </property>
</Properties>
</file>