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952094" y="4475988"/>
            <a:ext cx="4969510" cy="483870"/>
          </a:xfrm>
          <a:custGeom>
            <a:avLst/>
            <a:gdLst/>
            <a:ahLst/>
            <a:cxnLst/>
            <a:rect l="l" t="t" r="r" b="b"/>
            <a:pathLst>
              <a:path w="4969509" h="483870">
                <a:moveTo>
                  <a:pt x="4888737" y="0"/>
                </a:moveTo>
                <a:lnTo>
                  <a:pt x="80645" y="0"/>
                </a:lnTo>
                <a:lnTo>
                  <a:pt x="49238" y="6332"/>
                </a:lnTo>
                <a:lnTo>
                  <a:pt x="23606" y="23606"/>
                </a:lnTo>
                <a:lnTo>
                  <a:pt x="6332" y="49238"/>
                </a:lnTo>
                <a:lnTo>
                  <a:pt x="0" y="80645"/>
                </a:lnTo>
                <a:lnTo>
                  <a:pt x="0" y="403225"/>
                </a:lnTo>
                <a:lnTo>
                  <a:pt x="6332" y="434578"/>
                </a:lnTo>
                <a:lnTo>
                  <a:pt x="23606" y="460216"/>
                </a:lnTo>
                <a:lnTo>
                  <a:pt x="49238" y="477520"/>
                </a:lnTo>
                <a:lnTo>
                  <a:pt x="80645" y="483870"/>
                </a:lnTo>
                <a:lnTo>
                  <a:pt x="4888737" y="483870"/>
                </a:lnTo>
                <a:lnTo>
                  <a:pt x="4920144" y="477520"/>
                </a:lnTo>
                <a:lnTo>
                  <a:pt x="4945776" y="460216"/>
                </a:lnTo>
                <a:lnTo>
                  <a:pt x="4963050" y="434578"/>
                </a:lnTo>
                <a:lnTo>
                  <a:pt x="4969383" y="403225"/>
                </a:lnTo>
                <a:lnTo>
                  <a:pt x="4969383" y="80645"/>
                </a:lnTo>
                <a:lnTo>
                  <a:pt x="4963050" y="49238"/>
                </a:lnTo>
                <a:lnTo>
                  <a:pt x="4945776" y="23606"/>
                </a:lnTo>
                <a:lnTo>
                  <a:pt x="4920144" y="6332"/>
                </a:lnTo>
                <a:lnTo>
                  <a:pt x="488873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2952094" y="4475988"/>
            <a:ext cx="4969510" cy="483870"/>
          </a:xfrm>
          <a:custGeom>
            <a:avLst/>
            <a:gdLst/>
            <a:ahLst/>
            <a:cxnLst/>
            <a:rect l="l" t="t" r="r" b="b"/>
            <a:pathLst>
              <a:path w="4969509" h="483870">
                <a:moveTo>
                  <a:pt x="0" y="80645"/>
                </a:moveTo>
                <a:lnTo>
                  <a:pt x="6332" y="49238"/>
                </a:lnTo>
                <a:lnTo>
                  <a:pt x="23606" y="23606"/>
                </a:lnTo>
                <a:lnTo>
                  <a:pt x="49238" y="6332"/>
                </a:lnTo>
                <a:lnTo>
                  <a:pt x="80645" y="0"/>
                </a:lnTo>
                <a:lnTo>
                  <a:pt x="4888737" y="0"/>
                </a:lnTo>
                <a:lnTo>
                  <a:pt x="4920144" y="6332"/>
                </a:lnTo>
                <a:lnTo>
                  <a:pt x="4945776" y="23606"/>
                </a:lnTo>
                <a:lnTo>
                  <a:pt x="4963050" y="49238"/>
                </a:lnTo>
                <a:lnTo>
                  <a:pt x="4969383" y="80645"/>
                </a:lnTo>
                <a:lnTo>
                  <a:pt x="4969383" y="403225"/>
                </a:lnTo>
                <a:lnTo>
                  <a:pt x="4963050" y="434578"/>
                </a:lnTo>
                <a:lnTo>
                  <a:pt x="4945776" y="460216"/>
                </a:lnTo>
                <a:lnTo>
                  <a:pt x="4920144" y="477520"/>
                </a:lnTo>
                <a:lnTo>
                  <a:pt x="4888737" y="483870"/>
                </a:lnTo>
                <a:lnTo>
                  <a:pt x="80645" y="483870"/>
                </a:lnTo>
                <a:lnTo>
                  <a:pt x="49238" y="477520"/>
                </a:lnTo>
                <a:lnTo>
                  <a:pt x="23606" y="460216"/>
                </a:lnTo>
                <a:lnTo>
                  <a:pt x="6332" y="434578"/>
                </a:lnTo>
                <a:lnTo>
                  <a:pt x="0" y="403225"/>
                </a:lnTo>
                <a:lnTo>
                  <a:pt x="0" y="80645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566661" y="7826502"/>
            <a:ext cx="5397500" cy="483870"/>
          </a:xfrm>
          <a:custGeom>
            <a:avLst/>
            <a:gdLst/>
            <a:ahLst/>
            <a:cxnLst/>
            <a:rect l="l" t="t" r="r" b="b"/>
            <a:pathLst>
              <a:path w="5397500" h="483870">
                <a:moveTo>
                  <a:pt x="5316740" y="0"/>
                </a:moveTo>
                <a:lnTo>
                  <a:pt x="80657" y="0"/>
                </a:lnTo>
                <a:lnTo>
                  <a:pt x="49265" y="6350"/>
                </a:lnTo>
                <a:lnTo>
                  <a:pt x="23626" y="23653"/>
                </a:lnTo>
                <a:lnTo>
                  <a:pt x="6339" y="49291"/>
                </a:lnTo>
                <a:lnTo>
                  <a:pt x="0" y="80645"/>
                </a:lnTo>
                <a:lnTo>
                  <a:pt x="0" y="403225"/>
                </a:lnTo>
                <a:lnTo>
                  <a:pt x="6339" y="434631"/>
                </a:lnTo>
                <a:lnTo>
                  <a:pt x="23626" y="460263"/>
                </a:lnTo>
                <a:lnTo>
                  <a:pt x="49265" y="477537"/>
                </a:lnTo>
                <a:lnTo>
                  <a:pt x="80657" y="483870"/>
                </a:lnTo>
                <a:lnTo>
                  <a:pt x="5316740" y="483870"/>
                </a:lnTo>
                <a:lnTo>
                  <a:pt x="5348147" y="477537"/>
                </a:lnTo>
                <a:lnTo>
                  <a:pt x="5373779" y="460263"/>
                </a:lnTo>
                <a:lnTo>
                  <a:pt x="5391053" y="434631"/>
                </a:lnTo>
                <a:lnTo>
                  <a:pt x="5397385" y="403225"/>
                </a:lnTo>
                <a:lnTo>
                  <a:pt x="5397385" y="80645"/>
                </a:lnTo>
                <a:lnTo>
                  <a:pt x="5391053" y="49291"/>
                </a:lnTo>
                <a:lnTo>
                  <a:pt x="5373779" y="23653"/>
                </a:lnTo>
                <a:lnTo>
                  <a:pt x="5348147" y="6350"/>
                </a:lnTo>
                <a:lnTo>
                  <a:pt x="531674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66661" y="7826502"/>
            <a:ext cx="5397500" cy="483870"/>
          </a:xfrm>
          <a:custGeom>
            <a:avLst/>
            <a:gdLst/>
            <a:ahLst/>
            <a:cxnLst/>
            <a:rect l="l" t="t" r="r" b="b"/>
            <a:pathLst>
              <a:path w="5397500" h="483870">
                <a:moveTo>
                  <a:pt x="0" y="80645"/>
                </a:moveTo>
                <a:lnTo>
                  <a:pt x="6339" y="49291"/>
                </a:lnTo>
                <a:lnTo>
                  <a:pt x="23626" y="23653"/>
                </a:lnTo>
                <a:lnTo>
                  <a:pt x="49265" y="6350"/>
                </a:lnTo>
                <a:lnTo>
                  <a:pt x="80657" y="0"/>
                </a:lnTo>
                <a:lnTo>
                  <a:pt x="5316740" y="0"/>
                </a:lnTo>
                <a:lnTo>
                  <a:pt x="5348147" y="6350"/>
                </a:lnTo>
                <a:lnTo>
                  <a:pt x="5373779" y="23653"/>
                </a:lnTo>
                <a:lnTo>
                  <a:pt x="5391053" y="49291"/>
                </a:lnTo>
                <a:lnTo>
                  <a:pt x="5397385" y="80645"/>
                </a:lnTo>
                <a:lnTo>
                  <a:pt x="5397385" y="403225"/>
                </a:lnTo>
                <a:lnTo>
                  <a:pt x="5391053" y="434631"/>
                </a:lnTo>
                <a:lnTo>
                  <a:pt x="5373779" y="460263"/>
                </a:lnTo>
                <a:lnTo>
                  <a:pt x="5348147" y="477537"/>
                </a:lnTo>
                <a:lnTo>
                  <a:pt x="5316740" y="483870"/>
                </a:lnTo>
                <a:lnTo>
                  <a:pt x="80657" y="483870"/>
                </a:lnTo>
                <a:lnTo>
                  <a:pt x="49265" y="477537"/>
                </a:lnTo>
                <a:lnTo>
                  <a:pt x="23626" y="460263"/>
                </a:lnTo>
                <a:lnTo>
                  <a:pt x="6339" y="434631"/>
                </a:lnTo>
                <a:lnTo>
                  <a:pt x="0" y="403225"/>
                </a:lnTo>
                <a:lnTo>
                  <a:pt x="0" y="80645"/>
                </a:lnTo>
                <a:close/>
              </a:path>
            </a:pathLst>
          </a:custGeom>
          <a:ln w="41274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553021" y="2056256"/>
            <a:ext cx="5397500" cy="483870"/>
          </a:xfrm>
          <a:custGeom>
            <a:avLst/>
            <a:gdLst/>
            <a:ahLst/>
            <a:cxnLst/>
            <a:rect l="l" t="t" r="r" b="b"/>
            <a:pathLst>
              <a:path w="5397500" h="483869">
                <a:moveTo>
                  <a:pt x="5316791" y="0"/>
                </a:moveTo>
                <a:lnTo>
                  <a:pt x="80645" y="0"/>
                </a:lnTo>
                <a:lnTo>
                  <a:pt x="49254" y="6332"/>
                </a:lnTo>
                <a:lnTo>
                  <a:pt x="23620" y="23606"/>
                </a:lnTo>
                <a:lnTo>
                  <a:pt x="6337" y="49238"/>
                </a:lnTo>
                <a:lnTo>
                  <a:pt x="0" y="80645"/>
                </a:lnTo>
                <a:lnTo>
                  <a:pt x="0" y="403225"/>
                </a:lnTo>
                <a:lnTo>
                  <a:pt x="6337" y="434631"/>
                </a:lnTo>
                <a:lnTo>
                  <a:pt x="23620" y="460263"/>
                </a:lnTo>
                <a:lnTo>
                  <a:pt x="49254" y="477537"/>
                </a:lnTo>
                <a:lnTo>
                  <a:pt x="80645" y="483870"/>
                </a:lnTo>
                <a:lnTo>
                  <a:pt x="5316791" y="483870"/>
                </a:lnTo>
                <a:lnTo>
                  <a:pt x="5348144" y="477537"/>
                </a:lnTo>
                <a:lnTo>
                  <a:pt x="5373782" y="460263"/>
                </a:lnTo>
                <a:lnTo>
                  <a:pt x="5391086" y="434631"/>
                </a:lnTo>
                <a:lnTo>
                  <a:pt x="5397436" y="403225"/>
                </a:lnTo>
                <a:lnTo>
                  <a:pt x="5397436" y="80645"/>
                </a:lnTo>
                <a:lnTo>
                  <a:pt x="5391086" y="49238"/>
                </a:lnTo>
                <a:lnTo>
                  <a:pt x="5373782" y="23606"/>
                </a:lnTo>
                <a:lnTo>
                  <a:pt x="5348144" y="6332"/>
                </a:lnTo>
                <a:lnTo>
                  <a:pt x="5316791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553021" y="2056256"/>
            <a:ext cx="5397500" cy="483870"/>
          </a:xfrm>
          <a:custGeom>
            <a:avLst/>
            <a:gdLst/>
            <a:ahLst/>
            <a:cxnLst/>
            <a:rect l="l" t="t" r="r" b="b"/>
            <a:pathLst>
              <a:path w="5397500" h="483869">
                <a:moveTo>
                  <a:pt x="0" y="80645"/>
                </a:moveTo>
                <a:lnTo>
                  <a:pt x="6337" y="49238"/>
                </a:lnTo>
                <a:lnTo>
                  <a:pt x="23620" y="23606"/>
                </a:lnTo>
                <a:lnTo>
                  <a:pt x="49254" y="6332"/>
                </a:lnTo>
                <a:lnTo>
                  <a:pt x="80645" y="0"/>
                </a:lnTo>
                <a:lnTo>
                  <a:pt x="5316791" y="0"/>
                </a:lnTo>
                <a:lnTo>
                  <a:pt x="5348144" y="6332"/>
                </a:lnTo>
                <a:lnTo>
                  <a:pt x="5373782" y="23606"/>
                </a:lnTo>
                <a:lnTo>
                  <a:pt x="5391086" y="49238"/>
                </a:lnTo>
                <a:lnTo>
                  <a:pt x="5397436" y="80645"/>
                </a:lnTo>
                <a:lnTo>
                  <a:pt x="5397436" y="403225"/>
                </a:lnTo>
                <a:lnTo>
                  <a:pt x="5391086" y="434631"/>
                </a:lnTo>
                <a:lnTo>
                  <a:pt x="5373782" y="460263"/>
                </a:lnTo>
                <a:lnTo>
                  <a:pt x="5348144" y="477537"/>
                </a:lnTo>
                <a:lnTo>
                  <a:pt x="5316791" y="483870"/>
                </a:lnTo>
                <a:lnTo>
                  <a:pt x="80645" y="483870"/>
                </a:lnTo>
                <a:lnTo>
                  <a:pt x="49254" y="477537"/>
                </a:lnTo>
                <a:lnTo>
                  <a:pt x="23620" y="460263"/>
                </a:lnTo>
                <a:lnTo>
                  <a:pt x="6337" y="434631"/>
                </a:lnTo>
                <a:lnTo>
                  <a:pt x="0" y="403225"/>
                </a:lnTo>
                <a:lnTo>
                  <a:pt x="0" y="80645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734"/>
            <a:ext cx="16459200" cy="16469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800988"/>
            <a:ext cx="16497300" cy="1005205"/>
          </a:xfrm>
          <a:prstGeom prst="rect">
            <a:avLst/>
          </a:prstGeom>
          <a:solidFill>
            <a:srgbClr val="00AF50"/>
          </a:solidFill>
        </p:spPr>
        <p:txBody>
          <a:bodyPr wrap="square" lIns="0" tIns="92710" rIns="0" bIns="0" rtlCol="0" vert="horz">
            <a:spAutoFit/>
          </a:bodyPr>
          <a:lstStyle/>
          <a:p>
            <a:pPr marL="731520">
              <a:lnSpc>
                <a:spcPts val="3215"/>
              </a:lnSpc>
              <a:spcBef>
                <a:spcPts val="730"/>
              </a:spcBef>
            </a:pP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Caracterização</a:t>
            </a:r>
            <a:r>
              <a:rPr dirty="0" sz="280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molecular</a:t>
            </a:r>
            <a:r>
              <a:rPr dirty="0" sz="28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8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sarcomas,</a:t>
            </a:r>
            <a:r>
              <a:rPr dirty="0" sz="28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com</a:t>
            </a:r>
            <a:r>
              <a:rPr dirty="0" sz="28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ênfase</a:t>
            </a:r>
            <a:r>
              <a:rPr dirty="0" sz="28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dirty="0" sz="28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sarcomas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ultrarraros</a:t>
            </a:r>
            <a:r>
              <a:rPr dirty="0" sz="28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8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condrossarcomas</a:t>
            </a:r>
            <a:endParaRPr sz="2800">
              <a:latin typeface="Calibri"/>
              <a:cs typeface="Calibri"/>
            </a:endParaRPr>
          </a:p>
          <a:p>
            <a:pPr marL="731520">
              <a:lnSpc>
                <a:spcPts val="2735"/>
              </a:lnSpc>
            </a:pPr>
            <a:r>
              <a:rPr dirty="0" sz="2400">
                <a:latin typeface="Calibri"/>
                <a:cs typeface="Calibri"/>
              </a:rPr>
              <a:t>M.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A.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S. </a:t>
            </a:r>
            <a:r>
              <a:rPr dirty="0" sz="2400" spc="-10">
                <a:latin typeface="Calibri"/>
                <a:cs typeface="Calibri"/>
              </a:rPr>
              <a:t>Souza;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A.</a:t>
            </a:r>
            <a:r>
              <a:rPr dirty="0" sz="2400" spc="-5">
                <a:latin typeface="Calibri"/>
                <a:cs typeface="Calibri"/>
              </a:rPr>
              <a:t> Carvalho;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14">
                <a:latin typeface="Calibri"/>
                <a:cs typeface="Calibri"/>
              </a:rPr>
              <a:t>F.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D.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Costa;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C.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A.</a:t>
            </a:r>
            <a:r>
              <a:rPr dirty="0" sz="2400" spc="-5">
                <a:latin typeface="Calibri"/>
                <a:cs typeface="Calibri"/>
              </a:rPr>
              <a:t> L. </a:t>
            </a:r>
            <a:r>
              <a:rPr dirty="0" sz="2400">
                <a:latin typeface="Calibri"/>
                <a:cs typeface="Calibri"/>
              </a:rPr>
              <a:t>Mello;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D.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M.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Carraro;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G.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25">
                <a:latin typeface="Calibri"/>
                <a:cs typeface="Calibri"/>
              </a:rPr>
              <a:t>T.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Torrezan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497300" y="800988"/>
            <a:ext cx="1790700" cy="1005205"/>
            <a:chOff x="16497300" y="800988"/>
            <a:chExt cx="1790700" cy="1005205"/>
          </a:xfrm>
        </p:grpSpPr>
        <p:sp>
          <p:nvSpPr>
            <p:cNvPr id="4" name="object 4"/>
            <p:cNvSpPr/>
            <p:nvPr/>
          </p:nvSpPr>
          <p:spPr>
            <a:xfrm>
              <a:off x="16962119" y="800988"/>
              <a:ext cx="1325880" cy="1005205"/>
            </a:xfrm>
            <a:custGeom>
              <a:avLst/>
              <a:gdLst/>
              <a:ahLst/>
              <a:cxnLst/>
              <a:rect l="l" t="t" r="r" b="b"/>
              <a:pathLst>
                <a:path w="1325880" h="1005205">
                  <a:moveTo>
                    <a:pt x="1325880" y="0"/>
                  </a:moveTo>
                  <a:lnTo>
                    <a:pt x="0" y="0"/>
                  </a:lnTo>
                  <a:lnTo>
                    <a:pt x="0" y="1004951"/>
                  </a:lnTo>
                  <a:lnTo>
                    <a:pt x="1325880" y="1004951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300" y="800988"/>
              <a:ext cx="464820" cy="1005205"/>
            </a:xfrm>
            <a:custGeom>
              <a:avLst/>
              <a:gdLst/>
              <a:ahLst/>
              <a:cxnLst/>
              <a:rect l="l" t="t" r="r" b="b"/>
              <a:pathLst>
                <a:path w="464819" h="1005205">
                  <a:moveTo>
                    <a:pt x="464819" y="0"/>
                  </a:moveTo>
                  <a:lnTo>
                    <a:pt x="0" y="0"/>
                  </a:lnTo>
                  <a:lnTo>
                    <a:pt x="0" y="1004951"/>
                  </a:lnTo>
                  <a:lnTo>
                    <a:pt x="464819" y="1004951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219705" y="2091943"/>
            <a:ext cx="17678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5414" y="2732277"/>
            <a:ext cx="561086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Os</a:t>
            </a:r>
            <a:r>
              <a:rPr dirty="0" sz="1700" spc="5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sarcomas</a:t>
            </a:r>
            <a:r>
              <a:rPr dirty="0" sz="1700" spc="54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compreendem</a:t>
            </a:r>
            <a:r>
              <a:rPr dirty="0" sz="1700" spc="5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</a:t>
            </a:r>
            <a:r>
              <a:rPr dirty="0" sz="1700" spc="5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grupo</a:t>
            </a:r>
            <a:r>
              <a:rPr dirty="0" sz="1700" spc="5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4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tumores</a:t>
            </a:r>
            <a:r>
              <a:rPr dirty="0" sz="1700" spc="53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raros</a:t>
            </a:r>
            <a:r>
              <a:rPr dirty="0" sz="1700" spc="5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5414" y="2991358"/>
            <a:ext cx="561086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16380" algn="l"/>
                <a:tab pos="2033270" algn="l"/>
                <a:tab pos="2944495" algn="l"/>
                <a:tab pos="4424680" algn="l"/>
                <a:tab pos="5052695" algn="l"/>
              </a:tabLst>
            </a:pPr>
            <a:r>
              <a:rPr dirty="0" sz="1700" spc="-10">
                <a:latin typeface="Calibri"/>
                <a:cs typeface="Calibri"/>
              </a:rPr>
              <a:t>heterogêneos	</a:t>
            </a:r>
            <a:r>
              <a:rPr dirty="0" sz="1700">
                <a:latin typeface="Calibri"/>
                <a:cs typeface="Calibri"/>
              </a:rPr>
              <a:t>de	</a:t>
            </a:r>
            <a:r>
              <a:rPr dirty="0" sz="1700" spc="-10">
                <a:latin typeface="Calibri"/>
                <a:cs typeface="Calibri"/>
              </a:rPr>
              <a:t>origem	</a:t>
            </a:r>
            <a:r>
              <a:rPr dirty="0" sz="1700" spc="-5">
                <a:latin typeface="Calibri"/>
                <a:cs typeface="Calibri"/>
              </a:rPr>
              <a:t>mesenquimal	que	</a:t>
            </a:r>
            <a:r>
              <a:rPr dirty="0" sz="1700" spc="-10">
                <a:latin typeface="Calibri"/>
                <a:cs typeface="Calibri"/>
              </a:rPr>
              <a:t>atinge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5414" y="3250437"/>
            <a:ext cx="5612130" cy="1840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principalmente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população </a:t>
            </a:r>
            <a:r>
              <a:rPr dirty="0" sz="1700" spc="-10">
                <a:latin typeface="Calibri"/>
                <a:cs typeface="Calibri"/>
              </a:rPr>
              <a:t>mais </a:t>
            </a:r>
            <a:r>
              <a:rPr dirty="0" sz="1700" spc="-5">
                <a:latin typeface="Calibri"/>
                <a:cs typeface="Calibri"/>
              </a:rPr>
              <a:t>jovem, </a:t>
            </a:r>
            <a:r>
              <a:rPr dirty="0" sz="1700" spc="-10">
                <a:latin typeface="Calibri"/>
                <a:cs typeface="Calibri"/>
              </a:rPr>
              <a:t>representando cerca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 1 a </a:t>
            </a:r>
            <a:r>
              <a:rPr dirty="0" sz="1700" spc="-5">
                <a:latin typeface="Calibri"/>
                <a:cs typeface="Calibri"/>
              </a:rPr>
              <a:t>2% dos </a:t>
            </a:r>
            <a:r>
              <a:rPr dirty="0" sz="1700" spc="-10">
                <a:latin typeface="Calibri"/>
                <a:cs typeface="Calibri"/>
              </a:rPr>
              <a:t>cânceres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10">
                <a:latin typeface="Calibri"/>
                <a:cs typeface="Calibri"/>
              </a:rPr>
              <a:t>adultos, </a:t>
            </a:r>
            <a:r>
              <a:rPr dirty="0" sz="1700">
                <a:latin typeface="Calibri"/>
                <a:cs typeface="Calibri"/>
              </a:rPr>
              <a:t>6 a </a:t>
            </a:r>
            <a:r>
              <a:rPr dirty="0" sz="1700" spc="-5">
                <a:latin typeface="Calibri"/>
                <a:cs typeface="Calibri"/>
              </a:rPr>
              <a:t>15% </a:t>
            </a:r>
            <a:r>
              <a:rPr dirty="0" sz="1700" spc="-10">
                <a:latin typeface="Calibri"/>
                <a:cs typeface="Calibri"/>
              </a:rPr>
              <a:t>infantis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11%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adolescentes</a:t>
            </a:r>
            <a:r>
              <a:rPr dirty="0" sz="1700" spc="1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14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adultos</a:t>
            </a:r>
            <a:r>
              <a:rPr dirty="0" sz="1700" spc="13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jovens,</a:t>
            </a:r>
            <a:r>
              <a:rPr dirty="0" sz="1700" spc="13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</a:t>
            </a:r>
            <a:r>
              <a:rPr dirty="0" sz="1700" spc="1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uma</a:t>
            </a:r>
            <a:r>
              <a:rPr dirty="0" sz="1700" spc="14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taxa</a:t>
            </a:r>
            <a:r>
              <a:rPr dirty="0" sz="1700" spc="1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 spc="135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incidência</a:t>
            </a:r>
            <a:r>
              <a:rPr dirty="0" sz="1700" spc="130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de</a:t>
            </a:r>
            <a:endParaRPr sz="1700">
              <a:latin typeface="Calibri"/>
              <a:cs typeface="Calibri"/>
            </a:endParaRPr>
          </a:p>
          <a:p>
            <a:pPr algn="just" marL="12700" marR="5715">
              <a:lnSpc>
                <a:spcPct val="100000"/>
              </a:lnSpc>
              <a:spcBef>
                <a:spcPts val="5"/>
              </a:spcBef>
            </a:pPr>
            <a:r>
              <a:rPr dirty="0" sz="1700" b="1">
                <a:latin typeface="Calibri"/>
                <a:cs typeface="Calibri"/>
              </a:rPr>
              <a:t>&gt;6 </a:t>
            </a:r>
            <a:r>
              <a:rPr dirty="0" sz="1700" spc="-5" b="1">
                <a:latin typeface="Calibri"/>
                <a:cs typeface="Calibri"/>
              </a:rPr>
              <a:t>casos </a:t>
            </a:r>
            <a:r>
              <a:rPr dirty="0" sz="1700" b="1">
                <a:latin typeface="Calibri"/>
                <a:cs typeface="Calibri"/>
              </a:rPr>
              <a:t>a </a:t>
            </a:r>
            <a:r>
              <a:rPr dirty="0" sz="1700" spc="-5" b="1">
                <a:latin typeface="Calibri"/>
                <a:cs typeface="Calibri"/>
              </a:rPr>
              <a:t>cada </a:t>
            </a:r>
            <a:r>
              <a:rPr dirty="0" sz="1700" b="1">
                <a:latin typeface="Calibri"/>
                <a:cs typeface="Calibri"/>
              </a:rPr>
              <a:t>100.000 </a:t>
            </a:r>
            <a:r>
              <a:rPr dirty="0" sz="1700" spc="-5" b="1">
                <a:latin typeface="Calibri"/>
                <a:cs typeface="Calibri"/>
              </a:rPr>
              <a:t>indivíduos </a:t>
            </a:r>
            <a:r>
              <a:rPr dirty="0" sz="1700" spc="-5">
                <a:latin typeface="Calibri"/>
                <a:cs typeface="Calibri"/>
              </a:rPr>
              <a:t>ao ano.</a:t>
            </a:r>
            <a:r>
              <a:rPr dirty="0" sz="1700">
                <a:latin typeface="Calibri"/>
                <a:cs typeface="Calibri"/>
              </a:rPr>
              <a:t> Um </a:t>
            </a:r>
            <a:r>
              <a:rPr dirty="0" sz="1700" spc="-10">
                <a:latin typeface="Calibri"/>
                <a:cs typeface="Calibri"/>
              </a:rPr>
              <a:t>exemplo </a:t>
            </a:r>
            <a:r>
              <a:rPr dirty="0" sz="1700">
                <a:latin typeface="Calibri"/>
                <a:cs typeface="Calibri"/>
              </a:rPr>
              <a:t>é o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condrossarcoma, </a:t>
            </a:r>
            <a:r>
              <a:rPr dirty="0" sz="1700" spc="-5">
                <a:latin typeface="Calibri"/>
                <a:cs typeface="Calibri"/>
              </a:rPr>
              <a:t>subtipo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sarcoma </a:t>
            </a:r>
            <a:r>
              <a:rPr dirty="0" sz="1700">
                <a:latin typeface="Calibri"/>
                <a:cs typeface="Calibri"/>
              </a:rPr>
              <a:t>ósseo </a:t>
            </a:r>
            <a:r>
              <a:rPr dirty="0" sz="1700" spc="-5">
                <a:latin typeface="Calibri"/>
                <a:cs typeface="Calibri"/>
              </a:rPr>
              <a:t>comum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5">
                <a:latin typeface="Calibri"/>
                <a:cs typeface="Calibri"/>
              </a:rPr>
              <a:t>adultos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 idade </a:t>
            </a:r>
            <a:r>
              <a:rPr dirty="0" sz="1700" spc="-10">
                <a:latin typeface="Calibri"/>
                <a:cs typeface="Calibri"/>
              </a:rPr>
              <a:t>entre </a:t>
            </a:r>
            <a:r>
              <a:rPr dirty="0" sz="1700">
                <a:latin typeface="Calibri"/>
                <a:cs typeface="Calibri"/>
              </a:rPr>
              <a:t>30 e 60 anos. </a:t>
            </a:r>
            <a:r>
              <a:rPr dirty="0" sz="1700" spc="-10">
                <a:latin typeface="Calibri"/>
                <a:cs typeface="Calibri"/>
              </a:rPr>
              <a:t>Dentro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5">
                <a:latin typeface="Calibri"/>
                <a:cs typeface="Calibri"/>
              </a:rPr>
              <a:t>grupo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sarcomas,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existem</a:t>
            </a:r>
            <a:r>
              <a:rPr dirty="0" sz="1700" spc="55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ainda</a:t>
            </a:r>
            <a:r>
              <a:rPr dirty="0" sz="1700" spc="56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os</a:t>
            </a:r>
            <a:r>
              <a:rPr dirty="0" sz="1700" spc="55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subtipos</a:t>
            </a:r>
            <a:r>
              <a:rPr dirty="0" sz="1700" spc="55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</a:t>
            </a:r>
            <a:r>
              <a:rPr dirty="0" sz="1700" spc="55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apresentam</a:t>
            </a:r>
            <a:r>
              <a:rPr dirty="0" sz="1700" spc="5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uma</a:t>
            </a:r>
            <a:r>
              <a:rPr dirty="0" sz="1700" spc="54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incidência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5414" y="5064378"/>
            <a:ext cx="561022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08660" algn="l"/>
                <a:tab pos="1292225" algn="l"/>
                <a:tab pos="1979930" algn="l"/>
                <a:tab pos="2868295" algn="l"/>
                <a:tab pos="3264535" algn="l"/>
                <a:tab pos="3657600" algn="l"/>
                <a:tab pos="4231005" algn="l"/>
                <a:tab pos="4714240" algn="l"/>
              </a:tabLst>
            </a:pP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u</a:t>
            </a:r>
            <a:r>
              <a:rPr dirty="0" sz="1700" spc="-10">
                <a:latin typeface="Calibri"/>
                <a:cs typeface="Calibri"/>
              </a:rPr>
              <a:t>it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b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 spc="-35">
                <a:latin typeface="Calibri"/>
                <a:cs typeface="Calibri"/>
              </a:rPr>
              <a:t>x</a:t>
            </a:r>
            <a:r>
              <a:rPr dirty="0" sz="1700">
                <a:latin typeface="Calibri"/>
                <a:cs typeface="Calibri"/>
              </a:rPr>
              <a:t>a,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35">
                <a:latin typeface="Calibri"/>
                <a:cs typeface="Calibri"/>
              </a:rPr>
              <a:t>ó</a:t>
            </a:r>
            <a:r>
              <a:rPr dirty="0" sz="1700" spc="-10">
                <a:latin typeface="Calibri"/>
                <a:cs typeface="Calibri"/>
              </a:rPr>
              <a:t>x</a:t>
            </a:r>
            <a:r>
              <a:rPr dirty="0" sz="1700">
                <a:latin typeface="Calibri"/>
                <a:cs typeface="Calibri"/>
              </a:rPr>
              <a:t>ima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b="1">
                <a:latin typeface="Calibri"/>
                <a:cs typeface="Calibri"/>
              </a:rPr>
              <a:t>≤1</a:t>
            </a:r>
            <a:r>
              <a:rPr dirty="0" sz="1700" b="1">
                <a:latin typeface="Calibri"/>
                <a:cs typeface="Calibri"/>
              </a:rPr>
              <a:t>	</a:t>
            </a:r>
            <a:r>
              <a:rPr dirty="0" sz="1700" spc="-20" b="1">
                <a:latin typeface="Calibri"/>
                <a:cs typeface="Calibri"/>
              </a:rPr>
              <a:t>c</a:t>
            </a:r>
            <a:r>
              <a:rPr dirty="0" sz="1700" b="1">
                <a:latin typeface="Calibri"/>
                <a:cs typeface="Calibri"/>
              </a:rPr>
              <a:t>aso</a:t>
            </a:r>
            <a:r>
              <a:rPr dirty="0" sz="1700" b="1">
                <a:latin typeface="Calibri"/>
                <a:cs typeface="Calibri"/>
              </a:rPr>
              <a:t>	</a:t>
            </a:r>
            <a:r>
              <a:rPr dirty="0" sz="1700" b="1">
                <a:latin typeface="Calibri"/>
                <a:cs typeface="Calibri"/>
              </a:rPr>
              <a:t>p</a:t>
            </a:r>
            <a:r>
              <a:rPr dirty="0" sz="1700" spc="-10" b="1">
                <a:latin typeface="Calibri"/>
                <a:cs typeface="Calibri"/>
              </a:rPr>
              <a:t>o</a:t>
            </a:r>
            <a:r>
              <a:rPr dirty="0" sz="1700" b="1">
                <a:latin typeface="Calibri"/>
                <a:cs typeface="Calibri"/>
              </a:rPr>
              <a:t>r</a:t>
            </a:r>
            <a:r>
              <a:rPr dirty="0" sz="1700" b="1">
                <a:latin typeface="Calibri"/>
                <a:cs typeface="Calibri"/>
              </a:rPr>
              <a:t>	</a:t>
            </a:r>
            <a:r>
              <a:rPr dirty="0" sz="1700" b="1">
                <a:latin typeface="Calibri"/>
                <a:cs typeface="Calibri"/>
              </a:rPr>
              <a:t>1.000.</a:t>
            </a:r>
            <a:r>
              <a:rPr dirty="0" sz="1700" spc="-15" b="1">
                <a:latin typeface="Calibri"/>
                <a:cs typeface="Calibri"/>
              </a:rPr>
              <a:t>0</a:t>
            </a:r>
            <a:r>
              <a:rPr dirty="0" sz="1700" b="1">
                <a:latin typeface="Calibri"/>
                <a:cs typeface="Calibri"/>
              </a:rPr>
              <a:t>00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5414" y="5323458"/>
            <a:ext cx="5610860" cy="1322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10" b="1">
                <a:latin typeface="Calibri"/>
                <a:cs typeface="Calibri"/>
              </a:rPr>
              <a:t>indivíduos/ano, </a:t>
            </a:r>
            <a:r>
              <a:rPr dirty="0" sz="1700" spc="-15" b="1">
                <a:latin typeface="Calibri"/>
                <a:cs typeface="Calibri"/>
              </a:rPr>
              <a:t>estes </a:t>
            </a:r>
            <a:r>
              <a:rPr dirty="0" sz="1700" b="1">
                <a:latin typeface="Calibri"/>
                <a:cs typeface="Calibri"/>
              </a:rPr>
              <a:t>são </a:t>
            </a:r>
            <a:r>
              <a:rPr dirty="0" sz="1700" spc="-10" b="1">
                <a:latin typeface="Calibri"/>
                <a:cs typeface="Calibri"/>
              </a:rPr>
              <a:t>considerados sarcomas </a:t>
            </a:r>
            <a:r>
              <a:rPr dirty="0" sz="1700" spc="-15" b="1">
                <a:latin typeface="Calibri"/>
                <a:cs typeface="Calibri"/>
              </a:rPr>
              <a:t>ultrarraros</a:t>
            </a:r>
            <a:r>
              <a:rPr dirty="0" sz="1700" spc="-15">
                <a:latin typeface="Calibri"/>
                <a:cs typeface="Calibri"/>
              </a:rPr>
              <a:t>, </a:t>
            </a:r>
            <a:r>
              <a:rPr dirty="0" sz="1700" spc="-10">
                <a:latin typeface="Calibri"/>
                <a:cs typeface="Calibri"/>
              </a:rPr>
              <a:t> correspondendo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conjunto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20%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todos</a:t>
            </a:r>
            <a:r>
              <a:rPr dirty="0" sz="1700" spc="-5">
                <a:latin typeface="Calibri"/>
                <a:cs typeface="Calibri"/>
              </a:rPr>
              <a:t> 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casos</a:t>
            </a:r>
            <a:r>
              <a:rPr dirty="0" sz="1700">
                <a:latin typeface="Calibri"/>
                <a:cs typeface="Calibri"/>
              </a:rPr>
              <a:t> de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sarcomas.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etiologia desses </a:t>
            </a:r>
            <a:r>
              <a:rPr dirty="0" sz="1700" spc="-10">
                <a:latin typeface="Calibri"/>
                <a:cs typeface="Calibri"/>
              </a:rPr>
              <a:t>tumores </a:t>
            </a:r>
            <a:r>
              <a:rPr dirty="0" sz="1700" spc="-15">
                <a:latin typeface="Calibri"/>
                <a:cs typeface="Calibri"/>
              </a:rPr>
              <a:t>raros </a:t>
            </a:r>
            <a:r>
              <a:rPr dirty="0" sz="1700" spc="-5">
                <a:latin typeface="Calibri"/>
                <a:cs typeface="Calibri"/>
              </a:rPr>
              <a:t>permanece pouco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compreendida</a:t>
            </a:r>
            <a:r>
              <a:rPr dirty="0" sz="1700" spc="-5">
                <a:latin typeface="Calibri"/>
                <a:cs typeface="Calibri"/>
              </a:rPr>
              <a:t> devido</a:t>
            </a:r>
            <a:r>
              <a:rPr dirty="0" sz="1700">
                <a:latin typeface="Calibri"/>
                <a:cs typeface="Calibri"/>
              </a:rPr>
              <a:t> à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sua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heterogeneidade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fenotípica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histológica,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além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disso,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alterações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genômicas</a:t>
            </a:r>
            <a:r>
              <a:rPr dirty="0" sz="1700" spc="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específicas</a:t>
            </a:r>
            <a:r>
              <a:rPr dirty="0" sz="1700">
                <a:latin typeface="Calibri"/>
                <a:cs typeface="Calibri"/>
              </a:rPr>
              <a:t> são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5414" y="6619113"/>
            <a:ext cx="561213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74675" algn="l"/>
                <a:tab pos="1013460" algn="l"/>
                <a:tab pos="1574165" algn="l"/>
                <a:tab pos="2734310" algn="l"/>
                <a:tab pos="3918585" algn="l"/>
                <a:tab pos="4173220" algn="l"/>
                <a:tab pos="5380355" algn="l"/>
              </a:tabLst>
            </a:pP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ada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5">
                <a:latin typeface="Calibri"/>
                <a:cs typeface="Calibri"/>
              </a:rPr>
              <a:t>v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z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f</a:t>
            </a:r>
            <a:r>
              <a:rPr dirty="0" sz="1700" spc="-2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eq</a:t>
            </a:r>
            <a:r>
              <a:rPr dirty="0" sz="1700" spc="-10">
                <a:latin typeface="Calibri"/>
                <a:cs typeface="Calibri"/>
              </a:rPr>
              <a:t>uen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15">
                <a:latin typeface="Calibri"/>
                <a:cs typeface="Calibri"/>
              </a:rPr>
              <a:t>n</a:t>
            </a:r>
            <a:r>
              <a:rPr dirty="0" sz="1700" spc="-40">
                <a:latin typeface="Calibri"/>
                <a:cs typeface="Calibri"/>
              </a:rPr>
              <a:t>f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ti</a:t>
            </a:r>
            <a:r>
              <a:rPr dirty="0" sz="1700" spc="-20">
                <a:latin typeface="Calibri"/>
                <a:cs typeface="Calibri"/>
              </a:rPr>
              <a:t>z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im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r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5">
                <a:latin typeface="Calibri"/>
                <a:cs typeface="Calibri"/>
              </a:rPr>
              <a:t>â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ia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5414" y="6878192"/>
            <a:ext cx="5610860" cy="5441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caracterização</a:t>
            </a:r>
            <a:r>
              <a:rPr dirty="0" sz="1700" spc="3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molecular</a:t>
            </a:r>
            <a:r>
              <a:rPr dirty="0" sz="1700" spc="34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tanto</a:t>
            </a:r>
            <a:r>
              <a:rPr dirty="0" sz="1700" spc="32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para</a:t>
            </a:r>
            <a:r>
              <a:rPr dirty="0" sz="1700" spc="3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auxiliar</a:t>
            </a:r>
            <a:r>
              <a:rPr dirty="0" sz="1700" spc="34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na</a:t>
            </a:r>
            <a:r>
              <a:rPr dirty="0" sz="1700" spc="3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compreensão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5">
                <a:latin typeface="Calibri"/>
                <a:cs typeface="Calibri"/>
              </a:rPr>
              <a:t>sua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patogênese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quanto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na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rotina</a:t>
            </a:r>
            <a:r>
              <a:rPr dirty="0" sz="1700" spc="-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clínica.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36317" y="7841106"/>
            <a:ext cx="12630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5414" y="8502853"/>
            <a:ext cx="5553710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Caracterizar</a:t>
            </a:r>
            <a:r>
              <a:rPr dirty="0" sz="1700" spc="5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alterações</a:t>
            </a:r>
            <a:r>
              <a:rPr dirty="0" sz="1700" spc="4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somáticas</a:t>
            </a:r>
            <a:r>
              <a:rPr dirty="0" sz="1700" spc="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germinativas</a:t>
            </a:r>
            <a:r>
              <a:rPr dirty="0" sz="1700" spc="4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associadas</a:t>
            </a:r>
            <a:r>
              <a:rPr dirty="0" sz="1700" spc="5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5414" y="8762238"/>
            <a:ext cx="555244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1639" algn="l"/>
                <a:tab pos="2089785" algn="l"/>
                <a:tab pos="3143885" algn="l"/>
                <a:tab pos="3699510" algn="l"/>
                <a:tab pos="4255770" algn="l"/>
                <a:tab pos="4714240" algn="l"/>
              </a:tabLst>
            </a:pPr>
            <a:r>
              <a:rPr dirty="0" sz="1700" spc="-10">
                <a:latin typeface="Calibri"/>
                <a:cs typeface="Calibri"/>
              </a:rPr>
              <a:t>desenvolvimento	</a:t>
            </a:r>
            <a:r>
              <a:rPr dirty="0" sz="1700">
                <a:latin typeface="Calibri"/>
                <a:cs typeface="Calibri"/>
              </a:rPr>
              <a:t>de	</a:t>
            </a:r>
            <a:r>
              <a:rPr dirty="0" sz="1700" spc="-10">
                <a:latin typeface="Calibri"/>
                <a:cs typeface="Calibri"/>
              </a:rPr>
              <a:t>sarcomas,	</a:t>
            </a:r>
            <a:r>
              <a:rPr dirty="0" sz="1700" spc="-5">
                <a:latin typeface="Calibri"/>
                <a:cs typeface="Calibri"/>
              </a:rPr>
              <a:t>com	</a:t>
            </a:r>
            <a:r>
              <a:rPr dirty="0" sz="1700" spc="-15">
                <a:latin typeface="Calibri"/>
                <a:cs typeface="Calibri"/>
              </a:rPr>
              <a:t>foco	</a:t>
            </a:r>
            <a:r>
              <a:rPr dirty="0" sz="1700" spc="10">
                <a:latin typeface="Calibri"/>
                <a:cs typeface="Calibri"/>
              </a:rPr>
              <a:t>em	</a:t>
            </a:r>
            <a:r>
              <a:rPr dirty="0" sz="1700" spc="-10">
                <a:latin typeface="Calibri"/>
                <a:cs typeface="Calibri"/>
              </a:rPr>
              <a:t>sarcomas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5414" y="9021267"/>
            <a:ext cx="273939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5">
                <a:latin typeface="Calibri"/>
                <a:cs typeface="Calibri"/>
              </a:rPr>
              <a:t>ultrarraros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condrossarcomas.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70344" y="2732277"/>
            <a:ext cx="594550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2605" algn="l"/>
                <a:tab pos="1272540" algn="l"/>
                <a:tab pos="1882775" algn="l"/>
                <a:tab pos="3752850" algn="l"/>
                <a:tab pos="4363720" algn="l"/>
                <a:tab pos="4728210" algn="l"/>
                <a:tab pos="5092065" algn="l"/>
              </a:tabLst>
            </a:pPr>
            <a:r>
              <a:rPr dirty="0" sz="1700" spc="-5">
                <a:latin typeface="Calibri"/>
                <a:cs typeface="Calibri"/>
              </a:rPr>
              <a:t>E</a:t>
            </a:r>
            <a:r>
              <a:rPr dirty="0" sz="1700" spc="-25">
                <a:latin typeface="Calibri"/>
                <a:cs typeface="Calibri"/>
              </a:rPr>
              <a:t>s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15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u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10">
                <a:latin typeface="Calibri"/>
                <a:cs typeface="Calibri"/>
              </a:rPr>
              <a:t>l</a:t>
            </a:r>
            <a:r>
              <a:rPr dirty="0" sz="1700">
                <a:latin typeface="Calibri"/>
                <a:cs typeface="Calibri"/>
              </a:rPr>
              <a:t>ui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et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pec</a:t>
            </a:r>
            <a:r>
              <a:rPr dirty="0" sz="1700" spc="5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 spc="-25">
                <a:latin typeface="Calibri"/>
                <a:cs typeface="Calibri"/>
              </a:rPr>
              <a:t>v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en</a:t>
            </a:r>
            <a:r>
              <a:rPr dirty="0" sz="1700" spc="-2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ce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50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paci</a:t>
            </a:r>
            <a:r>
              <a:rPr dirty="0" sz="1700" spc="-10">
                <a:latin typeface="Calibri"/>
                <a:cs typeface="Calibri"/>
              </a:rPr>
              <a:t>en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70344" y="2991358"/>
            <a:ext cx="594741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46860" algn="l"/>
                <a:tab pos="2155190" algn="l"/>
                <a:tab pos="3882390" algn="l"/>
                <a:tab pos="5008245" algn="l"/>
                <a:tab pos="5520690" algn="l"/>
              </a:tabLst>
            </a:pP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ia</a:t>
            </a:r>
            <a:r>
              <a:rPr dirty="0" sz="1700" spc="-10">
                <a:latin typeface="Calibri"/>
                <a:cs typeface="Calibri"/>
              </a:rPr>
              <a:t>g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2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 spc="-1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oma</a:t>
            </a:r>
            <a:r>
              <a:rPr dirty="0" sz="1700">
                <a:latin typeface="Calibri"/>
                <a:cs typeface="Calibri"/>
              </a:rPr>
              <a:t>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u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70344" y="3250437"/>
            <a:ext cx="413004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diferentes </a:t>
            </a:r>
            <a:r>
              <a:rPr dirty="0" sz="1700" spc="-5">
                <a:latin typeface="Calibri"/>
                <a:cs typeface="Calibri"/>
              </a:rPr>
              <a:t>coortes,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demonstra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 figura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1: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766418" y="4512055"/>
            <a:ext cx="32137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8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ESPERADOS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031851" y="5212206"/>
            <a:ext cx="481203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31190" algn="l"/>
                <a:tab pos="1525905" algn="l"/>
                <a:tab pos="2820035" algn="l"/>
                <a:tab pos="3300095" algn="l"/>
                <a:tab pos="4018915" algn="l"/>
                <a:tab pos="4493260" algn="l"/>
              </a:tabLst>
            </a:pPr>
            <a:r>
              <a:rPr dirty="0" sz="1700" spc="-5">
                <a:latin typeface="Calibri"/>
                <a:cs typeface="Calibri"/>
              </a:rPr>
              <a:t>E</a:t>
            </a:r>
            <a:r>
              <a:rPr dirty="0" sz="1700" spc="-25">
                <a:latin typeface="Calibri"/>
                <a:cs typeface="Calibri"/>
              </a:rPr>
              <a:t>s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oj</a:t>
            </a:r>
            <a:r>
              <a:rPr dirty="0" sz="1700" spc="-10">
                <a:latin typeface="Calibri"/>
                <a:cs typeface="Calibri"/>
              </a:rPr>
              <a:t>et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co</a:t>
            </a:r>
            <a:r>
              <a:rPr dirty="0" sz="1700" spc="-10">
                <a:latin typeface="Calibri"/>
                <a:cs typeface="Calibri"/>
              </a:rPr>
              <a:t>nt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-</a:t>
            </a:r>
            <a:r>
              <a:rPr dirty="0" sz="1700" spc="5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no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ní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io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eu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031851" y="5471286"/>
            <a:ext cx="4812665" cy="10623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latin typeface="Calibri"/>
                <a:cs typeface="Calibri"/>
              </a:rPr>
              <a:t>desenvolvimento,</a:t>
            </a:r>
            <a:r>
              <a:rPr dirty="0" sz="1700" spc="-5">
                <a:latin typeface="Calibri"/>
                <a:cs typeface="Calibri"/>
              </a:rPr>
              <a:t> esperamos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nossos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resultados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colaborar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na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elucidação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aspectos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genéticos</a:t>
            </a:r>
            <a:r>
              <a:rPr dirty="0" sz="1700">
                <a:latin typeface="Calibri"/>
                <a:cs typeface="Calibri"/>
              </a:rPr>
              <a:t> 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biológicos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sarcomas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avaliar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utilidade clínica </a:t>
            </a:r>
            <a:r>
              <a:rPr dirty="0" sz="1700" spc="-10">
                <a:latin typeface="Calibri"/>
                <a:cs typeface="Calibri"/>
              </a:rPr>
              <a:t>de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testes</a:t>
            </a:r>
            <a:r>
              <a:rPr dirty="0" sz="1700" spc="24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disponíveis</a:t>
            </a:r>
            <a:r>
              <a:rPr dirty="0" sz="1700" spc="24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comercialmente,</a:t>
            </a:r>
            <a:r>
              <a:rPr dirty="0" sz="1700" spc="24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possibilitando</a:t>
            </a:r>
            <a:r>
              <a:rPr dirty="0" sz="1700" spc="2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031851" y="6507606"/>
            <a:ext cx="481139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92860" algn="l"/>
                <a:tab pos="1673860" algn="l"/>
                <a:tab pos="2355215" algn="l"/>
                <a:tab pos="2961640" algn="l"/>
                <a:tab pos="4217035" algn="l"/>
              </a:tabLst>
            </a:pP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ent</a:t>
            </a:r>
            <a:r>
              <a:rPr dirty="0" sz="1700">
                <a:latin typeface="Calibri"/>
                <a:cs typeface="Calibri"/>
              </a:rPr>
              <a:t>ifi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ç</a:t>
            </a:r>
            <a:r>
              <a:rPr dirty="0" sz="170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ovo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l</a:t>
            </a:r>
            <a:r>
              <a:rPr dirty="0" sz="1700" spc="-15">
                <a:latin typeface="Calibri"/>
                <a:cs typeface="Calibri"/>
              </a:rPr>
              <a:t>vo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pê</a:t>
            </a:r>
            <a:r>
              <a:rPr dirty="0" sz="1700">
                <a:latin typeface="Calibri"/>
                <a:cs typeface="Calibri"/>
              </a:rPr>
              <a:t>uti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es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031851" y="6766686"/>
            <a:ext cx="131381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tumores</a:t>
            </a:r>
            <a:r>
              <a:rPr dirty="0" sz="1700" spc="-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raros.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3009371" y="7245350"/>
            <a:ext cx="4912360" cy="2184400"/>
          </a:xfrm>
          <a:custGeom>
            <a:avLst/>
            <a:gdLst/>
            <a:ahLst/>
            <a:cxnLst/>
            <a:rect l="l" t="t" r="r" b="b"/>
            <a:pathLst>
              <a:path w="4912359" h="2184400">
                <a:moveTo>
                  <a:pt x="0" y="77469"/>
                </a:moveTo>
                <a:lnTo>
                  <a:pt x="6084" y="47309"/>
                </a:lnTo>
                <a:lnTo>
                  <a:pt x="22669" y="22685"/>
                </a:lnTo>
                <a:lnTo>
                  <a:pt x="47255" y="6086"/>
                </a:lnTo>
                <a:lnTo>
                  <a:pt x="77343" y="0"/>
                </a:lnTo>
                <a:lnTo>
                  <a:pt x="4834636" y="0"/>
                </a:lnTo>
                <a:lnTo>
                  <a:pt x="4864796" y="6086"/>
                </a:lnTo>
                <a:lnTo>
                  <a:pt x="4889420" y="22685"/>
                </a:lnTo>
                <a:lnTo>
                  <a:pt x="4906019" y="47309"/>
                </a:lnTo>
                <a:lnTo>
                  <a:pt x="4912106" y="77469"/>
                </a:lnTo>
                <a:lnTo>
                  <a:pt x="4912106" y="2106879"/>
                </a:lnTo>
                <a:lnTo>
                  <a:pt x="4906019" y="2137027"/>
                </a:lnTo>
                <a:lnTo>
                  <a:pt x="4889420" y="2161647"/>
                </a:lnTo>
                <a:lnTo>
                  <a:pt x="4864796" y="2178248"/>
                </a:lnTo>
                <a:lnTo>
                  <a:pt x="4834636" y="2184336"/>
                </a:lnTo>
                <a:lnTo>
                  <a:pt x="77343" y="2184336"/>
                </a:lnTo>
                <a:lnTo>
                  <a:pt x="47255" y="2178248"/>
                </a:lnTo>
                <a:lnTo>
                  <a:pt x="22669" y="2161647"/>
                </a:lnTo>
                <a:lnTo>
                  <a:pt x="6084" y="2137027"/>
                </a:lnTo>
                <a:lnTo>
                  <a:pt x="0" y="2106879"/>
                </a:lnTo>
                <a:lnTo>
                  <a:pt x="0" y="77469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3089128" y="7322311"/>
            <a:ext cx="929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Referências: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089128" y="7749031"/>
            <a:ext cx="4712335" cy="152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334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400">
                <a:latin typeface="Calibri"/>
                <a:cs typeface="Calibri"/>
              </a:rPr>
              <a:t>Bou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Zerdan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M. </a:t>
            </a:r>
            <a:r>
              <a:rPr dirty="0" sz="1400" spc="-10">
                <a:latin typeface="Calibri"/>
                <a:cs typeface="Calibri"/>
              </a:rPr>
              <a:t>et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al.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Descriptive epidemiology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 </a:t>
            </a:r>
            <a:r>
              <a:rPr dirty="0" sz="1400">
                <a:latin typeface="Calibri"/>
                <a:cs typeface="Calibri"/>
              </a:rPr>
              <a:t>soft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tissue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 bone </a:t>
            </a:r>
            <a:r>
              <a:rPr dirty="0" sz="1400" spc="-10">
                <a:latin typeface="Calibri"/>
                <a:cs typeface="Calibri"/>
              </a:rPr>
              <a:t>sarcomas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Lebanon. </a:t>
            </a:r>
            <a:r>
              <a:rPr dirty="0" sz="1400">
                <a:latin typeface="Calibri"/>
                <a:cs typeface="Calibri"/>
              </a:rPr>
              <a:t>J </a:t>
            </a:r>
            <a:r>
              <a:rPr dirty="0" sz="1400" spc="-10">
                <a:latin typeface="Calibri"/>
                <a:cs typeface="Calibri"/>
              </a:rPr>
              <a:t>Int </a:t>
            </a:r>
            <a:r>
              <a:rPr dirty="0" sz="1400">
                <a:latin typeface="Calibri"/>
                <a:cs typeface="Calibri"/>
              </a:rPr>
              <a:t>Med </a:t>
            </a:r>
            <a:r>
              <a:rPr dirty="0" sz="1400" spc="-10">
                <a:latin typeface="Calibri"/>
                <a:cs typeface="Calibri"/>
              </a:rPr>
              <a:t>Res. </a:t>
            </a:r>
            <a:r>
              <a:rPr dirty="0" sz="1400" spc="-5">
                <a:latin typeface="Calibri"/>
                <a:cs typeface="Calibri"/>
              </a:rPr>
              <a:t> 2022;50(3):03000605221082852.</a:t>
            </a:r>
            <a:endParaRPr sz="1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400" spc="-10">
                <a:latin typeface="Calibri"/>
                <a:cs typeface="Calibri"/>
              </a:rPr>
              <a:t>Stacchiotti</a:t>
            </a:r>
            <a:r>
              <a:rPr dirty="0" sz="1400" spc="-5">
                <a:latin typeface="Calibri"/>
                <a:cs typeface="Calibri"/>
              </a:rPr>
              <a:t> S.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et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al. </a:t>
            </a:r>
            <a:r>
              <a:rPr dirty="0" sz="1400" spc="-5">
                <a:latin typeface="Calibri"/>
                <a:cs typeface="Calibri"/>
              </a:rPr>
              <a:t>Ultra-Rare </a:t>
            </a:r>
            <a:r>
              <a:rPr dirty="0" sz="1400" spc="-10">
                <a:latin typeface="Calibri"/>
                <a:cs typeface="Calibri"/>
              </a:rPr>
              <a:t>Sarcomas: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Consensus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Paper 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From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Connective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Tissue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Oncology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Society Community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Experts </a:t>
            </a:r>
            <a:r>
              <a:rPr dirty="0" sz="1400">
                <a:latin typeface="Calibri"/>
                <a:cs typeface="Calibri"/>
              </a:rPr>
              <a:t>on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Incidence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Threshold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List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Entities.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Cancer.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2021;127(16):2934–42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5204947" y="88391"/>
            <a:ext cx="3083560" cy="640080"/>
            <a:chOff x="15204947" y="88391"/>
            <a:chExt cx="3083560" cy="640080"/>
          </a:xfrm>
        </p:grpSpPr>
        <p:sp>
          <p:nvSpPr>
            <p:cNvPr id="30" name="object 30"/>
            <p:cNvSpPr/>
            <p:nvPr/>
          </p:nvSpPr>
          <p:spPr>
            <a:xfrm>
              <a:off x="15227426" y="112534"/>
              <a:ext cx="3004820" cy="615950"/>
            </a:xfrm>
            <a:custGeom>
              <a:avLst/>
              <a:gdLst/>
              <a:ahLst/>
              <a:cxnLst/>
              <a:rect l="l" t="t" r="r" b="b"/>
              <a:pathLst>
                <a:path w="3004819" h="615950">
                  <a:moveTo>
                    <a:pt x="3004565" y="0"/>
                  </a:moveTo>
                  <a:lnTo>
                    <a:pt x="0" y="0"/>
                  </a:lnTo>
                  <a:lnTo>
                    <a:pt x="0" y="615556"/>
                  </a:lnTo>
                  <a:lnTo>
                    <a:pt x="3004565" y="615556"/>
                  </a:lnTo>
                  <a:lnTo>
                    <a:pt x="3004565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88391"/>
              <a:ext cx="3083052" cy="35966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347471"/>
              <a:ext cx="734567" cy="359664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15227427" y="131825"/>
            <a:ext cx="3004820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82700" marR="104139" indent="-116903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34" name="object 3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4550" y="177701"/>
            <a:ext cx="5166941" cy="467426"/>
          </a:xfrm>
          <a:prstGeom prst="rect">
            <a:avLst/>
          </a:prstGeom>
        </p:spPr>
      </p:pic>
      <p:grpSp>
        <p:nvGrpSpPr>
          <p:cNvPr id="35" name="object 35"/>
          <p:cNvGrpSpPr/>
          <p:nvPr/>
        </p:nvGrpSpPr>
        <p:grpSpPr>
          <a:xfrm>
            <a:off x="6470459" y="2057844"/>
            <a:ext cx="6144895" cy="525145"/>
            <a:chOff x="6470459" y="2057844"/>
            <a:chExt cx="6144895" cy="525145"/>
          </a:xfrm>
        </p:grpSpPr>
        <p:sp>
          <p:nvSpPr>
            <p:cNvPr id="36" name="object 36"/>
            <p:cNvSpPr/>
            <p:nvPr/>
          </p:nvSpPr>
          <p:spPr>
            <a:xfrm>
              <a:off x="6491096" y="2078481"/>
              <a:ext cx="6103620" cy="483870"/>
            </a:xfrm>
            <a:custGeom>
              <a:avLst/>
              <a:gdLst/>
              <a:ahLst/>
              <a:cxnLst/>
              <a:rect l="l" t="t" r="r" b="b"/>
              <a:pathLst>
                <a:path w="6103620" h="483869">
                  <a:moveTo>
                    <a:pt x="6022721" y="0"/>
                  </a:moveTo>
                  <a:lnTo>
                    <a:pt x="80645" y="0"/>
                  </a:lnTo>
                  <a:lnTo>
                    <a:pt x="49238" y="6332"/>
                  </a:lnTo>
                  <a:lnTo>
                    <a:pt x="23606" y="23606"/>
                  </a:lnTo>
                  <a:lnTo>
                    <a:pt x="6332" y="49238"/>
                  </a:lnTo>
                  <a:lnTo>
                    <a:pt x="0" y="80645"/>
                  </a:lnTo>
                  <a:lnTo>
                    <a:pt x="0" y="403225"/>
                  </a:lnTo>
                  <a:lnTo>
                    <a:pt x="6332" y="434631"/>
                  </a:lnTo>
                  <a:lnTo>
                    <a:pt x="23606" y="460263"/>
                  </a:lnTo>
                  <a:lnTo>
                    <a:pt x="49238" y="477537"/>
                  </a:lnTo>
                  <a:lnTo>
                    <a:pt x="80645" y="483870"/>
                  </a:lnTo>
                  <a:lnTo>
                    <a:pt x="6022721" y="483870"/>
                  </a:lnTo>
                  <a:lnTo>
                    <a:pt x="6054127" y="477537"/>
                  </a:lnTo>
                  <a:lnTo>
                    <a:pt x="6079759" y="460263"/>
                  </a:lnTo>
                  <a:lnTo>
                    <a:pt x="6097033" y="434631"/>
                  </a:lnTo>
                  <a:lnTo>
                    <a:pt x="6103366" y="403225"/>
                  </a:lnTo>
                  <a:lnTo>
                    <a:pt x="6103366" y="80645"/>
                  </a:lnTo>
                  <a:lnTo>
                    <a:pt x="6097033" y="49238"/>
                  </a:lnTo>
                  <a:lnTo>
                    <a:pt x="6079759" y="23606"/>
                  </a:lnTo>
                  <a:lnTo>
                    <a:pt x="6054127" y="6332"/>
                  </a:lnTo>
                  <a:lnTo>
                    <a:pt x="6022721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6491096" y="2078481"/>
              <a:ext cx="6103620" cy="483870"/>
            </a:xfrm>
            <a:custGeom>
              <a:avLst/>
              <a:gdLst/>
              <a:ahLst/>
              <a:cxnLst/>
              <a:rect l="l" t="t" r="r" b="b"/>
              <a:pathLst>
                <a:path w="6103620" h="483869">
                  <a:moveTo>
                    <a:pt x="0" y="80645"/>
                  </a:moveTo>
                  <a:lnTo>
                    <a:pt x="6332" y="49238"/>
                  </a:lnTo>
                  <a:lnTo>
                    <a:pt x="23606" y="23606"/>
                  </a:lnTo>
                  <a:lnTo>
                    <a:pt x="49238" y="6332"/>
                  </a:lnTo>
                  <a:lnTo>
                    <a:pt x="80645" y="0"/>
                  </a:lnTo>
                  <a:lnTo>
                    <a:pt x="6022721" y="0"/>
                  </a:lnTo>
                  <a:lnTo>
                    <a:pt x="6054127" y="6332"/>
                  </a:lnTo>
                  <a:lnTo>
                    <a:pt x="6079759" y="23606"/>
                  </a:lnTo>
                  <a:lnTo>
                    <a:pt x="6097033" y="49238"/>
                  </a:lnTo>
                  <a:lnTo>
                    <a:pt x="6103366" y="80645"/>
                  </a:lnTo>
                  <a:lnTo>
                    <a:pt x="6103366" y="403225"/>
                  </a:lnTo>
                  <a:lnTo>
                    <a:pt x="6097033" y="434631"/>
                  </a:lnTo>
                  <a:lnTo>
                    <a:pt x="6079759" y="460263"/>
                  </a:lnTo>
                  <a:lnTo>
                    <a:pt x="6054127" y="477537"/>
                  </a:lnTo>
                  <a:lnTo>
                    <a:pt x="6022721" y="483870"/>
                  </a:lnTo>
                  <a:lnTo>
                    <a:pt x="80645" y="483870"/>
                  </a:lnTo>
                  <a:lnTo>
                    <a:pt x="49238" y="477537"/>
                  </a:lnTo>
                  <a:lnTo>
                    <a:pt x="23606" y="460263"/>
                  </a:lnTo>
                  <a:lnTo>
                    <a:pt x="6332" y="434631"/>
                  </a:lnTo>
                  <a:lnTo>
                    <a:pt x="0" y="403225"/>
                  </a:lnTo>
                  <a:lnTo>
                    <a:pt x="0" y="80645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8851138" y="2114168"/>
            <a:ext cx="1332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13068" y="6762368"/>
            <a:ext cx="58032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As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anotações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filtragem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variantes </a:t>
            </a:r>
            <a:r>
              <a:rPr dirty="0" sz="1600" spc="-15">
                <a:latin typeface="Calibri"/>
                <a:cs typeface="Calibri"/>
              </a:rPr>
              <a:t>serão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feitas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conforme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figura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2: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570344" y="6278371"/>
            <a:ext cx="3208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Figura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1-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Coorte</a:t>
            </a:r>
            <a:r>
              <a:rPr dirty="0" sz="1400" spc="29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delineamento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estudo.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031851" y="2732277"/>
            <a:ext cx="481203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6225" algn="l"/>
                <a:tab pos="1025525" algn="l"/>
                <a:tab pos="1271270" algn="l"/>
                <a:tab pos="2595880" algn="l"/>
                <a:tab pos="3561715" algn="l"/>
                <a:tab pos="4001135" algn="l"/>
              </a:tabLst>
            </a:pP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an</a:t>
            </a:r>
            <a:r>
              <a:rPr dirty="0" sz="1700" spc="-15">
                <a:latin typeface="Calibri"/>
                <a:cs typeface="Calibri"/>
              </a:rPr>
              <a:t>á</a:t>
            </a:r>
            <a:r>
              <a:rPr dirty="0" sz="1700" spc="-10">
                <a:latin typeface="Calibri"/>
                <a:cs typeface="Calibri"/>
              </a:rPr>
              <a:t>li</a:t>
            </a:r>
            <a:r>
              <a:rPr dirty="0" sz="1700">
                <a:latin typeface="Calibri"/>
                <a:cs typeface="Calibri"/>
              </a:rPr>
              <a:t>se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in</a:t>
            </a:r>
            <a:r>
              <a:rPr dirty="0" sz="1700" spc="-3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er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ç</a:t>
            </a:r>
            <a:r>
              <a:rPr dirty="0" sz="170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in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eg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5">
                <a:latin typeface="Calibri"/>
                <a:cs typeface="Calibri"/>
              </a:rPr>
              <a:t>v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a</a:t>
            </a:r>
            <a:r>
              <a:rPr dirty="0" sz="1700" spc="-20">
                <a:latin typeface="Calibri"/>
                <a:cs typeface="Calibri"/>
              </a:rPr>
              <a:t>nt</a:t>
            </a:r>
            <a:r>
              <a:rPr dirty="0" sz="1700">
                <a:latin typeface="Calibri"/>
                <a:cs typeface="Calibri"/>
              </a:rPr>
              <a:t>es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031851" y="2991358"/>
            <a:ext cx="481393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78890" algn="l"/>
                <a:tab pos="1913255" algn="l"/>
                <a:tab pos="2934335" algn="l"/>
                <a:tab pos="3308985" algn="l"/>
                <a:tab pos="4070985" algn="l"/>
                <a:tab pos="4601210" algn="l"/>
              </a:tabLst>
            </a:pPr>
            <a:r>
              <a:rPr dirty="0" sz="1700" spc="-1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ent</a:t>
            </a:r>
            <a:r>
              <a:rPr dirty="0" sz="1700">
                <a:latin typeface="Calibri"/>
                <a:cs typeface="Calibri"/>
              </a:rPr>
              <a:t>ifi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4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ão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l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20">
                <a:latin typeface="Calibri"/>
                <a:cs typeface="Calibri"/>
              </a:rPr>
              <a:t>z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as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os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031851" y="3250437"/>
            <a:ext cx="4814570" cy="803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protocolos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estabelecidos</a:t>
            </a:r>
            <a:r>
              <a:rPr dirty="0" sz="1700" spc="-5">
                <a:latin typeface="Calibri"/>
                <a:cs typeface="Calibri"/>
              </a:rPr>
              <a:t> nos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Grupos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Genômica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Clínica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Funcional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Grupo</a:t>
            </a:r>
            <a:r>
              <a:rPr dirty="0" sz="1700">
                <a:latin typeface="Calibri"/>
                <a:cs typeface="Calibri"/>
              </a:rPr>
              <a:t> de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Bioinformática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A.C.Camargo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Cancer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30">
                <a:latin typeface="Calibri"/>
                <a:cs typeface="Calibri"/>
              </a:rPr>
              <a:t>Center.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13068" y="9144101"/>
            <a:ext cx="3811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Figura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2-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Filtragem,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seleção 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5">
                <a:latin typeface="Calibri"/>
                <a:cs typeface="Calibri"/>
              </a:rPr>
              <a:t> validação de variantes.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5" name="object 4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41700" y="7255794"/>
            <a:ext cx="5827872" cy="1728942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79069" y="3818615"/>
            <a:ext cx="5500941" cy="24336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2023-01-17T10:20:15Z</dcterms:created>
  <dcterms:modified xsi:type="dcterms:W3CDTF">2023-01-17T10:20:15Z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2023-01-17T00:00:00Z</vt:filetime>
  </property>
</Properties>
</file>