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E29B2-FBC0-4589-B1A9-5D6EBB6FF919}" v="37" dt="2023-01-16T20:40:13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3969" autoAdjust="0"/>
  </p:normalViewPr>
  <p:slideViewPr>
    <p:cSldViewPr snapToGrid="0" snapToObjects="1">
      <p:cViewPr>
        <p:scale>
          <a:sx n="50" d="100"/>
          <a:sy n="50" d="100"/>
        </p:scale>
        <p:origin x="804" y="36"/>
      </p:cViewPr>
      <p:guideLst>
        <p:guide orient="horz" pos="3240"/>
        <p:guide pos="5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AF9B6-ED5C-462A-A4DB-6738147D3BAC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FD079-54D4-4319-8B3F-989AE4E7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76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FD079-54D4-4319-8B3F-989AE4E7A22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74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733994BD-90D2-6E5E-EEDA-2B8F646BC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29853" r="28557" b="14901"/>
          <a:stretch/>
        </p:blipFill>
        <p:spPr>
          <a:xfrm>
            <a:off x="1105657" y="8578175"/>
            <a:ext cx="2720032" cy="176019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7410CA3-6DD5-3A44-9A27-89A5D91BB08F}"/>
              </a:ext>
            </a:extLst>
          </p:cNvPr>
          <p:cNvSpPr/>
          <p:nvPr/>
        </p:nvSpPr>
        <p:spPr>
          <a:xfrm>
            <a:off x="12303173" y="3918856"/>
            <a:ext cx="5421916" cy="2252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F2BD0F1-005A-0044-A8AB-560F9375413B}"/>
              </a:ext>
            </a:extLst>
          </p:cNvPr>
          <p:cNvSpPr/>
          <p:nvPr/>
        </p:nvSpPr>
        <p:spPr>
          <a:xfrm>
            <a:off x="-3396" y="4555502"/>
            <a:ext cx="5213073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E64E54-F3DF-614D-AB54-FE5A3AEF7AA0}"/>
              </a:ext>
            </a:extLst>
          </p:cNvPr>
          <p:cNvSpPr/>
          <p:nvPr/>
        </p:nvSpPr>
        <p:spPr>
          <a:xfrm>
            <a:off x="5682344" y="1816965"/>
            <a:ext cx="12605656" cy="524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01D1AA0-407E-424D-91CD-EDDDAC304852}"/>
              </a:ext>
            </a:extLst>
          </p:cNvPr>
          <p:cNvSpPr/>
          <p:nvPr/>
        </p:nvSpPr>
        <p:spPr>
          <a:xfrm>
            <a:off x="1941" y="1827666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7E963C-F39C-9142-BF7D-B9F3E604B6E7}"/>
              </a:ext>
            </a:extLst>
          </p:cNvPr>
          <p:cNvSpPr/>
          <p:nvPr/>
        </p:nvSpPr>
        <p:spPr>
          <a:xfrm>
            <a:off x="-56020" y="769396"/>
            <a:ext cx="18288000" cy="1004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BF4F5-4DA9-A54C-8992-944303BBFA52}"/>
              </a:ext>
            </a:extLst>
          </p:cNvPr>
          <p:cNvSpPr txBox="1"/>
          <p:nvPr/>
        </p:nvSpPr>
        <p:spPr>
          <a:xfrm>
            <a:off x="1105657" y="830316"/>
            <a:ext cx="1505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POTENCIALIZAÇÃO DA ATIVIDADE CITOTÓXICA DE CÉLULAS CAR-T ATRAVÉS DO REMODELAMENTO DO COMPLEXO REPRESSIVO POLYCOMB 2</a:t>
            </a:r>
            <a:endParaRPr lang="pt-BR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0A48B5-F328-D645-96C3-2D4ECF5001AD}"/>
              </a:ext>
            </a:extLst>
          </p:cNvPr>
          <p:cNvSpPr/>
          <p:nvPr/>
        </p:nvSpPr>
        <p:spPr>
          <a:xfrm>
            <a:off x="16962120" y="735677"/>
            <a:ext cx="1325880" cy="10049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E31E6-DEFD-F244-8DCD-75F5CF51EA30}"/>
              </a:ext>
            </a:extLst>
          </p:cNvPr>
          <p:cNvSpPr/>
          <p:nvPr/>
        </p:nvSpPr>
        <p:spPr>
          <a:xfrm>
            <a:off x="16497300" y="800991"/>
            <a:ext cx="464820" cy="1004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99DB6-57F6-FA4E-AD8C-82777B9EFB6F}"/>
              </a:ext>
            </a:extLst>
          </p:cNvPr>
          <p:cNvSpPr txBox="1"/>
          <p:nvPr/>
        </p:nvSpPr>
        <p:spPr>
          <a:xfrm>
            <a:off x="-3448825" y="1841660"/>
            <a:ext cx="1187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INTRODUÇ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 e OBJETIVO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EB4AE-6623-BC4D-8A59-FAB159F3CD26}"/>
              </a:ext>
            </a:extLst>
          </p:cNvPr>
          <p:cNvSpPr txBox="1"/>
          <p:nvPr/>
        </p:nvSpPr>
        <p:spPr>
          <a:xfrm>
            <a:off x="-56020" y="4566604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MÉTODOS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11BC6-C929-C743-8A55-B63E6304E3CF}"/>
              </a:ext>
            </a:extLst>
          </p:cNvPr>
          <p:cNvSpPr txBox="1"/>
          <p:nvPr/>
        </p:nvSpPr>
        <p:spPr>
          <a:xfrm>
            <a:off x="9215438" y="1856458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5B67FF51-5CF2-4B4C-E421-BA4C1A1B496C}"/>
              </a:ext>
            </a:extLst>
          </p:cNvPr>
          <p:cNvSpPr txBox="1"/>
          <p:nvPr/>
        </p:nvSpPr>
        <p:spPr>
          <a:xfrm>
            <a:off x="-1541966" y="7157198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CONCLUSÕES</a:t>
            </a:r>
          </a:p>
        </p:txBody>
      </p:sp>
      <p:pic>
        <p:nvPicPr>
          <p:cNvPr id="87" name="Imagem 86">
            <a:extLst>
              <a:ext uri="{FF2B5EF4-FFF2-40B4-BE49-F238E27FC236}">
                <a16:creationId xmlns:a16="http://schemas.microsoft.com/office/drawing/2014/main" id="{D358D87A-B8F1-8B99-0005-149BDBDFC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726" y="2381328"/>
            <a:ext cx="11849492" cy="2893380"/>
          </a:xfrm>
          <a:prstGeom prst="rect">
            <a:avLst/>
          </a:prstGeom>
        </p:spPr>
      </p:pic>
      <p:pic>
        <p:nvPicPr>
          <p:cNvPr id="235" name="Imagem 234">
            <a:extLst>
              <a:ext uri="{FF2B5EF4-FFF2-40B4-BE49-F238E27FC236}">
                <a16:creationId xmlns:a16="http://schemas.microsoft.com/office/drawing/2014/main" id="{D7345A8F-D90F-DCCB-58A0-9045AB4B0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116" y="4810301"/>
            <a:ext cx="12029944" cy="2532308"/>
          </a:xfrm>
          <a:prstGeom prst="rect">
            <a:avLst/>
          </a:prstGeom>
        </p:spPr>
      </p:pic>
      <p:sp>
        <p:nvSpPr>
          <p:cNvPr id="244" name="CaixaDeTexto 243">
            <a:extLst>
              <a:ext uri="{FF2B5EF4-FFF2-40B4-BE49-F238E27FC236}">
                <a16:creationId xmlns:a16="http://schemas.microsoft.com/office/drawing/2014/main" id="{422669F0-E7A0-DB05-C065-6E9E3BF163A6}"/>
              </a:ext>
            </a:extLst>
          </p:cNvPr>
          <p:cNvSpPr txBox="1"/>
          <p:nvPr/>
        </p:nvSpPr>
        <p:spPr>
          <a:xfrm>
            <a:off x="-33237" y="5010457"/>
            <a:ext cx="53193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Avaliamos o efeito modulador de sondas químicas que visam seletivamente diferentes subunidades de PRC2 na função efetora de linfócitos T CD8+ humanos isolados de </a:t>
            </a:r>
            <a:r>
              <a:rPr lang="pt-BR" sz="1400" dirty="0" err="1"/>
              <a:t>PBMCs</a:t>
            </a:r>
            <a:r>
              <a:rPr lang="pt-BR" sz="1400" dirty="0"/>
              <a:t> saudáveis. Além disso, as células T CD3+ foram geneticamente modificadas usando plasmídeos de DNA da plataforma SB para expressar de forma estável um CAR específico de CD19 de segunda geração e expandidas seletivamente in vitro com </a:t>
            </a:r>
            <a:r>
              <a:rPr lang="pt-BR" sz="1400" dirty="0" err="1"/>
              <a:t>dynabeads</a:t>
            </a:r>
            <a:r>
              <a:rPr lang="pt-BR" sz="1400" dirty="0"/>
              <a:t> anti-CD3/CD28 e citocinas. Em seguida, comparamos os efeitos das sondas químicas versus seus controles negativos.</a:t>
            </a:r>
          </a:p>
        </p:txBody>
      </p:sp>
      <p:sp>
        <p:nvSpPr>
          <p:cNvPr id="245" name="Rounded Rectangle 25">
            <a:extLst>
              <a:ext uri="{FF2B5EF4-FFF2-40B4-BE49-F238E27FC236}">
                <a16:creationId xmlns:a16="http://schemas.microsoft.com/office/drawing/2014/main" id="{6DF1C125-353F-2DF4-354B-A6663F4165F8}"/>
              </a:ext>
            </a:extLst>
          </p:cNvPr>
          <p:cNvSpPr/>
          <p:nvPr/>
        </p:nvSpPr>
        <p:spPr>
          <a:xfrm>
            <a:off x="29142" y="7041782"/>
            <a:ext cx="5265862" cy="454272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CONCLUSÕES</a:t>
            </a:r>
          </a:p>
        </p:txBody>
      </p:sp>
      <p:sp>
        <p:nvSpPr>
          <p:cNvPr id="247" name="CaixaDeTexto 246">
            <a:extLst>
              <a:ext uri="{FF2B5EF4-FFF2-40B4-BE49-F238E27FC236}">
                <a16:creationId xmlns:a16="http://schemas.microsoft.com/office/drawing/2014/main" id="{4870152D-408D-D8E4-F1FC-3FEEE4FD16B1}"/>
              </a:ext>
            </a:extLst>
          </p:cNvPr>
          <p:cNvSpPr txBox="1"/>
          <p:nvPr/>
        </p:nvSpPr>
        <p:spPr>
          <a:xfrm>
            <a:off x="-51902" y="7476453"/>
            <a:ext cx="52615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A inibição seletiva de diferentes subunidades do PRC2 potencializou a produção de mediadores inflamatórios e citotóxicos por células T CD8 efetoras ou células CAR-T sem prejuízo da proliferação ou exaustão de células T. Portanto, nossos resultados revelam que o PRC2 pode ser um alvo promissor para aumentar as respostas antitumorais das células CAR-T na leucemia.</a:t>
            </a:r>
          </a:p>
        </p:txBody>
      </p:sp>
      <p:sp>
        <p:nvSpPr>
          <p:cNvPr id="248" name="CaixaDeTexto 247">
            <a:extLst>
              <a:ext uri="{FF2B5EF4-FFF2-40B4-BE49-F238E27FC236}">
                <a16:creationId xmlns:a16="http://schemas.microsoft.com/office/drawing/2014/main" id="{3A5F7E60-6F8D-B6D9-4F9B-189E895B318A}"/>
              </a:ext>
            </a:extLst>
          </p:cNvPr>
          <p:cNvSpPr txBox="1"/>
          <p:nvPr/>
        </p:nvSpPr>
        <p:spPr>
          <a:xfrm>
            <a:off x="5551725" y="9544748"/>
            <a:ext cx="125457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50" b="1" dirty="0"/>
              <a:t>Figura 1. (A-D) </a:t>
            </a:r>
            <a:r>
              <a:rPr lang="pt-BR" sz="1050" dirty="0"/>
              <a:t>Análise comparativa da expressão de CD25, CD69, IFN</a:t>
            </a:r>
            <a:r>
              <a:rPr lang="el-GR" sz="1050" dirty="0"/>
              <a:t>γ</a:t>
            </a:r>
            <a:r>
              <a:rPr lang="pt-BR" sz="1050" dirty="0"/>
              <a:t> e TNF</a:t>
            </a:r>
            <a:r>
              <a:rPr lang="el-GR" sz="1050" dirty="0"/>
              <a:t>α</a:t>
            </a:r>
            <a:r>
              <a:rPr lang="pt-BR" sz="1050" dirty="0"/>
              <a:t> em células T CD8+ tratadas com inibidor de PRC2 e seu controle negativo (N=8). </a:t>
            </a:r>
            <a:r>
              <a:rPr lang="pt-BR" sz="1050" b="1" dirty="0"/>
              <a:t>(E)</a:t>
            </a:r>
            <a:r>
              <a:rPr lang="pt-BR" sz="1050" dirty="0"/>
              <a:t> </a:t>
            </a:r>
            <a:r>
              <a:rPr lang="pt-BR" sz="1050" dirty="0">
                <a:effectLst/>
                <a:ea typeface="Calibri" panose="020F0502020204030204" pitchFamily="34" charset="0"/>
              </a:rPr>
              <a:t>Análise de proliferação vista pela diluição de </a:t>
            </a:r>
            <a:r>
              <a:rPr lang="pt-BR" sz="1050" dirty="0" err="1">
                <a:effectLst/>
                <a:ea typeface="Calibri" panose="020F0502020204030204" pitchFamily="34" charset="0"/>
              </a:rPr>
              <a:t>CellTrace</a:t>
            </a:r>
            <a:r>
              <a:rPr lang="pt-BR" sz="1050" dirty="0">
                <a:effectLst/>
                <a:ea typeface="Calibri" panose="020F0502020204030204" pitchFamily="34" charset="0"/>
              </a:rPr>
              <a:t> Violet (CTV) em células T CD8 </a:t>
            </a:r>
            <a:r>
              <a:rPr lang="pt-BR" sz="1050" baseline="30000" dirty="0">
                <a:effectLst/>
                <a:ea typeface="Calibri" panose="020F0502020204030204" pitchFamily="34" charset="0"/>
              </a:rPr>
              <a:t>+</a:t>
            </a:r>
            <a:r>
              <a:rPr lang="pt-BR" sz="1050" dirty="0">
                <a:effectLst/>
                <a:ea typeface="Calibri" panose="020F0502020204030204" pitchFamily="34" charset="0"/>
              </a:rPr>
              <a:t> humanas no dia 7 pós ativação. </a:t>
            </a:r>
            <a:r>
              <a:rPr lang="pt-BR" sz="1050" b="1" dirty="0">
                <a:ea typeface="Calibri" panose="020F0502020204030204" pitchFamily="34" charset="0"/>
              </a:rPr>
              <a:t>Figura 2. </a:t>
            </a:r>
            <a:r>
              <a:rPr lang="pt-BR" sz="1050" dirty="0">
                <a:effectLst/>
                <a:ea typeface="Calibri" panose="020F0502020204030204" pitchFamily="34" charset="0"/>
              </a:rPr>
              <a:t>Análise de </a:t>
            </a:r>
            <a:r>
              <a:rPr lang="pt-BR" sz="1050" dirty="0" err="1">
                <a:effectLst/>
                <a:ea typeface="Calibri" panose="020F0502020204030204" pitchFamily="34" charset="0"/>
              </a:rPr>
              <a:t>tSNE</a:t>
            </a:r>
            <a:r>
              <a:rPr lang="pt-BR" sz="1050" dirty="0">
                <a:effectLst/>
                <a:ea typeface="Calibri" panose="020F0502020204030204" pitchFamily="34" charset="0"/>
              </a:rPr>
              <a:t> englobando  </a:t>
            </a:r>
            <a:r>
              <a:rPr lang="pt-BR" sz="1050" dirty="0">
                <a:ea typeface="Calibri" panose="020F0502020204030204" pitchFamily="34" charset="0"/>
              </a:rPr>
              <a:t>células tratadas com GSK343 e seu controle DMSO, </a:t>
            </a:r>
            <a:r>
              <a:rPr lang="pt-BR" sz="1050" dirty="0">
                <a:effectLst/>
                <a:ea typeface="Calibri" panose="020F0502020204030204" pitchFamily="34" charset="0"/>
              </a:rPr>
              <a:t>definidas pela expressão diferencial dos marcadores </a:t>
            </a:r>
            <a:r>
              <a:rPr lang="pt-BR" sz="1050" dirty="0"/>
              <a:t>CD25, CD69, IFN</a:t>
            </a:r>
            <a:r>
              <a:rPr lang="el-GR" sz="1050" dirty="0"/>
              <a:t>γ</a:t>
            </a:r>
            <a:r>
              <a:rPr lang="pt-BR" sz="1050" dirty="0"/>
              <a:t> e TNF</a:t>
            </a:r>
            <a:r>
              <a:rPr lang="el-GR" sz="1050" dirty="0"/>
              <a:t>α</a:t>
            </a:r>
            <a:r>
              <a:rPr lang="pt-BR" sz="1050" dirty="0"/>
              <a:t>. </a:t>
            </a:r>
            <a:r>
              <a:rPr lang="pt-BR" sz="1050" b="1" dirty="0"/>
              <a:t>Figura 3. (A-B) </a:t>
            </a:r>
            <a:r>
              <a:rPr lang="pt-BR" sz="1050" dirty="0"/>
              <a:t>Análise da expressão de </a:t>
            </a:r>
            <a:r>
              <a:rPr lang="pt-BR" sz="1050" dirty="0" err="1"/>
              <a:t>Granzima</a:t>
            </a:r>
            <a:r>
              <a:rPr lang="pt-BR" sz="1050" dirty="0"/>
              <a:t> B e PD1 em células T CAR+ CD8+ tratadas com A395 e seu controle A395N</a:t>
            </a:r>
            <a:r>
              <a:rPr lang="pt-BR" sz="1050" b="1" dirty="0"/>
              <a:t>. (C) </a:t>
            </a:r>
            <a:r>
              <a:rPr lang="pt-BR" sz="1050" dirty="0"/>
              <a:t>Ensaio de lise celular realizado com </a:t>
            </a:r>
            <a:r>
              <a:rPr lang="pt-BR" sz="1050" dirty="0" err="1"/>
              <a:t>co-cultura</a:t>
            </a:r>
            <a:r>
              <a:rPr lang="pt-BR" sz="1050" dirty="0"/>
              <a:t> das células de linhagem de células NALM-6 e células CAR-T tratadas com o inibidor A395 e seu controle A395N</a:t>
            </a:r>
            <a:r>
              <a:rPr lang="pt-BR" sz="1050" b="1" dirty="0"/>
              <a:t>.  Figura 4. </a:t>
            </a:r>
            <a:r>
              <a:rPr lang="pt-BR" sz="1050" dirty="0"/>
              <a:t>Análise de Enriquecimento </a:t>
            </a:r>
            <a:r>
              <a:rPr lang="pt-BR" sz="1050" b="0" i="0" dirty="0">
                <a:solidFill>
                  <a:srgbClr val="000000"/>
                </a:solidFill>
                <a:effectLst/>
              </a:rPr>
              <a:t>(GSEA) </a:t>
            </a:r>
            <a:r>
              <a:rPr lang="pt-BR" sz="1050" dirty="0">
                <a:solidFill>
                  <a:srgbClr val="000000"/>
                </a:solidFill>
              </a:rPr>
              <a:t>comparando </a:t>
            </a:r>
            <a:r>
              <a:rPr lang="pt-BR" sz="1050" b="0" i="0" dirty="0">
                <a:solidFill>
                  <a:srgbClr val="000000"/>
                </a:solidFill>
                <a:effectLst/>
              </a:rPr>
              <a:t>conjunto de genes associados c citotoxicidade celular em células T CD8 EZHKO e células TCD8 WT.</a:t>
            </a:r>
            <a:endParaRPr lang="pt-BR" sz="1050" b="1" dirty="0"/>
          </a:p>
        </p:txBody>
      </p:sp>
      <p:pic>
        <p:nvPicPr>
          <p:cNvPr id="264" name="Imagem 263">
            <a:extLst>
              <a:ext uri="{FF2B5EF4-FFF2-40B4-BE49-F238E27FC236}">
                <a16:creationId xmlns:a16="http://schemas.microsoft.com/office/drawing/2014/main" id="{B1466DCF-4C7B-695A-6ADB-6BBFA6C348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121"/>
          <a:stretch/>
        </p:blipFill>
        <p:spPr>
          <a:xfrm>
            <a:off x="13788724" y="7217230"/>
            <a:ext cx="3612494" cy="2429800"/>
          </a:xfrm>
          <a:prstGeom prst="rect">
            <a:avLst/>
          </a:prstGeom>
        </p:spPr>
      </p:pic>
      <p:sp>
        <p:nvSpPr>
          <p:cNvPr id="265" name="TextBox 12">
            <a:extLst>
              <a:ext uri="{FF2B5EF4-FFF2-40B4-BE49-F238E27FC236}">
                <a16:creationId xmlns:a16="http://schemas.microsoft.com/office/drawing/2014/main" id="{1B64807A-F179-68C0-0EA6-0E2C2F13D3FE}"/>
              </a:ext>
            </a:extLst>
          </p:cNvPr>
          <p:cNvSpPr txBox="1"/>
          <p:nvPr/>
        </p:nvSpPr>
        <p:spPr>
          <a:xfrm>
            <a:off x="17919" y="1179677"/>
            <a:ext cx="16835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ea typeface="Calibri" charset="0"/>
                <a:cs typeface="Gujarati MT" pitchFamily="2" charset="0"/>
              </a:rPr>
              <a:t>Carvalho, M. L. R.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400" b="1" dirty="0">
                <a:ea typeface="Calibri" charset="0"/>
                <a:cs typeface="Gujarati MT" pitchFamily="2" charset="0"/>
              </a:rPr>
              <a:t> ;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  </a:t>
            </a:r>
            <a:r>
              <a:rPr lang="pt-BR" sz="1400" b="1" dirty="0">
                <a:ea typeface="Calibri" charset="0"/>
                <a:cs typeface="Gujarati MT" pitchFamily="2" charset="0"/>
              </a:rPr>
              <a:t>Rondinelli A.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400" b="1" dirty="0">
                <a:ea typeface="Calibri" charset="0"/>
                <a:cs typeface="Gujarati MT" pitchFamily="2" charset="0"/>
              </a:rPr>
              <a:t>; Hajdu, K. L.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2</a:t>
            </a:r>
            <a:r>
              <a:rPr lang="pt-BR" sz="1400" b="1" dirty="0">
                <a:ea typeface="Calibri" charset="0"/>
                <a:cs typeface="Gujarati MT" pitchFamily="2" charset="0"/>
              </a:rPr>
              <a:t>; </a:t>
            </a:r>
            <a:r>
              <a:rPr lang="pt-BR" sz="1400" b="1" i="0" dirty="0">
                <a:solidFill>
                  <a:srgbClr val="000000"/>
                </a:solidFill>
                <a:effectLst/>
              </a:rPr>
              <a:t>Andrade, C, L.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 2</a:t>
            </a:r>
            <a:r>
              <a:rPr lang="pt-BR" sz="1400" b="1" dirty="0">
                <a:ea typeface="Calibri" charset="0"/>
                <a:cs typeface="Gujarati MT" pitchFamily="2" charset="0"/>
              </a:rPr>
              <a:t> ; Pereira, P. H. B.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400" b="1" dirty="0">
                <a:ea typeface="Calibri" charset="0"/>
                <a:cs typeface="Gujarati MT" pitchFamily="2" charset="0"/>
              </a:rPr>
              <a:t>; Vitiello, G. A. F.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400" b="1" dirty="0">
                <a:ea typeface="Calibri" charset="0"/>
                <a:cs typeface="Gujarati MT" pitchFamily="2" charset="0"/>
              </a:rPr>
              <a:t>; Kinker, G. S.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400" b="1" dirty="0">
                <a:ea typeface="Calibri" charset="0"/>
                <a:cs typeface="Gujarati MT" pitchFamily="2" charset="0"/>
              </a:rPr>
              <a:t>; Gusmão, A. F.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 </a:t>
            </a:r>
            <a:r>
              <a:rPr lang="pt-BR" sz="1400" b="1" dirty="0">
                <a:ea typeface="Calibri" charset="0"/>
                <a:cs typeface="Gujarati MT" pitchFamily="2" charset="0"/>
              </a:rPr>
              <a:t>; Piccin, M. P. C.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400" b="1" dirty="0">
                <a:ea typeface="Calibri" charset="0"/>
                <a:cs typeface="Gujarati MT" pitchFamily="2" charset="0"/>
              </a:rPr>
              <a:t>;  Araujo, E. V. O.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400" b="1" dirty="0">
                <a:ea typeface="Calibri" charset="0"/>
                <a:cs typeface="Gujarati MT" pitchFamily="2" charset="0"/>
              </a:rPr>
              <a:t>; Chaves, A. S.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400" b="1" dirty="0">
                <a:ea typeface="Calibri" charset="0"/>
                <a:cs typeface="Gujarati MT" pitchFamily="2" charset="0"/>
              </a:rPr>
              <a:t>; Lima, V.C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 1</a:t>
            </a:r>
            <a:r>
              <a:rPr lang="pt-BR" sz="1400" b="1" dirty="0">
                <a:ea typeface="Calibri" charset="0"/>
                <a:cs typeface="Gujarati MT" pitchFamily="2" charset="0"/>
              </a:rPr>
              <a:t>; </a:t>
            </a:r>
            <a:r>
              <a:rPr lang="pt-BR" sz="1400" b="1" dirty="0" err="1">
                <a:ea typeface="Calibri" charset="0"/>
                <a:cs typeface="Gujarati MT" pitchFamily="2" charset="0"/>
              </a:rPr>
              <a:t>Bonamino</a:t>
            </a:r>
            <a:r>
              <a:rPr lang="pt-BR" sz="1400" b="1" dirty="0">
                <a:ea typeface="Calibri" charset="0"/>
                <a:cs typeface="Gujarati MT" pitchFamily="2" charset="0"/>
              </a:rPr>
              <a:t>, M. H.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2</a:t>
            </a:r>
            <a:r>
              <a:rPr lang="pt-BR" sz="1400" b="1" dirty="0">
                <a:ea typeface="Calibri" charset="0"/>
                <a:cs typeface="Gujarati MT" pitchFamily="2" charset="0"/>
              </a:rPr>
              <a:t>; Medina, T. S.</a:t>
            </a:r>
            <a:r>
              <a:rPr lang="pt-BR" sz="1400" b="1" baseline="30000" dirty="0">
                <a:ea typeface="Calibri" charset="0"/>
                <a:cs typeface="Gujarati MT" pitchFamily="2" charset="0"/>
              </a:rPr>
              <a:t>1</a:t>
            </a:r>
            <a:endParaRPr lang="pt-BR" sz="1400" b="1" dirty="0">
              <a:ea typeface="Calibri" charset="0"/>
              <a:cs typeface="Gujarati MT" pitchFamily="2" charset="0"/>
            </a:endParaRPr>
          </a:p>
        </p:txBody>
      </p:sp>
      <p:sp>
        <p:nvSpPr>
          <p:cNvPr id="266" name="CaixaDeTexto 265">
            <a:extLst>
              <a:ext uri="{FF2B5EF4-FFF2-40B4-BE49-F238E27FC236}">
                <a16:creationId xmlns:a16="http://schemas.microsoft.com/office/drawing/2014/main" id="{432A692B-D67A-636E-7226-E6EE52787169}"/>
              </a:ext>
            </a:extLst>
          </p:cNvPr>
          <p:cNvSpPr txBox="1"/>
          <p:nvPr/>
        </p:nvSpPr>
        <p:spPr>
          <a:xfrm>
            <a:off x="4466424" y="1511498"/>
            <a:ext cx="8431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aseline="30000" dirty="0">
                <a:latin typeface="Gujarati MT" pitchFamily="2" charset="0"/>
                <a:cs typeface="Gujarati MT" pitchFamily="2" charset="0"/>
              </a:rPr>
              <a:t>1 </a:t>
            </a:r>
            <a:r>
              <a:rPr lang="pt-BR" sz="1400" dirty="0">
                <a:latin typeface="Gujarati MT" pitchFamily="2" charset="0"/>
                <a:cs typeface="Gujarati MT" pitchFamily="2" charset="0"/>
              </a:rPr>
              <a:t>Laboratório de Imuno-oncologia, A. C. Camargo </a:t>
            </a:r>
            <a:r>
              <a:rPr lang="pt-BR" sz="1400" dirty="0" err="1">
                <a:latin typeface="Gujarati MT" pitchFamily="2" charset="0"/>
                <a:cs typeface="Gujarati MT" pitchFamily="2" charset="0"/>
              </a:rPr>
              <a:t>Cancer</a:t>
            </a:r>
            <a:r>
              <a:rPr lang="pt-BR" sz="1400" dirty="0">
                <a:latin typeface="Gujarati MT" pitchFamily="2" charset="0"/>
                <a:cs typeface="Gujarati MT" pitchFamily="2" charset="0"/>
              </a:rPr>
              <a:t> Center; </a:t>
            </a:r>
            <a:r>
              <a:rPr lang="pt-BR" sz="1400" baseline="30000" dirty="0">
                <a:latin typeface="Gujarati MT" pitchFamily="2" charset="0"/>
                <a:cs typeface="Gujarati MT" pitchFamily="2" charset="0"/>
              </a:rPr>
              <a:t>2 </a:t>
            </a:r>
            <a:r>
              <a:rPr lang="pt-BR" sz="1400" dirty="0">
                <a:latin typeface="Gujarati MT" pitchFamily="2" charset="0"/>
                <a:cs typeface="Gujarati MT" pitchFamily="2" charset="0"/>
              </a:rPr>
              <a:t>Instituto Nacional de Câncer (INCA)  </a:t>
            </a:r>
          </a:p>
        </p:txBody>
      </p:sp>
      <p:sp>
        <p:nvSpPr>
          <p:cNvPr id="268" name="CaixaDeTexto 267">
            <a:extLst>
              <a:ext uri="{FF2B5EF4-FFF2-40B4-BE49-F238E27FC236}">
                <a16:creationId xmlns:a16="http://schemas.microsoft.com/office/drawing/2014/main" id="{6897FE92-1F37-BD17-E996-6BDD70B2EE76}"/>
              </a:ext>
            </a:extLst>
          </p:cNvPr>
          <p:cNvSpPr txBox="1"/>
          <p:nvPr/>
        </p:nvSpPr>
        <p:spPr>
          <a:xfrm>
            <a:off x="-59685" y="2329017"/>
            <a:ext cx="53274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effectLst/>
                <a:ea typeface="Calibri" panose="020F0502020204030204" pitchFamily="34" charset="0"/>
              </a:rPr>
              <a:t>Células T CD8</a:t>
            </a:r>
            <a:r>
              <a:rPr lang="pt-BR" sz="1400" baseline="30000" dirty="0">
                <a:effectLst/>
                <a:ea typeface="Calibri" panose="020F0502020204030204" pitchFamily="34" charset="0"/>
              </a:rPr>
              <a:t>+</a:t>
            </a:r>
            <a:r>
              <a:rPr lang="pt-BR" sz="1400" dirty="0">
                <a:effectLst/>
                <a:ea typeface="Calibri" panose="020F0502020204030204" pitchFamily="34" charset="0"/>
              </a:rPr>
              <a:t> citotóxicas (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CTLs</a:t>
            </a:r>
            <a:r>
              <a:rPr lang="pt-BR" sz="1400" dirty="0">
                <a:effectLst/>
                <a:ea typeface="Calibri" panose="020F0502020204030204" pitchFamily="34" charset="0"/>
              </a:rPr>
              <a:t>) têm como principal atributo a capacidade de reconhecer e eliminar células-alvo que apresentem epítopos não próprios. Na resposta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anti-tumoral</a:t>
            </a:r>
            <a:r>
              <a:rPr lang="pt-BR" sz="1400" dirty="0">
                <a:effectLst/>
                <a:ea typeface="Calibri" panose="020F0502020204030204" pitchFamily="34" charset="0"/>
              </a:rPr>
              <a:t>, a estimulação persistente ao antígeno pode levar à indução da exaustão de tais células, tornando-as disfuncionais. Nesse contexto,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hipotetizamos</a:t>
            </a:r>
            <a:r>
              <a:rPr lang="pt-BR" sz="1400" dirty="0">
                <a:effectLst/>
                <a:ea typeface="Calibri" panose="020F0502020204030204" pitchFamily="34" charset="0"/>
              </a:rPr>
              <a:t> que mecanismos epigenéticos agem como indutores de programas intracelulares envolvidos na supressão de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CTLs</a:t>
            </a:r>
            <a:r>
              <a:rPr lang="pt-BR" sz="1400" dirty="0">
                <a:effectLst/>
                <a:ea typeface="Calibri" panose="020F0502020204030204" pitchFamily="34" charset="0"/>
              </a:rPr>
              <a:t>, e que a manipulação farmacológica do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epigenoma</a:t>
            </a:r>
            <a:r>
              <a:rPr lang="pt-BR" sz="1400" dirty="0">
                <a:effectLst/>
                <a:ea typeface="Calibri" panose="020F0502020204030204" pitchFamily="34" charset="0"/>
              </a:rPr>
              <a:t> </a:t>
            </a:r>
            <a:r>
              <a:rPr lang="pt-BR" sz="1400" dirty="0">
                <a:ea typeface="Calibri" panose="020F0502020204030204" pitchFamily="34" charset="0"/>
              </a:rPr>
              <a:t>através de </a:t>
            </a:r>
            <a:r>
              <a:rPr lang="pt-BR" sz="1400" dirty="0"/>
              <a:t>inibidores do Complexo PRC2 </a:t>
            </a:r>
            <a:r>
              <a:rPr lang="pt-BR" sz="1400" dirty="0">
                <a:effectLst/>
                <a:ea typeface="Calibri" panose="020F0502020204030204" pitchFamily="34" charset="0"/>
              </a:rPr>
              <a:t>pode contribuir para a melhoria da resposta citotóxica dessas células, potencializando sua capacidade antitumoral</a:t>
            </a:r>
            <a:endParaRPr lang="pt-BR" sz="1400" dirty="0"/>
          </a:p>
        </p:txBody>
      </p:sp>
      <p:pic>
        <p:nvPicPr>
          <p:cNvPr id="72" name="Imagem 71">
            <a:extLst>
              <a:ext uri="{FF2B5EF4-FFF2-40B4-BE49-F238E27FC236}">
                <a16:creationId xmlns:a16="http://schemas.microsoft.com/office/drawing/2014/main" id="{8BBB7928-2EC8-B332-ECBC-395E8C328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1726" y="7342609"/>
            <a:ext cx="8544520" cy="22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590</Words>
  <Application>Microsoft Office PowerPoint</Application>
  <PresentationFormat>Personalizar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Gujarati MT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leticia rodrigues</cp:lastModifiedBy>
  <cp:revision>59</cp:revision>
  <dcterms:created xsi:type="dcterms:W3CDTF">2018-02-05T15:36:18Z</dcterms:created>
  <dcterms:modified xsi:type="dcterms:W3CDTF">2023-01-16T20:56:38Z</dcterms:modified>
</cp:coreProperties>
</file>