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Default Extension="png" ContentType="image/png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18288000" cy="10293350"/>
  <p:notesSz cx="18288000" cy="1029335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
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371600" y="3190938"/>
            <a:ext cx="15544800" cy="216160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2743200" y="5764276"/>
            <a:ext cx="12801600" cy="257333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914400" y="2367470"/>
            <a:ext cx="7955280" cy="679361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9418320" y="2367470"/>
            <a:ext cx="7955280" cy="679361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267462" y="2001774"/>
            <a:ext cx="5425440" cy="451484"/>
          </a:xfrm>
          <a:custGeom>
            <a:avLst/>
            <a:gdLst/>
            <a:ahLst/>
            <a:cxnLst/>
            <a:rect l="l" t="t" r="r" b="b"/>
            <a:pathLst>
              <a:path w="5425440" h="451485">
                <a:moveTo>
                  <a:pt x="5350256" y="0"/>
                </a:moveTo>
                <a:lnTo>
                  <a:pt x="75184" y="0"/>
                </a:lnTo>
                <a:lnTo>
                  <a:pt x="45921" y="5907"/>
                </a:lnTo>
                <a:lnTo>
                  <a:pt x="22023" y="22018"/>
                </a:lnTo>
                <a:lnTo>
                  <a:pt x="5909" y="45916"/>
                </a:lnTo>
                <a:lnTo>
                  <a:pt x="0" y="75183"/>
                </a:lnTo>
                <a:lnTo>
                  <a:pt x="0" y="375920"/>
                </a:lnTo>
                <a:lnTo>
                  <a:pt x="5909" y="405187"/>
                </a:lnTo>
                <a:lnTo>
                  <a:pt x="22023" y="429085"/>
                </a:lnTo>
                <a:lnTo>
                  <a:pt x="45921" y="445196"/>
                </a:lnTo>
                <a:lnTo>
                  <a:pt x="75184" y="451103"/>
                </a:lnTo>
                <a:lnTo>
                  <a:pt x="5350256" y="451103"/>
                </a:lnTo>
                <a:lnTo>
                  <a:pt x="5379523" y="445196"/>
                </a:lnTo>
                <a:lnTo>
                  <a:pt x="5403421" y="429085"/>
                </a:lnTo>
                <a:lnTo>
                  <a:pt x="5419532" y="405187"/>
                </a:lnTo>
                <a:lnTo>
                  <a:pt x="5425440" y="375920"/>
                </a:lnTo>
                <a:lnTo>
                  <a:pt x="5425440" y="75183"/>
                </a:lnTo>
                <a:lnTo>
                  <a:pt x="5419532" y="45916"/>
                </a:lnTo>
                <a:lnTo>
                  <a:pt x="5403421" y="22018"/>
                </a:lnTo>
                <a:lnTo>
                  <a:pt x="5379523" y="5907"/>
                </a:lnTo>
                <a:lnTo>
                  <a:pt x="5350256" y="0"/>
                </a:lnTo>
                <a:close/>
              </a:path>
            </a:pathLst>
          </a:custGeom>
          <a:solidFill>
            <a:srgbClr val="00AF5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bg object 17"/>
          <p:cNvSpPr/>
          <p:nvPr/>
        </p:nvSpPr>
        <p:spPr>
          <a:xfrm>
            <a:off x="267462" y="2001774"/>
            <a:ext cx="5425440" cy="451484"/>
          </a:xfrm>
          <a:custGeom>
            <a:avLst/>
            <a:gdLst/>
            <a:ahLst/>
            <a:cxnLst/>
            <a:rect l="l" t="t" r="r" b="b"/>
            <a:pathLst>
              <a:path w="5425440" h="451485">
                <a:moveTo>
                  <a:pt x="0" y="75183"/>
                </a:moveTo>
                <a:lnTo>
                  <a:pt x="5909" y="45916"/>
                </a:lnTo>
                <a:lnTo>
                  <a:pt x="22023" y="22018"/>
                </a:lnTo>
                <a:lnTo>
                  <a:pt x="45921" y="5907"/>
                </a:lnTo>
                <a:lnTo>
                  <a:pt x="75184" y="0"/>
                </a:lnTo>
                <a:lnTo>
                  <a:pt x="5350256" y="0"/>
                </a:lnTo>
                <a:lnTo>
                  <a:pt x="5379523" y="5907"/>
                </a:lnTo>
                <a:lnTo>
                  <a:pt x="5403421" y="22018"/>
                </a:lnTo>
                <a:lnTo>
                  <a:pt x="5419532" y="45916"/>
                </a:lnTo>
                <a:lnTo>
                  <a:pt x="5425440" y="75183"/>
                </a:lnTo>
                <a:lnTo>
                  <a:pt x="5425440" y="375920"/>
                </a:lnTo>
                <a:lnTo>
                  <a:pt x="5419532" y="405187"/>
                </a:lnTo>
                <a:lnTo>
                  <a:pt x="5403421" y="429085"/>
                </a:lnTo>
                <a:lnTo>
                  <a:pt x="5379523" y="445196"/>
                </a:lnTo>
                <a:lnTo>
                  <a:pt x="5350256" y="451103"/>
                </a:lnTo>
                <a:lnTo>
                  <a:pt x="75184" y="451103"/>
                </a:lnTo>
                <a:lnTo>
                  <a:pt x="45921" y="445196"/>
                </a:lnTo>
                <a:lnTo>
                  <a:pt x="22023" y="429085"/>
                </a:lnTo>
                <a:lnTo>
                  <a:pt x="5909" y="405187"/>
                </a:lnTo>
                <a:lnTo>
                  <a:pt x="0" y="375920"/>
                </a:lnTo>
                <a:lnTo>
                  <a:pt x="0" y="75183"/>
                </a:lnTo>
                <a:close/>
              </a:path>
            </a:pathLst>
          </a:custGeom>
          <a:ln w="41148">
            <a:solidFill>
              <a:srgbClr val="00AF5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bg object 18"/>
          <p:cNvSpPr/>
          <p:nvPr/>
        </p:nvSpPr>
        <p:spPr>
          <a:xfrm>
            <a:off x="0" y="801623"/>
            <a:ext cx="16497300" cy="1004569"/>
          </a:xfrm>
          <a:custGeom>
            <a:avLst/>
            <a:gdLst/>
            <a:ahLst/>
            <a:cxnLst/>
            <a:rect l="l" t="t" r="r" b="b"/>
            <a:pathLst>
              <a:path w="16497300" h="1004569">
                <a:moveTo>
                  <a:pt x="0" y="1004316"/>
                </a:moveTo>
                <a:lnTo>
                  <a:pt x="16497300" y="1004316"/>
                </a:lnTo>
                <a:lnTo>
                  <a:pt x="16497300" y="0"/>
                </a:lnTo>
                <a:lnTo>
                  <a:pt x="0" y="0"/>
                </a:lnTo>
                <a:lnTo>
                  <a:pt x="0" y="1004316"/>
                </a:lnTo>
                <a:close/>
              </a:path>
            </a:pathLst>
          </a:custGeom>
          <a:solidFill>
            <a:srgbClr val="00AF5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03072" y="881634"/>
            <a:ext cx="17681854" cy="45211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914400" y="2367470"/>
            <a:ext cx="16459200" cy="679361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6217920" y="9572816"/>
            <a:ext cx="5852160" cy="51466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914400" y="9572816"/>
            <a:ext cx="4206240" cy="51466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13167361" y="9572816"/>
            <a:ext cx="4206240" cy="51466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03072" y="881634"/>
            <a:ext cx="15099665" cy="452120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pc="-20"/>
              <a:t>Avaliação</a:t>
            </a:r>
            <a:r>
              <a:rPr dirty="0" spc="30"/>
              <a:t> </a:t>
            </a:r>
            <a:r>
              <a:rPr dirty="0" spc="-5"/>
              <a:t>da</a:t>
            </a:r>
            <a:r>
              <a:rPr dirty="0" spc="15"/>
              <a:t> </a:t>
            </a:r>
            <a:r>
              <a:rPr dirty="0" spc="-20"/>
              <a:t>expressão</a:t>
            </a:r>
            <a:r>
              <a:rPr dirty="0" spc="45"/>
              <a:t> </a:t>
            </a:r>
            <a:r>
              <a:rPr dirty="0" spc="-5"/>
              <a:t>de</a:t>
            </a:r>
            <a:r>
              <a:rPr dirty="0" spc="15"/>
              <a:t> </a:t>
            </a:r>
            <a:r>
              <a:rPr dirty="0" spc="-10"/>
              <a:t>microRNAs</a:t>
            </a:r>
            <a:r>
              <a:rPr dirty="0" spc="30"/>
              <a:t> </a:t>
            </a:r>
            <a:r>
              <a:rPr dirty="0" spc="-10"/>
              <a:t>em</a:t>
            </a:r>
            <a:r>
              <a:rPr dirty="0" spc="10"/>
              <a:t> </a:t>
            </a:r>
            <a:r>
              <a:rPr dirty="0" spc="-15"/>
              <a:t>carcinoma</a:t>
            </a:r>
            <a:r>
              <a:rPr dirty="0" spc="20"/>
              <a:t> </a:t>
            </a:r>
            <a:r>
              <a:rPr dirty="0" spc="-5"/>
              <a:t>mucoepidermoide</a:t>
            </a:r>
            <a:r>
              <a:rPr dirty="0" spc="45"/>
              <a:t> </a:t>
            </a:r>
            <a:r>
              <a:rPr dirty="0" spc="-15"/>
              <a:t>metastático</a:t>
            </a:r>
            <a:r>
              <a:rPr dirty="0" spc="15"/>
              <a:t> </a:t>
            </a:r>
            <a:r>
              <a:rPr dirty="0" spc="-5"/>
              <a:t>e</a:t>
            </a:r>
            <a:r>
              <a:rPr dirty="0" spc="20"/>
              <a:t> </a:t>
            </a:r>
            <a:r>
              <a:rPr dirty="0" spc="-10"/>
              <a:t>não</a:t>
            </a:r>
            <a:r>
              <a:rPr dirty="0" spc="15"/>
              <a:t> </a:t>
            </a:r>
            <a:r>
              <a:rPr dirty="0" spc="-15"/>
              <a:t>metastático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94208" y="1359534"/>
            <a:ext cx="14341475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-5">
                <a:latin typeface="Calibri"/>
                <a:cs typeface="Calibri"/>
              </a:rPr>
              <a:t>M. E.</a:t>
            </a:r>
            <a:r>
              <a:rPr dirty="0" sz="1800">
                <a:latin typeface="Calibri"/>
                <a:cs typeface="Calibri"/>
              </a:rPr>
              <a:t> S.</a:t>
            </a:r>
            <a:r>
              <a:rPr dirty="0" sz="1800" spc="-10">
                <a:latin typeface="Calibri"/>
                <a:cs typeface="Calibri"/>
              </a:rPr>
              <a:t> </a:t>
            </a:r>
            <a:r>
              <a:rPr dirty="0" sz="1800" spc="-20">
                <a:latin typeface="Calibri"/>
                <a:cs typeface="Calibri"/>
              </a:rPr>
              <a:t>Trevizani;</a:t>
            </a:r>
            <a:r>
              <a:rPr dirty="0" sz="1800" spc="20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K.</a:t>
            </a:r>
            <a:r>
              <a:rPr dirty="0" sz="1800" spc="5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K.</a:t>
            </a:r>
            <a:r>
              <a:rPr dirty="0" sz="1800" spc="5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Oliveira;</a:t>
            </a:r>
            <a:r>
              <a:rPr dirty="0" sz="1800" spc="15">
                <a:latin typeface="Calibri"/>
                <a:cs typeface="Calibri"/>
              </a:rPr>
              <a:t> </a:t>
            </a:r>
            <a:r>
              <a:rPr dirty="0" sz="1800" spc="-85">
                <a:latin typeface="Calibri"/>
                <a:cs typeface="Calibri"/>
              </a:rPr>
              <a:t>F.</a:t>
            </a:r>
            <a:r>
              <a:rPr dirty="0" sz="1800">
                <a:latin typeface="Calibri"/>
                <a:cs typeface="Calibri"/>
              </a:rPr>
              <a:t> </a:t>
            </a:r>
            <a:r>
              <a:rPr dirty="0" sz="1800" spc="5">
                <a:latin typeface="Calibri"/>
                <a:cs typeface="Calibri"/>
              </a:rPr>
              <a:t>A.</a:t>
            </a:r>
            <a:r>
              <a:rPr dirty="0" sz="1800" spc="-15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Marchi;</a:t>
            </a:r>
            <a:r>
              <a:rPr dirty="0" sz="1800" spc="20">
                <a:latin typeface="Calibri"/>
                <a:cs typeface="Calibri"/>
              </a:rPr>
              <a:t> </a:t>
            </a:r>
            <a:r>
              <a:rPr dirty="0" sz="1800" spc="-20">
                <a:latin typeface="Calibri"/>
                <a:cs typeface="Calibri"/>
              </a:rPr>
              <a:t>D.</a:t>
            </a:r>
            <a:r>
              <a:rPr dirty="0" sz="1800" spc="25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Bizinelli;</a:t>
            </a:r>
            <a:r>
              <a:rPr dirty="0" sz="1800" spc="25">
                <a:latin typeface="Calibri"/>
                <a:cs typeface="Calibri"/>
              </a:rPr>
              <a:t> </a:t>
            </a:r>
            <a:r>
              <a:rPr dirty="0" sz="1800" spc="-85">
                <a:latin typeface="Calibri"/>
                <a:cs typeface="Calibri"/>
              </a:rPr>
              <a:t>F.</a:t>
            </a:r>
            <a:r>
              <a:rPr dirty="0" sz="1800">
                <a:latin typeface="Calibri"/>
                <a:cs typeface="Calibri"/>
              </a:rPr>
              <a:t> </a:t>
            </a:r>
            <a:r>
              <a:rPr dirty="0" sz="1800" spc="-90">
                <a:latin typeface="Calibri"/>
                <a:cs typeface="Calibri"/>
              </a:rPr>
              <a:t>V.</a:t>
            </a:r>
            <a:r>
              <a:rPr dirty="0" sz="1800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Mariano;</a:t>
            </a:r>
            <a:r>
              <a:rPr dirty="0" sz="1800" spc="30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C.</a:t>
            </a:r>
            <a:r>
              <a:rPr dirty="0" sz="1800">
                <a:latin typeface="Calibri"/>
                <a:cs typeface="Calibri"/>
              </a:rPr>
              <a:t> </a:t>
            </a:r>
            <a:r>
              <a:rPr dirty="0" sz="1800" spc="-114">
                <a:latin typeface="Calibri"/>
                <a:cs typeface="Calibri"/>
              </a:rPr>
              <a:t>P.</a:t>
            </a:r>
            <a:r>
              <a:rPr dirty="0" sz="1800" spc="10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Nagano;</a:t>
            </a:r>
            <a:r>
              <a:rPr dirty="0" sz="1800" spc="10">
                <a:latin typeface="Calibri"/>
                <a:cs typeface="Calibri"/>
              </a:rPr>
              <a:t> </a:t>
            </a:r>
            <a:r>
              <a:rPr dirty="0" sz="1800" spc="-85">
                <a:latin typeface="Calibri"/>
                <a:cs typeface="Calibri"/>
              </a:rPr>
              <a:t>F.</a:t>
            </a:r>
            <a:r>
              <a:rPr dirty="0" sz="1800" spc="-10">
                <a:latin typeface="Calibri"/>
                <a:cs typeface="Calibri"/>
              </a:rPr>
              <a:t> </a:t>
            </a:r>
            <a:r>
              <a:rPr dirty="0" sz="1800" spc="-20">
                <a:latin typeface="Calibri"/>
                <a:cs typeface="Calibri"/>
              </a:rPr>
              <a:t>D.</a:t>
            </a:r>
            <a:r>
              <a:rPr dirty="0" sz="1800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Costa;</a:t>
            </a:r>
            <a:r>
              <a:rPr dirty="0" sz="1800" spc="15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C.</a:t>
            </a:r>
            <a:r>
              <a:rPr dirty="0" sz="1800" spc="15">
                <a:latin typeface="Calibri"/>
                <a:cs typeface="Calibri"/>
              </a:rPr>
              <a:t> </a:t>
            </a:r>
            <a:r>
              <a:rPr dirty="0" sz="1800" spc="5">
                <a:latin typeface="Calibri"/>
                <a:cs typeface="Calibri"/>
              </a:rPr>
              <a:t>A.</a:t>
            </a:r>
            <a:r>
              <a:rPr dirty="0" sz="1800" spc="-10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L.</a:t>
            </a:r>
            <a:r>
              <a:rPr dirty="0" sz="1800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Pinto;</a:t>
            </a:r>
            <a:r>
              <a:rPr dirty="0" sz="1800" spc="10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L.</a:t>
            </a:r>
            <a:r>
              <a:rPr dirty="0" sz="1800" spc="10">
                <a:latin typeface="Calibri"/>
                <a:cs typeface="Calibri"/>
              </a:rPr>
              <a:t> </a:t>
            </a:r>
            <a:r>
              <a:rPr dirty="0" sz="1800" spc="-120">
                <a:latin typeface="Calibri"/>
                <a:cs typeface="Calibri"/>
              </a:rPr>
              <a:t>P.</a:t>
            </a:r>
            <a:r>
              <a:rPr dirty="0" sz="1800" spc="10">
                <a:latin typeface="Calibri"/>
                <a:cs typeface="Calibri"/>
              </a:rPr>
              <a:t> </a:t>
            </a:r>
            <a:r>
              <a:rPr dirty="0" sz="1800" spc="-15">
                <a:latin typeface="Calibri"/>
                <a:cs typeface="Calibri"/>
              </a:rPr>
              <a:t>Kowalski;</a:t>
            </a:r>
            <a:r>
              <a:rPr dirty="0" sz="1800" spc="35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S. </a:t>
            </a:r>
            <a:r>
              <a:rPr dirty="0" sz="1800" spc="-95">
                <a:latin typeface="Calibri"/>
                <a:cs typeface="Calibri"/>
              </a:rPr>
              <a:t>V.</a:t>
            </a:r>
            <a:r>
              <a:rPr dirty="0" sz="1800" spc="15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Lourenço;</a:t>
            </a:r>
            <a:r>
              <a:rPr dirty="0" sz="1800" spc="20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C.</a:t>
            </a:r>
            <a:r>
              <a:rPr dirty="0" sz="1800">
                <a:latin typeface="Calibri"/>
                <a:cs typeface="Calibri"/>
              </a:rPr>
              <a:t> M. </a:t>
            </a:r>
            <a:r>
              <a:rPr dirty="0" sz="1800" spc="-5">
                <a:latin typeface="Calibri"/>
                <a:cs typeface="Calibri"/>
              </a:rPr>
              <a:t>C.</a:t>
            </a:r>
            <a:r>
              <a:rPr dirty="0" sz="1800" spc="25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Camillo</a:t>
            </a:r>
            <a:endParaRPr sz="1800">
              <a:latin typeface="Calibri"/>
              <a:cs typeface="Calibri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15204947" y="88391"/>
            <a:ext cx="3083560" cy="1717675"/>
            <a:chOff x="15204947" y="88391"/>
            <a:chExt cx="3083560" cy="1717675"/>
          </a:xfrm>
        </p:grpSpPr>
        <p:sp>
          <p:nvSpPr>
            <p:cNvPr id="5" name="object 5"/>
            <p:cNvSpPr/>
            <p:nvPr/>
          </p:nvSpPr>
          <p:spPr>
            <a:xfrm>
              <a:off x="16962119" y="801623"/>
              <a:ext cx="1325880" cy="1004569"/>
            </a:xfrm>
            <a:custGeom>
              <a:avLst/>
              <a:gdLst/>
              <a:ahLst/>
              <a:cxnLst/>
              <a:rect l="l" t="t" r="r" b="b"/>
              <a:pathLst>
                <a:path w="1325880" h="1004569">
                  <a:moveTo>
                    <a:pt x="1325880" y="0"/>
                  </a:moveTo>
                  <a:lnTo>
                    <a:pt x="0" y="0"/>
                  </a:lnTo>
                  <a:lnTo>
                    <a:pt x="0" y="1004316"/>
                  </a:lnTo>
                  <a:lnTo>
                    <a:pt x="1325880" y="1004316"/>
                  </a:lnTo>
                  <a:lnTo>
                    <a:pt x="1325880" y="0"/>
                  </a:lnTo>
                  <a:close/>
                </a:path>
              </a:pathLst>
            </a:custGeom>
            <a:solidFill>
              <a:srgbClr val="385622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" name="object 6"/>
            <p:cNvSpPr/>
            <p:nvPr/>
          </p:nvSpPr>
          <p:spPr>
            <a:xfrm>
              <a:off x="16497299" y="801623"/>
              <a:ext cx="464820" cy="1004569"/>
            </a:xfrm>
            <a:custGeom>
              <a:avLst/>
              <a:gdLst/>
              <a:ahLst/>
              <a:cxnLst/>
              <a:rect l="l" t="t" r="r" b="b"/>
              <a:pathLst>
                <a:path w="464819" h="1004569">
                  <a:moveTo>
                    <a:pt x="464819" y="0"/>
                  </a:moveTo>
                  <a:lnTo>
                    <a:pt x="0" y="0"/>
                  </a:lnTo>
                  <a:lnTo>
                    <a:pt x="0" y="1004316"/>
                  </a:lnTo>
                  <a:lnTo>
                    <a:pt x="464819" y="1004316"/>
                  </a:lnTo>
                  <a:lnTo>
                    <a:pt x="464819" y="0"/>
                  </a:lnTo>
                  <a:close/>
                </a:path>
              </a:pathLst>
            </a:custGeom>
            <a:solidFill>
              <a:srgbClr val="92D05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" name="object 7"/>
            <p:cNvSpPr/>
            <p:nvPr/>
          </p:nvSpPr>
          <p:spPr>
            <a:xfrm>
              <a:off x="15227807" y="112775"/>
              <a:ext cx="3004185" cy="615950"/>
            </a:xfrm>
            <a:custGeom>
              <a:avLst/>
              <a:gdLst/>
              <a:ahLst/>
              <a:cxnLst/>
              <a:rect l="l" t="t" r="r" b="b"/>
              <a:pathLst>
                <a:path w="3004184" h="615950">
                  <a:moveTo>
                    <a:pt x="3003804" y="0"/>
                  </a:moveTo>
                  <a:lnTo>
                    <a:pt x="0" y="0"/>
                  </a:lnTo>
                  <a:lnTo>
                    <a:pt x="0" y="615696"/>
                  </a:lnTo>
                  <a:lnTo>
                    <a:pt x="3003804" y="615696"/>
                  </a:lnTo>
                  <a:lnTo>
                    <a:pt x="3003804" y="0"/>
                  </a:lnTo>
                  <a:close/>
                </a:path>
              </a:pathLst>
            </a:custGeom>
            <a:solidFill>
              <a:srgbClr val="00AF50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8" name="object 8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5204947" y="88391"/>
              <a:ext cx="3083052" cy="483107"/>
            </a:xfrm>
            <a:prstGeom prst="rect">
              <a:avLst/>
            </a:prstGeom>
          </p:spPr>
        </p:pic>
        <p:pic>
          <p:nvPicPr>
            <p:cNvPr id="9" name="object 9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6373855" y="347471"/>
              <a:ext cx="728471" cy="483107"/>
            </a:xfrm>
            <a:prstGeom prst="rect">
              <a:avLst/>
            </a:prstGeom>
          </p:spPr>
        </p:pic>
      </p:grpSp>
      <p:sp>
        <p:nvSpPr>
          <p:cNvPr id="10" name="object 10"/>
          <p:cNvSpPr txBox="1"/>
          <p:nvPr/>
        </p:nvSpPr>
        <p:spPr>
          <a:xfrm>
            <a:off x="309778" y="1829432"/>
            <a:ext cx="5280660" cy="3783965"/>
          </a:xfrm>
          <a:prstGeom prst="rect">
            <a:avLst/>
          </a:prstGeom>
        </p:spPr>
        <p:txBody>
          <a:bodyPr wrap="square" lIns="0" tIns="177800" rIns="0" bIns="0" rtlCol="0" vert="horz">
            <a:spAutoFit/>
          </a:bodyPr>
          <a:lstStyle/>
          <a:p>
            <a:pPr algn="ctr" marL="52069">
              <a:lnSpc>
                <a:spcPct val="100000"/>
              </a:lnSpc>
              <a:spcBef>
                <a:spcPts val="1400"/>
              </a:spcBef>
            </a:pPr>
            <a:r>
              <a:rPr dirty="0" sz="2400" spc="-15" b="1">
                <a:solidFill>
                  <a:srgbClr val="FFFFFF"/>
                </a:solidFill>
                <a:latin typeface="Calibri"/>
                <a:cs typeface="Calibri"/>
              </a:rPr>
              <a:t>INTRODUÇÃO</a:t>
            </a:r>
            <a:endParaRPr sz="2400">
              <a:latin typeface="Calibri"/>
              <a:cs typeface="Calibri"/>
            </a:endParaRPr>
          </a:p>
          <a:p>
            <a:pPr algn="just" marL="12700" marR="5080">
              <a:lnSpc>
                <a:spcPct val="100000"/>
              </a:lnSpc>
              <a:spcBef>
                <a:spcPts val="930"/>
              </a:spcBef>
            </a:pPr>
            <a:r>
              <a:rPr dirty="0" sz="1700">
                <a:latin typeface="Calibri"/>
                <a:cs typeface="Calibri"/>
              </a:rPr>
              <a:t>Os </a:t>
            </a:r>
            <a:r>
              <a:rPr dirty="0" sz="1700" spc="-10">
                <a:latin typeface="Calibri"/>
                <a:cs typeface="Calibri"/>
              </a:rPr>
              <a:t>tumores </a:t>
            </a:r>
            <a:r>
              <a:rPr dirty="0" sz="1700" spc="-5">
                <a:latin typeface="Calibri"/>
                <a:cs typeface="Calibri"/>
              </a:rPr>
              <a:t>de glândula </a:t>
            </a:r>
            <a:r>
              <a:rPr dirty="0" sz="1700" spc="-10">
                <a:latin typeface="Calibri"/>
                <a:cs typeface="Calibri"/>
              </a:rPr>
              <a:t>salivar </a:t>
            </a:r>
            <a:r>
              <a:rPr dirty="0" sz="1700" spc="-5">
                <a:latin typeface="Calibri"/>
                <a:cs typeface="Calibri"/>
              </a:rPr>
              <a:t>são </a:t>
            </a:r>
            <a:r>
              <a:rPr dirty="0" sz="1700">
                <a:latin typeface="Calibri"/>
                <a:cs typeface="Calibri"/>
              </a:rPr>
              <a:t>um </a:t>
            </a:r>
            <a:r>
              <a:rPr dirty="0" sz="1700" spc="-5">
                <a:latin typeface="Calibri"/>
                <a:cs typeface="Calibri"/>
              </a:rPr>
              <a:t>grupo </a:t>
            </a:r>
            <a:r>
              <a:rPr dirty="0" sz="1700" spc="-10">
                <a:latin typeface="Calibri"/>
                <a:cs typeface="Calibri"/>
              </a:rPr>
              <a:t>heterogêneo </a:t>
            </a:r>
            <a:r>
              <a:rPr dirty="0" sz="1700" spc="-5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de lesões, </a:t>
            </a:r>
            <a:r>
              <a:rPr dirty="0" sz="1700" spc="-5">
                <a:latin typeface="Calibri"/>
                <a:cs typeface="Calibri"/>
              </a:rPr>
              <a:t>sendo </a:t>
            </a:r>
            <a:r>
              <a:rPr dirty="0" sz="1700">
                <a:latin typeface="Calibri"/>
                <a:cs typeface="Calibri"/>
              </a:rPr>
              <a:t>o </a:t>
            </a:r>
            <a:r>
              <a:rPr dirty="0" sz="1700" spc="-5">
                <a:latin typeface="Calibri"/>
                <a:cs typeface="Calibri"/>
              </a:rPr>
              <a:t>carcinoma mucoepidermoide </a:t>
            </a:r>
            <a:r>
              <a:rPr dirty="0" sz="1700" spc="-10">
                <a:latin typeface="Calibri"/>
                <a:cs typeface="Calibri"/>
              </a:rPr>
              <a:t>(MEC) </a:t>
            </a:r>
            <a:r>
              <a:rPr dirty="0" sz="1700">
                <a:latin typeface="Calibri"/>
                <a:cs typeface="Calibri"/>
              </a:rPr>
              <a:t>a </a:t>
            </a:r>
            <a:r>
              <a:rPr dirty="0" sz="1700" spc="5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neoplasia</a:t>
            </a:r>
            <a:r>
              <a:rPr dirty="0" sz="1700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maligna</a:t>
            </a:r>
            <a:r>
              <a:rPr dirty="0" sz="1700">
                <a:latin typeface="Calibri"/>
                <a:cs typeface="Calibri"/>
              </a:rPr>
              <a:t> mais</a:t>
            </a:r>
            <a:r>
              <a:rPr dirty="0" sz="1700" spc="5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frequente;</a:t>
            </a:r>
            <a:r>
              <a:rPr dirty="0" sz="1700" spc="360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ocorre</a:t>
            </a:r>
            <a:r>
              <a:rPr dirty="0" sz="1700" spc="365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principalmente </a:t>
            </a:r>
            <a:r>
              <a:rPr dirty="0" sz="1700" spc="-370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na </a:t>
            </a:r>
            <a:r>
              <a:rPr dirty="0" sz="1700" spc="-5">
                <a:latin typeface="Calibri"/>
                <a:cs typeface="Calibri"/>
              </a:rPr>
              <a:t>glândula </a:t>
            </a:r>
            <a:r>
              <a:rPr dirty="0" sz="1700" spc="-10">
                <a:latin typeface="Calibri"/>
                <a:cs typeface="Calibri"/>
              </a:rPr>
              <a:t>parótida </a:t>
            </a:r>
            <a:r>
              <a:rPr dirty="0" sz="1700">
                <a:latin typeface="Calibri"/>
                <a:cs typeface="Calibri"/>
              </a:rPr>
              <a:t>e é </a:t>
            </a:r>
            <a:r>
              <a:rPr dirty="0" sz="1700" spc="-10">
                <a:latin typeface="Calibri"/>
                <a:cs typeface="Calibri"/>
              </a:rPr>
              <a:t>caracterizado </a:t>
            </a:r>
            <a:r>
              <a:rPr dirty="0" sz="1700">
                <a:latin typeface="Calibri"/>
                <a:cs typeface="Calibri"/>
              </a:rPr>
              <a:t>de </a:t>
            </a:r>
            <a:r>
              <a:rPr dirty="0" sz="1700" spc="-10">
                <a:latin typeface="Calibri"/>
                <a:cs typeface="Calibri"/>
              </a:rPr>
              <a:t>acordo </a:t>
            </a:r>
            <a:r>
              <a:rPr dirty="0" sz="1700" spc="-5">
                <a:latin typeface="Calibri"/>
                <a:cs typeface="Calibri"/>
              </a:rPr>
              <a:t>com </a:t>
            </a:r>
            <a:r>
              <a:rPr dirty="0" sz="1700">
                <a:latin typeface="Calibri"/>
                <a:cs typeface="Calibri"/>
              </a:rPr>
              <a:t>o seu </a:t>
            </a:r>
            <a:r>
              <a:rPr dirty="0" sz="1700" spc="5">
                <a:latin typeface="Calibri"/>
                <a:cs typeface="Calibri"/>
              </a:rPr>
              <a:t> </a:t>
            </a:r>
            <a:r>
              <a:rPr dirty="0" sz="1700" spc="-15">
                <a:latin typeface="Calibri"/>
                <a:cs typeface="Calibri"/>
              </a:rPr>
              <a:t>grau </a:t>
            </a:r>
            <a:r>
              <a:rPr dirty="0" sz="1700" spc="-10">
                <a:latin typeface="Calibri"/>
                <a:cs typeface="Calibri"/>
              </a:rPr>
              <a:t>histológico. </a:t>
            </a:r>
            <a:r>
              <a:rPr dirty="0" sz="1700">
                <a:latin typeface="Calibri"/>
                <a:cs typeface="Calibri"/>
              </a:rPr>
              <a:t>A </a:t>
            </a:r>
            <a:r>
              <a:rPr dirty="0" sz="1700" spc="-5">
                <a:latin typeface="Calibri"/>
                <a:cs typeface="Calibri"/>
              </a:rPr>
              <a:t>metástase pode </a:t>
            </a:r>
            <a:r>
              <a:rPr dirty="0" sz="1700" spc="-10">
                <a:latin typeface="Calibri"/>
                <a:cs typeface="Calibri"/>
              </a:rPr>
              <a:t>ocorrer </a:t>
            </a:r>
            <a:r>
              <a:rPr dirty="0" sz="1700" spc="-5">
                <a:latin typeface="Calibri"/>
                <a:cs typeface="Calibri"/>
              </a:rPr>
              <a:t>nos </a:t>
            </a:r>
            <a:r>
              <a:rPr dirty="0" sz="1700" spc="-10">
                <a:latin typeface="Calibri"/>
                <a:cs typeface="Calibri"/>
              </a:rPr>
              <a:t>linfonodos </a:t>
            </a:r>
            <a:r>
              <a:rPr dirty="0" sz="1700" spc="-5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ou à </a:t>
            </a:r>
            <a:r>
              <a:rPr dirty="0" sz="1700" spc="-10">
                <a:latin typeface="Calibri"/>
                <a:cs typeface="Calibri"/>
              </a:rPr>
              <a:t>distância, </a:t>
            </a:r>
            <a:r>
              <a:rPr dirty="0" sz="1700" spc="-5">
                <a:latin typeface="Calibri"/>
                <a:cs typeface="Calibri"/>
              </a:rPr>
              <a:t>sendo normalmente relacionada </a:t>
            </a:r>
            <a:r>
              <a:rPr dirty="0" sz="1700">
                <a:latin typeface="Calibri"/>
                <a:cs typeface="Calibri"/>
              </a:rPr>
              <a:t>a </a:t>
            </a:r>
            <a:r>
              <a:rPr dirty="0" sz="1700" spc="-5">
                <a:latin typeface="Calibri"/>
                <a:cs typeface="Calibri"/>
              </a:rPr>
              <a:t>casos </a:t>
            </a:r>
            <a:r>
              <a:rPr dirty="0" sz="1700">
                <a:latin typeface="Calibri"/>
                <a:cs typeface="Calibri"/>
              </a:rPr>
              <a:t>de </a:t>
            </a:r>
            <a:r>
              <a:rPr dirty="0" sz="1700" spc="5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alto </a:t>
            </a:r>
            <a:r>
              <a:rPr dirty="0" sz="1700" spc="-20">
                <a:latin typeface="Calibri"/>
                <a:cs typeface="Calibri"/>
              </a:rPr>
              <a:t>grau </a:t>
            </a:r>
            <a:r>
              <a:rPr dirty="0" sz="1700" spc="-10">
                <a:latin typeface="Calibri"/>
                <a:cs typeface="Calibri"/>
              </a:rPr>
              <a:t>histológico </a:t>
            </a:r>
            <a:r>
              <a:rPr dirty="0" sz="1700">
                <a:latin typeface="Calibri"/>
                <a:cs typeface="Calibri"/>
              </a:rPr>
              <a:t>e </a:t>
            </a:r>
            <a:r>
              <a:rPr dirty="0" sz="1700" spc="-5">
                <a:latin typeface="Calibri"/>
                <a:cs typeface="Calibri"/>
              </a:rPr>
              <a:t>com </a:t>
            </a:r>
            <a:r>
              <a:rPr dirty="0" sz="1700">
                <a:latin typeface="Calibri"/>
                <a:cs typeface="Calibri"/>
              </a:rPr>
              <a:t>um pior </a:t>
            </a:r>
            <a:r>
              <a:rPr dirty="0" sz="1700" spc="-10">
                <a:latin typeface="Calibri"/>
                <a:cs typeface="Calibri"/>
              </a:rPr>
              <a:t>prognóstico (Guzzo </a:t>
            </a:r>
            <a:r>
              <a:rPr dirty="0" sz="1700" spc="-5">
                <a:latin typeface="Calibri"/>
                <a:cs typeface="Calibri"/>
              </a:rPr>
              <a:t>et al </a:t>
            </a:r>
            <a:r>
              <a:rPr dirty="0" sz="1700" spc="-370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2010).</a:t>
            </a:r>
            <a:endParaRPr sz="1700">
              <a:latin typeface="Calibri"/>
              <a:cs typeface="Calibri"/>
            </a:endParaRPr>
          </a:p>
          <a:p>
            <a:pPr algn="just" marL="12700" marR="5715">
              <a:lnSpc>
                <a:spcPct val="100000"/>
              </a:lnSpc>
              <a:spcBef>
                <a:spcPts val="5"/>
              </a:spcBef>
            </a:pPr>
            <a:r>
              <a:rPr dirty="0" sz="1700" spc="-5">
                <a:latin typeface="Calibri"/>
                <a:cs typeface="Calibri"/>
              </a:rPr>
              <a:t>Afim </a:t>
            </a:r>
            <a:r>
              <a:rPr dirty="0" sz="1700">
                <a:latin typeface="Calibri"/>
                <a:cs typeface="Calibri"/>
              </a:rPr>
              <a:t>de </a:t>
            </a:r>
            <a:r>
              <a:rPr dirty="0" sz="1700" spc="-10">
                <a:latin typeface="Calibri"/>
                <a:cs typeface="Calibri"/>
              </a:rPr>
              <a:t>refinar </a:t>
            </a:r>
            <a:r>
              <a:rPr dirty="0" sz="1700">
                <a:latin typeface="Calibri"/>
                <a:cs typeface="Calibri"/>
              </a:rPr>
              <a:t>o </a:t>
            </a:r>
            <a:r>
              <a:rPr dirty="0" sz="1700" spc="-5">
                <a:latin typeface="Calibri"/>
                <a:cs typeface="Calibri"/>
              </a:rPr>
              <a:t>diagnóstico </a:t>
            </a:r>
            <a:r>
              <a:rPr dirty="0" sz="1700">
                <a:latin typeface="Calibri"/>
                <a:cs typeface="Calibri"/>
              </a:rPr>
              <a:t>e o </a:t>
            </a:r>
            <a:r>
              <a:rPr dirty="0" sz="1700" spc="-15">
                <a:latin typeface="Calibri"/>
                <a:cs typeface="Calibri"/>
              </a:rPr>
              <a:t>tratamento </a:t>
            </a:r>
            <a:r>
              <a:rPr dirty="0" sz="1700">
                <a:latin typeface="Calibri"/>
                <a:cs typeface="Calibri"/>
              </a:rPr>
              <a:t>da </a:t>
            </a:r>
            <a:r>
              <a:rPr dirty="0" sz="1700" spc="-5">
                <a:latin typeface="Calibri"/>
                <a:cs typeface="Calibri"/>
              </a:rPr>
              <a:t>doença, </a:t>
            </a:r>
            <a:r>
              <a:rPr dirty="0" sz="1700">
                <a:latin typeface="Calibri"/>
                <a:cs typeface="Calibri"/>
              </a:rPr>
              <a:t>é </a:t>
            </a:r>
            <a:r>
              <a:rPr dirty="0" sz="1700" spc="5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necessário conhecer mais </a:t>
            </a:r>
            <a:r>
              <a:rPr dirty="0" sz="1700" spc="-10">
                <a:latin typeface="Calibri"/>
                <a:cs typeface="Calibri"/>
              </a:rPr>
              <a:t>profundamente os </a:t>
            </a:r>
            <a:r>
              <a:rPr dirty="0" sz="1700" spc="-5">
                <a:latin typeface="Calibri"/>
                <a:cs typeface="Calibri"/>
              </a:rPr>
              <a:t>mecanismos </a:t>
            </a:r>
            <a:r>
              <a:rPr dirty="0" sz="1700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moleculares</a:t>
            </a:r>
            <a:r>
              <a:rPr dirty="0" sz="1700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envolvidos</a:t>
            </a:r>
            <a:r>
              <a:rPr dirty="0" sz="1700" spc="-5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e</a:t>
            </a:r>
            <a:r>
              <a:rPr dirty="0" sz="1700" spc="5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identificar</a:t>
            </a:r>
            <a:r>
              <a:rPr dirty="0" sz="1700" spc="-5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biomarcadores.</a:t>
            </a:r>
            <a:r>
              <a:rPr dirty="0" sz="1700" spc="-5">
                <a:latin typeface="Calibri"/>
                <a:cs typeface="Calibri"/>
              </a:rPr>
              <a:t> Os </a:t>
            </a:r>
            <a:r>
              <a:rPr dirty="0" sz="1700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microRNAs</a:t>
            </a:r>
            <a:r>
              <a:rPr dirty="0" sz="1700" spc="350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(miRNAs),</a:t>
            </a:r>
            <a:r>
              <a:rPr dirty="0" sz="1700" spc="325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pequenos</a:t>
            </a:r>
            <a:r>
              <a:rPr dirty="0" sz="1700" spc="345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RNAs</a:t>
            </a:r>
            <a:r>
              <a:rPr dirty="0" sz="1700" spc="335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não</a:t>
            </a:r>
            <a:r>
              <a:rPr dirty="0" sz="1700" spc="340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codificantes</a:t>
            </a:r>
            <a:endParaRPr sz="170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443608" y="5587364"/>
            <a:ext cx="4144645" cy="28511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428625" algn="l"/>
                <a:tab pos="1483360" algn="l"/>
                <a:tab pos="3242310" algn="l"/>
                <a:tab pos="3663950" algn="l"/>
              </a:tabLst>
            </a:pPr>
            <a:r>
              <a:rPr dirty="0" sz="1700">
                <a:latin typeface="Calibri"/>
                <a:cs typeface="Calibri"/>
              </a:rPr>
              <a:t>na</a:t>
            </a:r>
            <a:r>
              <a:rPr dirty="0" sz="1700">
                <a:latin typeface="Calibri"/>
                <a:cs typeface="Calibri"/>
              </a:rPr>
              <a:t>	</a:t>
            </a:r>
            <a:r>
              <a:rPr dirty="0" sz="1700" spc="-20">
                <a:latin typeface="Calibri"/>
                <a:cs typeface="Calibri"/>
              </a:rPr>
              <a:t>r</a:t>
            </a:r>
            <a:r>
              <a:rPr dirty="0" sz="1700">
                <a:latin typeface="Calibri"/>
                <a:cs typeface="Calibri"/>
              </a:rPr>
              <a:t>e</a:t>
            </a:r>
            <a:r>
              <a:rPr dirty="0" sz="1700" spc="-10">
                <a:latin typeface="Calibri"/>
                <a:cs typeface="Calibri"/>
              </a:rPr>
              <a:t>gu</a:t>
            </a:r>
            <a:r>
              <a:rPr dirty="0" sz="1700">
                <a:latin typeface="Calibri"/>
                <a:cs typeface="Calibri"/>
              </a:rPr>
              <a:t>la</a:t>
            </a:r>
            <a:r>
              <a:rPr dirty="0" sz="1700" spc="-20">
                <a:latin typeface="Calibri"/>
                <a:cs typeface="Calibri"/>
              </a:rPr>
              <a:t>ç</a:t>
            </a:r>
            <a:r>
              <a:rPr dirty="0" sz="1700">
                <a:latin typeface="Calibri"/>
                <a:cs typeface="Calibri"/>
              </a:rPr>
              <a:t>ão</a:t>
            </a:r>
            <a:r>
              <a:rPr dirty="0" sz="1700">
                <a:latin typeface="Calibri"/>
                <a:cs typeface="Calibri"/>
              </a:rPr>
              <a:t>	</a:t>
            </a:r>
            <a:r>
              <a:rPr dirty="0" sz="1700">
                <a:latin typeface="Calibri"/>
                <a:cs typeface="Calibri"/>
              </a:rPr>
              <a:t>p</a:t>
            </a:r>
            <a:r>
              <a:rPr dirty="0" sz="1700" spc="-5">
                <a:latin typeface="Calibri"/>
                <a:cs typeface="Calibri"/>
              </a:rPr>
              <a:t>ó</a:t>
            </a:r>
            <a:r>
              <a:rPr dirty="0" sz="1700" spc="5">
                <a:latin typeface="Calibri"/>
                <a:cs typeface="Calibri"/>
              </a:rPr>
              <a:t>s</a:t>
            </a:r>
            <a:r>
              <a:rPr dirty="0" sz="1700" spc="-10">
                <a:latin typeface="Calibri"/>
                <a:cs typeface="Calibri"/>
              </a:rPr>
              <a:t>-t</a:t>
            </a:r>
            <a:r>
              <a:rPr dirty="0" sz="1700" spc="-30">
                <a:latin typeface="Calibri"/>
                <a:cs typeface="Calibri"/>
              </a:rPr>
              <a:t>r</a:t>
            </a:r>
            <a:r>
              <a:rPr dirty="0" sz="1700" spc="-15">
                <a:latin typeface="Calibri"/>
                <a:cs typeface="Calibri"/>
              </a:rPr>
              <a:t>a</a:t>
            </a:r>
            <a:r>
              <a:rPr dirty="0" sz="1700" spc="-10">
                <a:latin typeface="Calibri"/>
                <a:cs typeface="Calibri"/>
              </a:rPr>
              <a:t>n</a:t>
            </a:r>
            <a:r>
              <a:rPr dirty="0" sz="1700">
                <a:latin typeface="Calibri"/>
                <a:cs typeface="Calibri"/>
              </a:rPr>
              <a:t>s</a:t>
            </a:r>
            <a:r>
              <a:rPr dirty="0" sz="1700" spc="-15">
                <a:latin typeface="Calibri"/>
                <a:cs typeface="Calibri"/>
              </a:rPr>
              <a:t>c</a:t>
            </a:r>
            <a:r>
              <a:rPr dirty="0" sz="1700">
                <a:latin typeface="Calibri"/>
                <a:cs typeface="Calibri"/>
              </a:rPr>
              <a:t>ri</a:t>
            </a:r>
            <a:r>
              <a:rPr dirty="0" sz="1700" spc="-10">
                <a:latin typeface="Calibri"/>
                <a:cs typeface="Calibri"/>
              </a:rPr>
              <a:t>c</a:t>
            </a:r>
            <a:r>
              <a:rPr dirty="0" sz="1700">
                <a:latin typeface="Calibri"/>
                <a:cs typeface="Calibri"/>
              </a:rPr>
              <a:t>i</a:t>
            </a:r>
            <a:r>
              <a:rPr dirty="0" sz="1700" spc="-5">
                <a:latin typeface="Calibri"/>
                <a:cs typeface="Calibri"/>
              </a:rPr>
              <a:t>o</a:t>
            </a:r>
            <a:r>
              <a:rPr dirty="0" sz="1700">
                <a:latin typeface="Calibri"/>
                <a:cs typeface="Calibri"/>
              </a:rPr>
              <a:t>n</a:t>
            </a:r>
            <a:r>
              <a:rPr dirty="0" sz="1700" spc="-15">
                <a:latin typeface="Calibri"/>
                <a:cs typeface="Calibri"/>
              </a:rPr>
              <a:t>a</a:t>
            </a:r>
            <a:r>
              <a:rPr dirty="0" sz="1700">
                <a:latin typeface="Calibri"/>
                <a:cs typeface="Calibri"/>
              </a:rPr>
              <a:t>l</a:t>
            </a:r>
            <a:r>
              <a:rPr dirty="0" sz="1700">
                <a:latin typeface="Calibri"/>
                <a:cs typeface="Calibri"/>
              </a:rPr>
              <a:t>	</a:t>
            </a:r>
            <a:r>
              <a:rPr dirty="0" sz="1700">
                <a:latin typeface="Calibri"/>
                <a:cs typeface="Calibri"/>
              </a:rPr>
              <a:t>de</a:t>
            </a:r>
            <a:r>
              <a:rPr dirty="0" sz="1700">
                <a:latin typeface="Calibri"/>
                <a:cs typeface="Calibri"/>
              </a:rPr>
              <a:t>	</a:t>
            </a:r>
            <a:r>
              <a:rPr dirty="0" sz="1700">
                <a:latin typeface="Calibri"/>
                <a:cs typeface="Calibri"/>
              </a:rPr>
              <a:t>RNAs</a:t>
            </a:r>
            <a:endParaRPr sz="170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631060" y="5846444"/>
            <a:ext cx="3957954" cy="28511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722630" algn="l"/>
                <a:tab pos="1457325" algn="l"/>
                <a:tab pos="2461895" algn="l"/>
                <a:tab pos="3164205" algn="l"/>
              </a:tabLst>
            </a:pPr>
            <a:r>
              <a:rPr dirty="0" sz="1700" spc="-10">
                <a:latin typeface="Calibri"/>
                <a:cs typeface="Calibri"/>
              </a:rPr>
              <a:t>alvos,	</a:t>
            </a:r>
            <a:r>
              <a:rPr dirty="0" sz="1700" spc="-15">
                <a:latin typeface="Calibri"/>
                <a:cs typeface="Calibri"/>
              </a:rPr>
              <a:t>foram	</a:t>
            </a:r>
            <a:r>
              <a:rPr dirty="0" sz="1700" spc="-5">
                <a:latin typeface="Calibri"/>
                <a:cs typeface="Calibri"/>
              </a:rPr>
              <a:t>descritos	como	</a:t>
            </a:r>
            <a:r>
              <a:rPr dirty="0" sz="1700" spc="-10">
                <a:latin typeface="Calibri"/>
                <a:cs typeface="Calibri"/>
              </a:rPr>
              <a:t>possíveis</a:t>
            </a:r>
            <a:endParaRPr sz="1700"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309778" y="5587364"/>
            <a:ext cx="1134110" cy="80327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5"/>
              </a:spcBef>
            </a:pPr>
            <a:r>
              <a:rPr dirty="0" sz="1700" spc="-10">
                <a:latin typeface="Calibri"/>
                <a:cs typeface="Calibri"/>
              </a:rPr>
              <a:t>envolvidos </a:t>
            </a:r>
            <a:r>
              <a:rPr dirty="0" sz="1700" spc="-5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m</a:t>
            </a:r>
            <a:r>
              <a:rPr dirty="0" sz="1700">
                <a:latin typeface="Calibri"/>
                <a:cs typeface="Calibri"/>
              </a:rPr>
              <a:t>e</a:t>
            </a:r>
            <a:r>
              <a:rPr dirty="0" sz="1700" spc="5">
                <a:latin typeface="Calibri"/>
                <a:cs typeface="Calibri"/>
              </a:rPr>
              <a:t>n</a:t>
            </a:r>
            <a:r>
              <a:rPr dirty="0" sz="1700" spc="-10">
                <a:latin typeface="Calibri"/>
                <a:cs typeface="Calibri"/>
              </a:rPr>
              <a:t>s</a:t>
            </a:r>
            <a:r>
              <a:rPr dirty="0" sz="1700">
                <a:latin typeface="Calibri"/>
                <a:cs typeface="Calibri"/>
              </a:rPr>
              <a:t>a</a:t>
            </a:r>
            <a:r>
              <a:rPr dirty="0" sz="1700" spc="-15">
                <a:latin typeface="Calibri"/>
                <a:cs typeface="Calibri"/>
              </a:rPr>
              <a:t>g</a:t>
            </a:r>
            <a:r>
              <a:rPr dirty="0" sz="1700" spc="-10">
                <a:latin typeface="Calibri"/>
                <a:cs typeface="Calibri"/>
              </a:rPr>
              <a:t>ei</a:t>
            </a:r>
            <a:r>
              <a:rPr dirty="0" sz="1700" spc="-20">
                <a:latin typeface="Calibri"/>
                <a:cs typeface="Calibri"/>
              </a:rPr>
              <a:t>r</a:t>
            </a:r>
            <a:r>
              <a:rPr dirty="0" sz="1700" spc="-15">
                <a:latin typeface="Calibri"/>
                <a:cs typeface="Calibri"/>
              </a:rPr>
              <a:t>o</a:t>
            </a:r>
            <a:r>
              <a:rPr dirty="0" sz="1700">
                <a:latin typeface="Calibri"/>
                <a:cs typeface="Calibri"/>
              </a:rPr>
              <a:t>s  </a:t>
            </a:r>
            <a:r>
              <a:rPr dirty="0" sz="1700" spc="-10">
                <a:latin typeface="Calibri"/>
                <a:cs typeface="Calibri"/>
              </a:rPr>
              <a:t>marcadores</a:t>
            </a:r>
            <a:endParaRPr sz="1700">
              <a:latin typeface="Calibri"/>
              <a:cs typeface="Calibri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661541" y="6105525"/>
            <a:ext cx="3927475" cy="28511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1167765" algn="l"/>
                <a:tab pos="2315210" algn="l"/>
                <a:tab pos="2861310" algn="l"/>
              </a:tabLst>
            </a:pPr>
            <a:r>
              <a:rPr dirty="0" sz="1700" spc="-10">
                <a:latin typeface="Calibri"/>
                <a:cs typeface="Calibri"/>
              </a:rPr>
              <a:t>genéticos	utilizados	</a:t>
            </a:r>
            <a:r>
              <a:rPr dirty="0" sz="1700">
                <a:latin typeface="Calibri"/>
                <a:cs typeface="Calibri"/>
              </a:rPr>
              <a:t>no	</a:t>
            </a:r>
            <a:r>
              <a:rPr dirty="0" sz="1700" spc="-10">
                <a:latin typeface="Calibri"/>
                <a:cs typeface="Calibri"/>
              </a:rPr>
              <a:t>diagnóstico,</a:t>
            </a:r>
            <a:endParaRPr sz="1700">
              <a:latin typeface="Calibri"/>
              <a:cs typeface="Calibri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309778" y="6364985"/>
            <a:ext cx="5280025" cy="5441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5"/>
              </a:spcBef>
            </a:pPr>
            <a:r>
              <a:rPr dirty="0" sz="1700" spc="-5">
                <a:latin typeface="Calibri"/>
                <a:cs typeface="Calibri"/>
              </a:rPr>
              <a:t>classificação</a:t>
            </a:r>
            <a:r>
              <a:rPr dirty="0" sz="1700">
                <a:latin typeface="Calibri"/>
                <a:cs typeface="Calibri"/>
              </a:rPr>
              <a:t> e</a:t>
            </a:r>
            <a:r>
              <a:rPr dirty="0" sz="1700" spc="5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prognóstico</a:t>
            </a:r>
            <a:r>
              <a:rPr dirty="0" sz="1700" spc="-5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de</a:t>
            </a:r>
            <a:r>
              <a:rPr dirty="0" sz="1700" spc="5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tumores</a:t>
            </a:r>
            <a:r>
              <a:rPr dirty="0" sz="1700" spc="-5">
                <a:latin typeface="Calibri"/>
                <a:cs typeface="Calibri"/>
              </a:rPr>
              <a:t> (Dos</a:t>
            </a:r>
            <a:r>
              <a:rPr dirty="0" sz="1700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Santos</a:t>
            </a:r>
            <a:r>
              <a:rPr dirty="0" sz="1700" spc="-5">
                <a:latin typeface="Calibri"/>
                <a:cs typeface="Calibri"/>
              </a:rPr>
              <a:t> et</a:t>
            </a:r>
            <a:r>
              <a:rPr dirty="0" sz="1700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al </a:t>
            </a:r>
            <a:r>
              <a:rPr dirty="0" sz="1700" spc="-370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2021).</a:t>
            </a:r>
            <a:endParaRPr sz="1700">
              <a:latin typeface="Calibri"/>
              <a:cs typeface="Calibri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6077203" y="3241929"/>
            <a:ext cx="5978525" cy="2851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069975" algn="l"/>
                <a:tab pos="1506220" algn="l"/>
                <a:tab pos="2639695" algn="l"/>
                <a:tab pos="3173095" algn="l"/>
                <a:tab pos="4231005" algn="l"/>
                <a:tab pos="4488815" algn="l"/>
                <a:tab pos="5420360" algn="l"/>
                <a:tab pos="5683885" algn="l"/>
              </a:tabLst>
            </a:pPr>
            <a:r>
              <a:rPr dirty="0" sz="1700" spc="-5">
                <a:latin typeface="Calibri"/>
                <a:cs typeface="Calibri"/>
              </a:rPr>
              <a:t>m</a:t>
            </a:r>
            <a:r>
              <a:rPr dirty="0" sz="1700" spc="-10">
                <a:latin typeface="Calibri"/>
                <a:cs typeface="Calibri"/>
              </a:rPr>
              <a:t>e</a:t>
            </a:r>
            <a:r>
              <a:rPr dirty="0" sz="1700" spc="-20">
                <a:latin typeface="Calibri"/>
                <a:cs typeface="Calibri"/>
              </a:rPr>
              <a:t>t</a:t>
            </a:r>
            <a:r>
              <a:rPr dirty="0" sz="1700">
                <a:latin typeface="Calibri"/>
                <a:cs typeface="Calibri"/>
              </a:rPr>
              <a:t>á</a:t>
            </a:r>
            <a:r>
              <a:rPr dirty="0" sz="1700" spc="-20">
                <a:latin typeface="Calibri"/>
                <a:cs typeface="Calibri"/>
              </a:rPr>
              <a:t>st</a:t>
            </a:r>
            <a:r>
              <a:rPr dirty="0" sz="1700">
                <a:latin typeface="Calibri"/>
                <a:cs typeface="Calibri"/>
              </a:rPr>
              <a:t>ase</a:t>
            </a:r>
            <a:r>
              <a:rPr dirty="0" sz="1700">
                <a:latin typeface="Calibri"/>
                <a:cs typeface="Calibri"/>
              </a:rPr>
              <a:t>	</a:t>
            </a:r>
            <a:r>
              <a:rPr dirty="0" sz="1700">
                <a:latin typeface="Calibri"/>
                <a:cs typeface="Calibri"/>
              </a:rPr>
              <a:t>em</a:t>
            </a:r>
            <a:r>
              <a:rPr dirty="0" sz="1700">
                <a:latin typeface="Calibri"/>
                <a:cs typeface="Calibri"/>
              </a:rPr>
              <a:t>	</a:t>
            </a:r>
            <a:r>
              <a:rPr dirty="0" sz="1700" spc="-10">
                <a:latin typeface="Calibri"/>
                <a:cs typeface="Calibri"/>
              </a:rPr>
              <a:t>lin</a:t>
            </a:r>
            <a:r>
              <a:rPr dirty="0" sz="1700" spc="-40">
                <a:latin typeface="Calibri"/>
                <a:cs typeface="Calibri"/>
              </a:rPr>
              <a:t>f</a:t>
            </a:r>
            <a:r>
              <a:rPr dirty="0" sz="1700" spc="-5">
                <a:latin typeface="Calibri"/>
                <a:cs typeface="Calibri"/>
              </a:rPr>
              <a:t>o</a:t>
            </a:r>
            <a:r>
              <a:rPr dirty="0" sz="1700">
                <a:latin typeface="Calibri"/>
                <a:cs typeface="Calibri"/>
              </a:rPr>
              <a:t>n</a:t>
            </a:r>
            <a:r>
              <a:rPr dirty="0" sz="1700" spc="-15">
                <a:latin typeface="Calibri"/>
                <a:cs typeface="Calibri"/>
              </a:rPr>
              <a:t>o</a:t>
            </a:r>
            <a:r>
              <a:rPr dirty="0" sz="1700">
                <a:latin typeface="Calibri"/>
                <a:cs typeface="Calibri"/>
              </a:rPr>
              <a:t>d</a:t>
            </a:r>
            <a:r>
              <a:rPr dirty="0" sz="1700" spc="-15">
                <a:latin typeface="Calibri"/>
                <a:cs typeface="Calibri"/>
              </a:rPr>
              <a:t>o</a:t>
            </a:r>
            <a:r>
              <a:rPr dirty="0" sz="1700">
                <a:latin typeface="Calibri"/>
                <a:cs typeface="Calibri"/>
              </a:rPr>
              <a:t>s,</a:t>
            </a:r>
            <a:r>
              <a:rPr dirty="0" sz="1700">
                <a:latin typeface="Calibri"/>
                <a:cs typeface="Calibri"/>
              </a:rPr>
              <a:t>	</a:t>
            </a:r>
            <a:r>
              <a:rPr dirty="0" sz="1700" spc="-15">
                <a:latin typeface="Calibri"/>
                <a:cs typeface="Calibri"/>
              </a:rPr>
              <a:t>c</a:t>
            </a:r>
            <a:r>
              <a:rPr dirty="0" sz="1700" spc="-5">
                <a:latin typeface="Calibri"/>
                <a:cs typeface="Calibri"/>
              </a:rPr>
              <a:t>o</a:t>
            </a:r>
            <a:r>
              <a:rPr dirty="0" sz="1700">
                <a:latin typeface="Calibri"/>
                <a:cs typeface="Calibri"/>
              </a:rPr>
              <a:t>m</a:t>
            </a:r>
            <a:r>
              <a:rPr dirty="0" sz="1700">
                <a:latin typeface="Calibri"/>
                <a:cs typeface="Calibri"/>
              </a:rPr>
              <a:t>	</a:t>
            </a:r>
            <a:r>
              <a:rPr dirty="0" sz="1700" spc="-5">
                <a:latin typeface="Calibri"/>
                <a:cs typeface="Calibri"/>
              </a:rPr>
              <a:t>m</a:t>
            </a:r>
            <a:r>
              <a:rPr dirty="0" sz="1700" spc="-10">
                <a:latin typeface="Calibri"/>
                <a:cs typeface="Calibri"/>
              </a:rPr>
              <a:t>e</a:t>
            </a:r>
            <a:r>
              <a:rPr dirty="0" sz="1700" spc="-20">
                <a:latin typeface="Calibri"/>
                <a:cs typeface="Calibri"/>
              </a:rPr>
              <a:t>t</a:t>
            </a:r>
            <a:r>
              <a:rPr dirty="0" sz="1700">
                <a:latin typeface="Calibri"/>
                <a:cs typeface="Calibri"/>
              </a:rPr>
              <a:t>á</a:t>
            </a:r>
            <a:r>
              <a:rPr dirty="0" sz="1700" spc="-20">
                <a:latin typeface="Calibri"/>
                <a:cs typeface="Calibri"/>
              </a:rPr>
              <a:t>st</a:t>
            </a:r>
            <a:r>
              <a:rPr dirty="0" sz="1700">
                <a:latin typeface="Calibri"/>
                <a:cs typeface="Calibri"/>
              </a:rPr>
              <a:t>ase</a:t>
            </a:r>
            <a:r>
              <a:rPr dirty="0" sz="1700">
                <a:latin typeface="Calibri"/>
                <a:cs typeface="Calibri"/>
              </a:rPr>
              <a:t>	</a:t>
            </a:r>
            <a:r>
              <a:rPr dirty="0" sz="1700">
                <a:latin typeface="Calibri"/>
                <a:cs typeface="Calibri"/>
              </a:rPr>
              <a:t>à</a:t>
            </a:r>
            <a:r>
              <a:rPr dirty="0" sz="1700">
                <a:latin typeface="Calibri"/>
                <a:cs typeface="Calibri"/>
              </a:rPr>
              <a:t>	</a:t>
            </a:r>
            <a:r>
              <a:rPr dirty="0" sz="1700" spc="-10">
                <a:latin typeface="Calibri"/>
                <a:cs typeface="Calibri"/>
              </a:rPr>
              <a:t>d</a:t>
            </a:r>
            <a:r>
              <a:rPr dirty="0" sz="1700">
                <a:latin typeface="Calibri"/>
                <a:cs typeface="Calibri"/>
              </a:rPr>
              <a:t>i</a:t>
            </a:r>
            <a:r>
              <a:rPr dirty="0" sz="1700" spc="-15">
                <a:latin typeface="Calibri"/>
                <a:cs typeface="Calibri"/>
              </a:rPr>
              <a:t>s</a:t>
            </a:r>
            <a:r>
              <a:rPr dirty="0" sz="1700" spc="-20">
                <a:latin typeface="Calibri"/>
                <a:cs typeface="Calibri"/>
              </a:rPr>
              <a:t>t</a:t>
            </a:r>
            <a:r>
              <a:rPr dirty="0" sz="1700" spc="-15">
                <a:latin typeface="Calibri"/>
                <a:cs typeface="Calibri"/>
              </a:rPr>
              <a:t>â</a:t>
            </a:r>
            <a:r>
              <a:rPr dirty="0" sz="1700">
                <a:latin typeface="Calibri"/>
                <a:cs typeface="Calibri"/>
              </a:rPr>
              <a:t>n</a:t>
            </a:r>
            <a:r>
              <a:rPr dirty="0" sz="1700" spc="-15">
                <a:latin typeface="Calibri"/>
                <a:cs typeface="Calibri"/>
              </a:rPr>
              <a:t>c</a:t>
            </a:r>
            <a:r>
              <a:rPr dirty="0" sz="1700">
                <a:latin typeface="Calibri"/>
                <a:cs typeface="Calibri"/>
              </a:rPr>
              <a:t>ia</a:t>
            </a:r>
            <a:r>
              <a:rPr dirty="0" sz="1700">
                <a:latin typeface="Calibri"/>
                <a:cs typeface="Calibri"/>
              </a:rPr>
              <a:t>	</a:t>
            </a:r>
            <a:r>
              <a:rPr dirty="0" sz="1700">
                <a:latin typeface="Calibri"/>
                <a:cs typeface="Calibri"/>
              </a:rPr>
              <a:t>e</a:t>
            </a:r>
            <a:r>
              <a:rPr dirty="0" sz="1700">
                <a:latin typeface="Calibri"/>
                <a:cs typeface="Calibri"/>
              </a:rPr>
              <a:t>	</a:t>
            </a:r>
            <a:r>
              <a:rPr dirty="0" sz="1700">
                <a:latin typeface="Calibri"/>
                <a:cs typeface="Calibri"/>
              </a:rPr>
              <a:t>em</a:t>
            </a:r>
            <a:endParaRPr sz="1700">
              <a:latin typeface="Calibri"/>
              <a:cs typeface="Calibri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6077203" y="3501009"/>
            <a:ext cx="5977255" cy="2851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977265" algn="l"/>
                <a:tab pos="1858010" algn="l"/>
                <a:tab pos="3499485" algn="l"/>
                <a:tab pos="4399915" algn="l"/>
                <a:tab pos="4643120" algn="l"/>
                <a:tab pos="5764530" algn="l"/>
              </a:tabLst>
            </a:pPr>
            <a:r>
              <a:rPr dirty="0" sz="1700">
                <a:latin typeface="Calibri"/>
                <a:cs typeface="Calibri"/>
              </a:rPr>
              <a:t>gl</a:t>
            </a:r>
            <a:r>
              <a:rPr dirty="0" sz="1700" spc="-15">
                <a:latin typeface="Calibri"/>
                <a:cs typeface="Calibri"/>
              </a:rPr>
              <a:t>â</a:t>
            </a:r>
            <a:r>
              <a:rPr dirty="0" sz="1700" spc="-10">
                <a:latin typeface="Calibri"/>
                <a:cs typeface="Calibri"/>
              </a:rPr>
              <a:t>ndu</a:t>
            </a:r>
            <a:r>
              <a:rPr dirty="0" sz="1700">
                <a:latin typeface="Calibri"/>
                <a:cs typeface="Calibri"/>
              </a:rPr>
              <a:t>l</a:t>
            </a:r>
            <a:r>
              <a:rPr dirty="0" sz="1700" spc="-10">
                <a:latin typeface="Calibri"/>
                <a:cs typeface="Calibri"/>
              </a:rPr>
              <a:t>a</a:t>
            </a:r>
            <a:r>
              <a:rPr dirty="0" sz="1700">
                <a:latin typeface="Calibri"/>
                <a:cs typeface="Calibri"/>
              </a:rPr>
              <a:t>s</a:t>
            </a:r>
            <a:r>
              <a:rPr dirty="0" sz="1700">
                <a:latin typeface="Calibri"/>
                <a:cs typeface="Calibri"/>
              </a:rPr>
              <a:t>	</a:t>
            </a:r>
            <a:r>
              <a:rPr dirty="0" sz="1700" spc="-10">
                <a:latin typeface="Calibri"/>
                <a:cs typeface="Calibri"/>
              </a:rPr>
              <a:t>s</a:t>
            </a:r>
            <a:r>
              <a:rPr dirty="0" sz="1700">
                <a:latin typeface="Calibri"/>
                <a:cs typeface="Calibri"/>
              </a:rPr>
              <a:t>a</a:t>
            </a:r>
            <a:r>
              <a:rPr dirty="0" sz="1700" spc="-10">
                <a:latin typeface="Calibri"/>
                <a:cs typeface="Calibri"/>
              </a:rPr>
              <a:t>li</a:t>
            </a:r>
            <a:r>
              <a:rPr dirty="0" sz="1700" spc="-25">
                <a:latin typeface="Calibri"/>
                <a:cs typeface="Calibri"/>
              </a:rPr>
              <a:t>v</a:t>
            </a:r>
            <a:r>
              <a:rPr dirty="0" sz="1700" spc="-15">
                <a:latin typeface="Calibri"/>
                <a:cs typeface="Calibri"/>
              </a:rPr>
              <a:t>a</a:t>
            </a:r>
            <a:r>
              <a:rPr dirty="0" sz="1700" spc="-30">
                <a:latin typeface="Calibri"/>
                <a:cs typeface="Calibri"/>
              </a:rPr>
              <a:t>r</a:t>
            </a:r>
            <a:r>
              <a:rPr dirty="0" sz="1700">
                <a:latin typeface="Calibri"/>
                <a:cs typeface="Calibri"/>
              </a:rPr>
              <a:t>es</a:t>
            </a:r>
            <a:r>
              <a:rPr dirty="0" sz="1700">
                <a:latin typeface="Calibri"/>
                <a:cs typeface="Calibri"/>
              </a:rPr>
              <a:t>	</a:t>
            </a:r>
            <a:r>
              <a:rPr dirty="0" sz="1700" spc="-10">
                <a:latin typeface="Calibri"/>
                <a:cs typeface="Calibri"/>
              </a:rPr>
              <a:t>h</a:t>
            </a:r>
            <a:r>
              <a:rPr dirty="0" sz="1700">
                <a:latin typeface="Calibri"/>
                <a:cs typeface="Calibri"/>
              </a:rPr>
              <a:t>i</a:t>
            </a:r>
            <a:r>
              <a:rPr dirty="0" sz="1700" spc="-25">
                <a:latin typeface="Calibri"/>
                <a:cs typeface="Calibri"/>
              </a:rPr>
              <a:t>s</a:t>
            </a:r>
            <a:r>
              <a:rPr dirty="0" sz="1700" spc="-10">
                <a:latin typeface="Calibri"/>
                <a:cs typeface="Calibri"/>
              </a:rPr>
              <a:t>t</a:t>
            </a:r>
            <a:r>
              <a:rPr dirty="0" sz="1700" spc="-15">
                <a:latin typeface="Calibri"/>
                <a:cs typeface="Calibri"/>
              </a:rPr>
              <a:t>o</a:t>
            </a:r>
            <a:r>
              <a:rPr dirty="0" sz="1700">
                <a:latin typeface="Calibri"/>
                <a:cs typeface="Calibri"/>
              </a:rPr>
              <a:t>l</a:t>
            </a:r>
            <a:r>
              <a:rPr dirty="0" sz="1700" spc="5">
                <a:latin typeface="Calibri"/>
                <a:cs typeface="Calibri"/>
              </a:rPr>
              <a:t>o</a:t>
            </a:r>
            <a:r>
              <a:rPr dirty="0" sz="1700" spc="-10">
                <a:latin typeface="Calibri"/>
                <a:cs typeface="Calibri"/>
              </a:rPr>
              <a:t>g</a:t>
            </a:r>
            <a:r>
              <a:rPr dirty="0" sz="1700">
                <a:latin typeface="Calibri"/>
                <a:cs typeface="Calibri"/>
              </a:rPr>
              <a:t>i</a:t>
            </a:r>
            <a:r>
              <a:rPr dirty="0" sz="1700" spc="-10">
                <a:latin typeface="Calibri"/>
                <a:cs typeface="Calibri"/>
              </a:rPr>
              <a:t>c</a:t>
            </a:r>
            <a:r>
              <a:rPr dirty="0" sz="1700">
                <a:latin typeface="Calibri"/>
                <a:cs typeface="Calibri"/>
              </a:rPr>
              <a:t>a</a:t>
            </a:r>
            <a:r>
              <a:rPr dirty="0" sz="1700" spc="-10">
                <a:latin typeface="Calibri"/>
                <a:cs typeface="Calibri"/>
              </a:rPr>
              <a:t>m</a:t>
            </a:r>
            <a:r>
              <a:rPr dirty="0" sz="1700">
                <a:latin typeface="Calibri"/>
                <a:cs typeface="Calibri"/>
              </a:rPr>
              <a:t>en</a:t>
            </a:r>
            <a:r>
              <a:rPr dirty="0" sz="1700" spc="-25">
                <a:latin typeface="Calibri"/>
                <a:cs typeface="Calibri"/>
              </a:rPr>
              <a:t>t</a:t>
            </a:r>
            <a:r>
              <a:rPr dirty="0" sz="1700">
                <a:latin typeface="Calibri"/>
                <a:cs typeface="Calibri"/>
              </a:rPr>
              <a:t>e</a:t>
            </a:r>
            <a:r>
              <a:rPr dirty="0" sz="1700">
                <a:latin typeface="Calibri"/>
                <a:cs typeface="Calibri"/>
              </a:rPr>
              <a:t>	</a:t>
            </a:r>
            <a:r>
              <a:rPr dirty="0" sz="1700">
                <a:latin typeface="Calibri"/>
                <a:cs typeface="Calibri"/>
              </a:rPr>
              <a:t>n</a:t>
            </a:r>
            <a:r>
              <a:rPr dirty="0" sz="1700" spc="-15">
                <a:latin typeface="Calibri"/>
                <a:cs typeface="Calibri"/>
              </a:rPr>
              <a:t>o</a:t>
            </a:r>
            <a:r>
              <a:rPr dirty="0" sz="1700">
                <a:latin typeface="Calibri"/>
                <a:cs typeface="Calibri"/>
              </a:rPr>
              <a:t>r</a:t>
            </a:r>
            <a:r>
              <a:rPr dirty="0" sz="1700" spc="-5">
                <a:latin typeface="Calibri"/>
                <a:cs typeface="Calibri"/>
              </a:rPr>
              <a:t>m</a:t>
            </a:r>
            <a:r>
              <a:rPr dirty="0" sz="1700">
                <a:latin typeface="Calibri"/>
                <a:cs typeface="Calibri"/>
              </a:rPr>
              <a:t>a</a:t>
            </a:r>
            <a:r>
              <a:rPr dirty="0" sz="1700" spc="-10">
                <a:latin typeface="Calibri"/>
                <a:cs typeface="Calibri"/>
              </a:rPr>
              <a:t>i</a:t>
            </a:r>
            <a:r>
              <a:rPr dirty="0" sz="1700">
                <a:latin typeface="Calibri"/>
                <a:cs typeface="Calibri"/>
              </a:rPr>
              <a:t>s,</a:t>
            </a:r>
            <a:r>
              <a:rPr dirty="0" sz="1700">
                <a:latin typeface="Calibri"/>
                <a:cs typeface="Calibri"/>
              </a:rPr>
              <a:t>	</a:t>
            </a:r>
            <a:r>
              <a:rPr dirty="0" sz="1700">
                <a:latin typeface="Calibri"/>
                <a:cs typeface="Calibri"/>
              </a:rPr>
              <a:t>e</a:t>
            </a:r>
            <a:r>
              <a:rPr dirty="0" sz="1700">
                <a:latin typeface="Calibri"/>
                <a:cs typeface="Calibri"/>
              </a:rPr>
              <a:t>	</a:t>
            </a:r>
            <a:r>
              <a:rPr dirty="0" sz="1700">
                <a:latin typeface="Calibri"/>
                <a:cs typeface="Calibri"/>
              </a:rPr>
              <a:t>d</a:t>
            </a:r>
            <a:r>
              <a:rPr dirty="0" sz="1700" spc="-10">
                <a:latin typeface="Calibri"/>
                <a:cs typeface="Calibri"/>
              </a:rPr>
              <a:t>e</a:t>
            </a:r>
            <a:r>
              <a:rPr dirty="0" sz="1700" spc="-20">
                <a:latin typeface="Calibri"/>
                <a:cs typeface="Calibri"/>
              </a:rPr>
              <a:t>t</a:t>
            </a:r>
            <a:r>
              <a:rPr dirty="0" sz="1700">
                <a:latin typeface="Calibri"/>
                <a:cs typeface="Calibri"/>
              </a:rPr>
              <a:t>e</a:t>
            </a:r>
            <a:r>
              <a:rPr dirty="0" sz="1700" spc="5">
                <a:latin typeface="Calibri"/>
                <a:cs typeface="Calibri"/>
              </a:rPr>
              <a:t>r</a:t>
            </a:r>
            <a:r>
              <a:rPr dirty="0" sz="1700" spc="-5">
                <a:latin typeface="Calibri"/>
                <a:cs typeface="Calibri"/>
              </a:rPr>
              <a:t>m</a:t>
            </a:r>
            <a:r>
              <a:rPr dirty="0" sz="1700" spc="-10">
                <a:latin typeface="Calibri"/>
                <a:cs typeface="Calibri"/>
              </a:rPr>
              <a:t>in</a:t>
            </a:r>
            <a:r>
              <a:rPr dirty="0" sz="1700" spc="-15">
                <a:latin typeface="Calibri"/>
                <a:cs typeface="Calibri"/>
              </a:rPr>
              <a:t>a</a:t>
            </a:r>
            <a:r>
              <a:rPr dirty="0" sz="1700">
                <a:latin typeface="Calibri"/>
                <a:cs typeface="Calibri"/>
              </a:rPr>
              <a:t>r</a:t>
            </a:r>
            <a:r>
              <a:rPr dirty="0" sz="1700">
                <a:latin typeface="Calibri"/>
                <a:cs typeface="Calibri"/>
              </a:rPr>
              <a:t>	</a:t>
            </a:r>
            <a:r>
              <a:rPr dirty="0" sz="1700">
                <a:latin typeface="Calibri"/>
                <a:cs typeface="Calibri"/>
              </a:rPr>
              <a:t>os</a:t>
            </a:r>
            <a:endParaRPr sz="1700">
              <a:latin typeface="Calibri"/>
              <a:cs typeface="Calibri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6077203" y="3760088"/>
            <a:ext cx="5977255" cy="2851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655320" algn="l"/>
                <a:tab pos="1938655" algn="l"/>
                <a:tab pos="2560955" algn="l"/>
                <a:tab pos="3317875" algn="l"/>
                <a:tab pos="4237355" algn="l"/>
                <a:tab pos="5383530" algn="l"/>
                <a:tab pos="5662295" algn="l"/>
              </a:tabLst>
            </a:pPr>
            <a:r>
              <a:rPr dirty="0" sz="1700">
                <a:latin typeface="Calibri"/>
                <a:cs typeface="Calibri"/>
              </a:rPr>
              <a:t>RNAs</a:t>
            </a:r>
            <a:r>
              <a:rPr dirty="0" sz="1700">
                <a:latin typeface="Calibri"/>
                <a:cs typeface="Calibri"/>
              </a:rPr>
              <a:t>	</a:t>
            </a:r>
            <a:r>
              <a:rPr dirty="0" sz="1700" spc="-5">
                <a:latin typeface="Calibri"/>
                <a:cs typeface="Calibri"/>
              </a:rPr>
              <a:t>m</a:t>
            </a:r>
            <a:r>
              <a:rPr dirty="0" sz="1700">
                <a:latin typeface="Calibri"/>
                <a:cs typeface="Calibri"/>
              </a:rPr>
              <a:t>ensa</a:t>
            </a:r>
            <a:r>
              <a:rPr dirty="0" sz="1700" spc="-20">
                <a:latin typeface="Calibri"/>
                <a:cs typeface="Calibri"/>
              </a:rPr>
              <a:t>g</a:t>
            </a:r>
            <a:r>
              <a:rPr dirty="0" sz="1700">
                <a:latin typeface="Calibri"/>
                <a:cs typeface="Calibri"/>
              </a:rPr>
              <a:t>ei</a:t>
            </a:r>
            <a:r>
              <a:rPr dirty="0" sz="1700" spc="-50">
                <a:latin typeface="Calibri"/>
                <a:cs typeface="Calibri"/>
              </a:rPr>
              <a:t>r</a:t>
            </a:r>
            <a:r>
              <a:rPr dirty="0" sz="1700" spc="-5">
                <a:latin typeface="Calibri"/>
                <a:cs typeface="Calibri"/>
              </a:rPr>
              <a:t>o</a:t>
            </a:r>
            <a:r>
              <a:rPr dirty="0" sz="1700">
                <a:latin typeface="Calibri"/>
                <a:cs typeface="Calibri"/>
              </a:rPr>
              <a:t>s</a:t>
            </a:r>
            <a:r>
              <a:rPr dirty="0" sz="1700">
                <a:latin typeface="Calibri"/>
                <a:cs typeface="Calibri"/>
              </a:rPr>
              <a:t>	</a:t>
            </a:r>
            <a:r>
              <a:rPr dirty="0" sz="1700">
                <a:latin typeface="Calibri"/>
                <a:cs typeface="Calibri"/>
              </a:rPr>
              <a:t>a</a:t>
            </a:r>
            <a:r>
              <a:rPr dirty="0" sz="1700" spc="-10">
                <a:latin typeface="Calibri"/>
                <a:cs typeface="Calibri"/>
              </a:rPr>
              <a:t>l</a:t>
            </a:r>
            <a:r>
              <a:rPr dirty="0" sz="1700" spc="-15">
                <a:latin typeface="Calibri"/>
                <a:cs typeface="Calibri"/>
              </a:rPr>
              <a:t>vo</a:t>
            </a:r>
            <a:r>
              <a:rPr dirty="0" sz="1700">
                <a:latin typeface="Calibri"/>
                <a:cs typeface="Calibri"/>
              </a:rPr>
              <a:t>s</a:t>
            </a:r>
            <a:r>
              <a:rPr dirty="0" sz="1700">
                <a:latin typeface="Calibri"/>
                <a:cs typeface="Calibri"/>
              </a:rPr>
              <a:t>	</a:t>
            </a:r>
            <a:r>
              <a:rPr dirty="0" sz="1700">
                <a:latin typeface="Calibri"/>
                <a:cs typeface="Calibri"/>
              </a:rPr>
              <a:t>d</a:t>
            </a:r>
            <a:r>
              <a:rPr dirty="0" sz="1700" spc="-10">
                <a:latin typeface="Calibri"/>
                <a:cs typeface="Calibri"/>
              </a:rPr>
              <a:t>es</a:t>
            </a:r>
            <a:r>
              <a:rPr dirty="0" sz="1700">
                <a:latin typeface="Calibri"/>
                <a:cs typeface="Calibri"/>
              </a:rPr>
              <a:t>s</a:t>
            </a:r>
            <a:r>
              <a:rPr dirty="0" sz="1700" spc="-10">
                <a:latin typeface="Calibri"/>
                <a:cs typeface="Calibri"/>
              </a:rPr>
              <a:t>e</a:t>
            </a:r>
            <a:r>
              <a:rPr dirty="0" sz="1700">
                <a:latin typeface="Calibri"/>
                <a:cs typeface="Calibri"/>
              </a:rPr>
              <a:t>s</a:t>
            </a:r>
            <a:r>
              <a:rPr dirty="0" sz="1700">
                <a:latin typeface="Calibri"/>
                <a:cs typeface="Calibri"/>
              </a:rPr>
              <a:t>	</a:t>
            </a:r>
            <a:r>
              <a:rPr dirty="0" sz="1700" spc="-5">
                <a:latin typeface="Calibri"/>
                <a:cs typeface="Calibri"/>
              </a:rPr>
              <a:t>m</a:t>
            </a:r>
            <a:r>
              <a:rPr dirty="0" sz="1700">
                <a:latin typeface="Calibri"/>
                <a:cs typeface="Calibri"/>
              </a:rPr>
              <a:t>iR</a:t>
            </a:r>
            <a:r>
              <a:rPr dirty="0" sz="1700" spc="5">
                <a:latin typeface="Calibri"/>
                <a:cs typeface="Calibri"/>
              </a:rPr>
              <a:t>N</a:t>
            </a:r>
            <a:r>
              <a:rPr dirty="0" sz="1700">
                <a:latin typeface="Calibri"/>
                <a:cs typeface="Calibri"/>
              </a:rPr>
              <a:t>As,</a:t>
            </a:r>
            <a:r>
              <a:rPr dirty="0" sz="1700">
                <a:latin typeface="Calibri"/>
                <a:cs typeface="Calibri"/>
              </a:rPr>
              <a:t>	</a:t>
            </a:r>
            <a:r>
              <a:rPr dirty="0" sz="1700">
                <a:latin typeface="Calibri"/>
                <a:cs typeface="Calibri"/>
              </a:rPr>
              <a:t>a</a:t>
            </a:r>
            <a:r>
              <a:rPr dirty="0" sz="1700" spc="-10">
                <a:latin typeface="Calibri"/>
                <a:cs typeface="Calibri"/>
              </a:rPr>
              <a:t>ss</a:t>
            </a:r>
            <a:r>
              <a:rPr dirty="0" sz="1700" spc="-5">
                <a:latin typeface="Calibri"/>
                <a:cs typeface="Calibri"/>
              </a:rPr>
              <a:t>oc</a:t>
            </a:r>
            <a:r>
              <a:rPr dirty="0" sz="1700">
                <a:latin typeface="Calibri"/>
                <a:cs typeface="Calibri"/>
              </a:rPr>
              <a:t>i</a:t>
            </a:r>
            <a:r>
              <a:rPr dirty="0" sz="1700" spc="-15">
                <a:latin typeface="Calibri"/>
                <a:cs typeface="Calibri"/>
              </a:rPr>
              <a:t>a</a:t>
            </a:r>
            <a:r>
              <a:rPr dirty="0" sz="1700" spc="-10">
                <a:latin typeface="Calibri"/>
                <a:cs typeface="Calibri"/>
              </a:rPr>
              <a:t>n</a:t>
            </a:r>
            <a:r>
              <a:rPr dirty="0" sz="1700">
                <a:latin typeface="Calibri"/>
                <a:cs typeface="Calibri"/>
              </a:rPr>
              <a:t>do</a:t>
            </a:r>
            <a:r>
              <a:rPr dirty="0" sz="1700">
                <a:latin typeface="Calibri"/>
                <a:cs typeface="Calibri"/>
              </a:rPr>
              <a:t>	</a:t>
            </a:r>
            <a:r>
              <a:rPr dirty="0" sz="1700">
                <a:latin typeface="Calibri"/>
                <a:cs typeface="Calibri"/>
              </a:rPr>
              <a:t>a</a:t>
            </a:r>
            <a:r>
              <a:rPr dirty="0" sz="1700">
                <a:latin typeface="Calibri"/>
                <a:cs typeface="Calibri"/>
              </a:rPr>
              <a:t>	</a:t>
            </a:r>
            <a:r>
              <a:rPr dirty="0" sz="1700" spc="-10">
                <a:latin typeface="Calibri"/>
                <a:cs typeface="Calibri"/>
              </a:rPr>
              <a:t>s</a:t>
            </a:r>
            <a:r>
              <a:rPr dirty="0" sz="1700">
                <a:latin typeface="Calibri"/>
                <a:cs typeface="Calibri"/>
              </a:rPr>
              <a:t>ua</a:t>
            </a:r>
            <a:endParaRPr sz="1700">
              <a:latin typeface="Calibri"/>
              <a:cs typeface="Calibri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6077203" y="4019169"/>
            <a:ext cx="5975350" cy="54483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700" spc="-10">
                <a:latin typeface="Calibri"/>
                <a:cs typeface="Calibri"/>
              </a:rPr>
              <a:t>expressão</a:t>
            </a:r>
            <a:r>
              <a:rPr dirty="0" sz="1700" spc="275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com</a:t>
            </a:r>
            <a:r>
              <a:rPr dirty="0" sz="1700" spc="270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características</a:t>
            </a:r>
            <a:r>
              <a:rPr dirty="0" sz="1700" spc="265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demográficas,</a:t>
            </a:r>
            <a:r>
              <a:rPr dirty="0" sz="1700" spc="275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clínicas</a:t>
            </a:r>
            <a:r>
              <a:rPr dirty="0" sz="1700" spc="280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e</a:t>
            </a:r>
            <a:r>
              <a:rPr dirty="0" sz="1700" spc="265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patológicas</a:t>
            </a:r>
            <a:endParaRPr sz="17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dirty="0" sz="1700" spc="-5">
                <a:latin typeface="Calibri"/>
                <a:cs typeface="Calibri"/>
              </a:rPr>
              <a:t>dos</a:t>
            </a:r>
            <a:r>
              <a:rPr dirty="0" sz="1700" spc="-50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tumores.</a:t>
            </a:r>
            <a:endParaRPr sz="1700">
              <a:latin typeface="Calibri"/>
              <a:cs typeface="Calibri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12519152" y="6742303"/>
            <a:ext cx="5551805" cy="158051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algn="just" marL="12700" marR="7620">
              <a:lnSpc>
                <a:spcPct val="100000"/>
              </a:lnSpc>
              <a:spcBef>
                <a:spcPts val="105"/>
              </a:spcBef>
            </a:pPr>
            <a:r>
              <a:rPr dirty="0" sz="1700">
                <a:latin typeface="Calibri"/>
                <a:cs typeface="Calibri"/>
              </a:rPr>
              <a:t>Em </a:t>
            </a:r>
            <a:r>
              <a:rPr dirty="0" sz="1700" spc="-5">
                <a:latin typeface="Calibri"/>
                <a:cs typeface="Calibri"/>
              </a:rPr>
              <a:t>nosso estudo </a:t>
            </a:r>
            <a:r>
              <a:rPr dirty="0" sz="1700" spc="-15">
                <a:latin typeface="Calibri"/>
                <a:cs typeface="Calibri"/>
              </a:rPr>
              <a:t>foi </a:t>
            </a:r>
            <a:r>
              <a:rPr dirty="0" sz="1700" spc="-10">
                <a:latin typeface="Calibri"/>
                <a:cs typeface="Calibri"/>
              </a:rPr>
              <a:t>possível </a:t>
            </a:r>
            <a:r>
              <a:rPr dirty="0" sz="1700" spc="-5">
                <a:latin typeface="Calibri"/>
                <a:cs typeface="Calibri"/>
              </a:rPr>
              <a:t>identificar </a:t>
            </a:r>
            <a:r>
              <a:rPr dirty="0" sz="1700" spc="-10">
                <a:latin typeface="Calibri"/>
                <a:cs typeface="Calibri"/>
              </a:rPr>
              <a:t>microRNAs </a:t>
            </a:r>
            <a:r>
              <a:rPr dirty="0" sz="1700" spc="-5">
                <a:latin typeface="Calibri"/>
                <a:cs typeface="Calibri"/>
              </a:rPr>
              <a:t>associados </a:t>
            </a:r>
            <a:r>
              <a:rPr dirty="0" sz="1700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ao</a:t>
            </a:r>
            <a:r>
              <a:rPr dirty="0" sz="1700" spc="5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potencial</a:t>
            </a:r>
            <a:r>
              <a:rPr dirty="0" sz="1700" spc="-20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metastático</a:t>
            </a:r>
            <a:r>
              <a:rPr dirty="0" sz="1700" spc="5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em</a:t>
            </a:r>
            <a:r>
              <a:rPr dirty="0" sz="1700" spc="-5">
                <a:latin typeface="Calibri"/>
                <a:cs typeface="Calibri"/>
              </a:rPr>
              <a:t> carcinoma</a:t>
            </a:r>
            <a:r>
              <a:rPr dirty="0" sz="1700" spc="-20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mucoepidermoide.</a:t>
            </a:r>
            <a:endParaRPr sz="1700">
              <a:latin typeface="Calibri"/>
              <a:cs typeface="Calibri"/>
            </a:endParaRPr>
          </a:p>
          <a:p>
            <a:pPr algn="just" marL="12700" marR="5080">
              <a:lnSpc>
                <a:spcPct val="100000"/>
              </a:lnSpc>
            </a:pPr>
            <a:r>
              <a:rPr dirty="0" sz="1700">
                <a:latin typeface="Calibri"/>
                <a:cs typeface="Calibri"/>
              </a:rPr>
              <a:t>A </a:t>
            </a:r>
            <a:r>
              <a:rPr dirty="0" sz="1700" spc="-5">
                <a:latin typeface="Calibri"/>
                <a:cs typeface="Calibri"/>
              </a:rPr>
              <a:t>determinação </a:t>
            </a:r>
            <a:r>
              <a:rPr dirty="0" sz="1700">
                <a:latin typeface="Calibri"/>
                <a:cs typeface="Calibri"/>
              </a:rPr>
              <a:t>de um </a:t>
            </a:r>
            <a:r>
              <a:rPr dirty="0" sz="1700" spc="-5">
                <a:latin typeface="Calibri"/>
                <a:cs typeface="Calibri"/>
              </a:rPr>
              <a:t>perfil </a:t>
            </a:r>
            <a:r>
              <a:rPr dirty="0" sz="1700">
                <a:latin typeface="Calibri"/>
                <a:cs typeface="Calibri"/>
              </a:rPr>
              <a:t>de miRNAs </a:t>
            </a:r>
            <a:r>
              <a:rPr dirty="0" sz="1700" spc="-5">
                <a:latin typeface="Calibri"/>
                <a:cs typeface="Calibri"/>
              </a:rPr>
              <a:t>permite </a:t>
            </a:r>
            <a:r>
              <a:rPr dirty="0" sz="1700">
                <a:latin typeface="Calibri"/>
                <a:cs typeface="Calibri"/>
              </a:rPr>
              <a:t>um </a:t>
            </a:r>
            <a:r>
              <a:rPr dirty="0" sz="1700" spc="-5">
                <a:latin typeface="Calibri"/>
                <a:cs typeface="Calibri"/>
              </a:rPr>
              <a:t>melhor </a:t>
            </a:r>
            <a:r>
              <a:rPr dirty="0" sz="1700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entendimento</a:t>
            </a:r>
            <a:r>
              <a:rPr dirty="0" sz="1700" spc="-5">
                <a:latin typeface="Calibri"/>
                <a:cs typeface="Calibri"/>
              </a:rPr>
              <a:t> das</a:t>
            </a:r>
            <a:r>
              <a:rPr dirty="0" sz="1700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bases</a:t>
            </a:r>
            <a:r>
              <a:rPr dirty="0" sz="1700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moleculares</a:t>
            </a:r>
            <a:r>
              <a:rPr dirty="0" sz="1700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dessas</a:t>
            </a:r>
            <a:r>
              <a:rPr dirty="0" sz="1700">
                <a:latin typeface="Calibri"/>
                <a:cs typeface="Calibri"/>
              </a:rPr>
              <a:t> lesões</a:t>
            </a:r>
            <a:r>
              <a:rPr dirty="0" sz="1700" spc="5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e</a:t>
            </a:r>
            <a:r>
              <a:rPr dirty="0" sz="1700" spc="5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um </a:t>
            </a:r>
            <a:r>
              <a:rPr dirty="0" sz="1700" spc="5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melhor direcionamento </a:t>
            </a:r>
            <a:r>
              <a:rPr dirty="0" sz="1700">
                <a:latin typeface="Calibri"/>
                <a:cs typeface="Calibri"/>
              </a:rPr>
              <a:t>do </a:t>
            </a:r>
            <a:r>
              <a:rPr dirty="0" sz="1700" spc="-15">
                <a:latin typeface="Calibri"/>
                <a:cs typeface="Calibri"/>
              </a:rPr>
              <a:t>tratamento </a:t>
            </a:r>
            <a:r>
              <a:rPr dirty="0" sz="1700">
                <a:latin typeface="Calibri"/>
                <a:cs typeface="Calibri"/>
              </a:rPr>
              <a:t>em </a:t>
            </a:r>
            <a:r>
              <a:rPr dirty="0" sz="1700" spc="-10">
                <a:latin typeface="Calibri"/>
                <a:cs typeface="Calibri"/>
              </a:rPr>
              <a:t>paciente </a:t>
            </a:r>
            <a:r>
              <a:rPr dirty="0" sz="1700" spc="-5">
                <a:latin typeface="Calibri"/>
                <a:cs typeface="Calibri"/>
              </a:rPr>
              <a:t>com perfil </a:t>
            </a:r>
            <a:r>
              <a:rPr dirty="0" sz="1700">
                <a:latin typeface="Calibri"/>
                <a:cs typeface="Calibri"/>
              </a:rPr>
              <a:t> mais</a:t>
            </a:r>
            <a:r>
              <a:rPr dirty="0" sz="1700" spc="-10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ou</a:t>
            </a:r>
            <a:r>
              <a:rPr dirty="0" sz="1700" spc="-10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menos</a:t>
            </a:r>
            <a:r>
              <a:rPr dirty="0" sz="1700" spc="-5">
                <a:latin typeface="Calibri"/>
                <a:cs typeface="Calibri"/>
              </a:rPr>
              <a:t> agressivo</a:t>
            </a:r>
            <a:r>
              <a:rPr dirty="0" sz="1700" spc="-20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da</a:t>
            </a:r>
            <a:r>
              <a:rPr dirty="0" sz="1700" spc="-15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doença.</a:t>
            </a:r>
            <a:endParaRPr sz="1700">
              <a:latin typeface="Calibri"/>
              <a:cs typeface="Calibri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15227808" y="131825"/>
            <a:ext cx="3004185" cy="54483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 marL="3810">
              <a:lnSpc>
                <a:spcPct val="100000"/>
              </a:lnSpc>
              <a:spcBef>
                <a:spcPts val="100"/>
              </a:spcBef>
            </a:pPr>
            <a:r>
              <a:rPr dirty="0" sz="1700" spc="-10" b="1">
                <a:solidFill>
                  <a:srgbClr val="FFFFFF"/>
                </a:solidFill>
                <a:latin typeface="Calibri"/>
                <a:cs typeface="Calibri"/>
              </a:rPr>
              <a:t>Encontro</a:t>
            </a:r>
            <a:r>
              <a:rPr dirty="0" sz="1700" spc="-5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700" b="1">
                <a:solidFill>
                  <a:srgbClr val="FFFFFF"/>
                </a:solidFill>
                <a:latin typeface="Calibri"/>
                <a:cs typeface="Calibri"/>
              </a:rPr>
              <a:t>de</a:t>
            </a:r>
            <a:r>
              <a:rPr dirty="0" sz="1700" spc="-15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700" spc="-5" b="1">
                <a:solidFill>
                  <a:srgbClr val="FFFFFF"/>
                </a:solidFill>
                <a:latin typeface="Calibri"/>
                <a:cs typeface="Calibri"/>
              </a:rPr>
              <a:t>Ciência</a:t>
            </a:r>
            <a:r>
              <a:rPr dirty="0" sz="1700" spc="-2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700" b="1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dirty="0" sz="1700" spc="-10" b="1">
                <a:solidFill>
                  <a:srgbClr val="FFFFFF"/>
                </a:solidFill>
                <a:latin typeface="Calibri"/>
                <a:cs typeface="Calibri"/>
              </a:rPr>
              <a:t> Inovação</a:t>
            </a:r>
            <a:endParaRPr sz="1700">
              <a:latin typeface="Calibri"/>
              <a:cs typeface="Calibri"/>
            </a:endParaRPr>
          </a:p>
          <a:p>
            <a:pPr algn="ctr" marL="1270">
              <a:lnSpc>
                <a:spcPct val="100000"/>
              </a:lnSpc>
              <a:spcBef>
                <a:spcPts val="5"/>
              </a:spcBef>
            </a:pPr>
            <a:r>
              <a:rPr dirty="0" sz="1700" spc="-5" b="1">
                <a:solidFill>
                  <a:srgbClr val="FFFFFF"/>
                </a:solidFill>
                <a:latin typeface="Calibri"/>
                <a:cs typeface="Calibri"/>
              </a:rPr>
              <a:t>2023</a:t>
            </a:r>
            <a:endParaRPr sz="1700">
              <a:latin typeface="Calibri"/>
              <a:cs typeface="Calibri"/>
            </a:endParaRPr>
          </a:p>
        </p:txBody>
      </p:sp>
      <p:pic>
        <p:nvPicPr>
          <p:cNvPr id="22" name="object 22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24555" y="177034"/>
            <a:ext cx="5167184" cy="467454"/>
          </a:xfrm>
          <a:prstGeom prst="rect">
            <a:avLst/>
          </a:prstGeom>
        </p:spPr>
      </p:pic>
      <p:pic>
        <p:nvPicPr>
          <p:cNvPr id="23" name="object 23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484631" y="6952488"/>
            <a:ext cx="4951476" cy="2231136"/>
          </a:xfrm>
          <a:prstGeom prst="rect">
            <a:avLst/>
          </a:prstGeom>
        </p:spPr>
      </p:pic>
      <p:sp>
        <p:nvSpPr>
          <p:cNvPr id="24" name="object 24"/>
          <p:cNvSpPr txBox="1"/>
          <p:nvPr/>
        </p:nvSpPr>
        <p:spPr>
          <a:xfrm>
            <a:off x="312826" y="9316922"/>
            <a:ext cx="5165725" cy="68199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500" spc="-10" b="1">
                <a:latin typeface="Calibri"/>
                <a:cs typeface="Calibri"/>
              </a:rPr>
              <a:t>Figura</a:t>
            </a:r>
            <a:r>
              <a:rPr dirty="0" sz="1500" spc="-5" b="1">
                <a:latin typeface="Calibri"/>
                <a:cs typeface="Calibri"/>
              </a:rPr>
              <a:t> 1.</a:t>
            </a:r>
            <a:r>
              <a:rPr dirty="0" sz="1500" b="1">
                <a:latin typeface="Calibri"/>
                <a:cs typeface="Calibri"/>
              </a:rPr>
              <a:t> </a:t>
            </a:r>
            <a:r>
              <a:rPr dirty="0" sz="1500" spc="-10">
                <a:latin typeface="Calibri"/>
                <a:cs typeface="Calibri"/>
              </a:rPr>
              <a:t>Papel</a:t>
            </a:r>
            <a:r>
              <a:rPr dirty="0" sz="1500" spc="-5">
                <a:latin typeface="Calibri"/>
                <a:cs typeface="Calibri"/>
              </a:rPr>
              <a:t> </a:t>
            </a:r>
            <a:r>
              <a:rPr dirty="0" sz="1500">
                <a:latin typeface="Calibri"/>
                <a:cs typeface="Calibri"/>
              </a:rPr>
              <a:t>da</a:t>
            </a:r>
            <a:r>
              <a:rPr dirty="0" sz="1500" spc="-15">
                <a:latin typeface="Calibri"/>
                <a:cs typeface="Calibri"/>
              </a:rPr>
              <a:t> </a:t>
            </a:r>
            <a:r>
              <a:rPr dirty="0" sz="1500" spc="-5">
                <a:latin typeface="Calibri"/>
                <a:cs typeface="Calibri"/>
              </a:rPr>
              <a:t>regulação</a:t>
            </a:r>
            <a:r>
              <a:rPr dirty="0" sz="1500" spc="-25">
                <a:latin typeface="Calibri"/>
                <a:cs typeface="Calibri"/>
              </a:rPr>
              <a:t> </a:t>
            </a:r>
            <a:r>
              <a:rPr dirty="0" sz="1500">
                <a:latin typeface="Calibri"/>
                <a:cs typeface="Calibri"/>
              </a:rPr>
              <a:t>do</a:t>
            </a:r>
            <a:r>
              <a:rPr dirty="0" sz="1500" spc="-5">
                <a:latin typeface="Calibri"/>
                <a:cs typeface="Calibri"/>
              </a:rPr>
              <a:t> </a:t>
            </a:r>
            <a:r>
              <a:rPr dirty="0" sz="1500">
                <a:latin typeface="Calibri"/>
                <a:cs typeface="Calibri"/>
              </a:rPr>
              <a:t>miRNA</a:t>
            </a:r>
            <a:r>
              <a:rPr dirty="0" sz="1500" spc="-15">
                <a:latin typeface="Calibri"/>
                <a:cs typeface="Calibri"/>
              </a:rPr>
              <a:t> </a:t>
            </a:r>
            <a:r>
              <a:rPr dirty="0" sz="1500">
                <a:latin typeface="Calibri"/>
                <a:cs typeface="Calibri"/>
              </a:rPr>
              <a:t>na</a:t>
            </a:r>
            <a:r>
              <a:rPr dirty="0" sz="1500" spc="-15">
                <a:latin typeface="Calibri"/>
                <a:cs typeface="Calibri"/>
              </a:rPr>
              <a:t> </a:t>
            </a:r>
            <a:r>
              <a:rPr dirty="0" sz="1500" spc="-5">
                <a:latin typeface="Calibri"/>
                <a:cs typeface="Calibri"/>
              </a:rPr>
              <a:t>tumorigênese.</a:t>
            </a:r>
            <a:endParaRPr sz="15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400" spc="-10">
                <a:latin typeface="Calibri"/>
                <a:cs typeface="Calibri"/>
              </a:rPr>
              <a:t>Fonte:</a:t>
            </a:r>
            <a:r>
              <a:rPr dirty="0" sz="1400" spc="19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Shah,</a:t>
            </a:r>
            <a:r>
              <a:rPr dirty="0" sz="1400" spc="19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N.</a:t>
            </a:r>
            <a:r>
              <a:rPr dirty="0" sz="1400" spc="200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M</a:t>
            </a:r>
            <a:r>
              <a:rPr dirty="0" sz="1400" spc="20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(2013).</a:t>
            </a:r>
            <a:r>
              <a:rPr dirty="0" sz="1400" spc="20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Understanding</a:t>
            </a:r>
            <a:r>
              <a:rPr dirty="0" sz="1400" spc="19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the</a:t>
            </a:r>
            <a:r>
              <a:rPr dirty="0" sz="1400" spc="190">
                <a:latin typeface="Calibri"/>
                <a:cs typeface="Calibri"/>
              </a:rPr>
              <a:t> </a:t>
            </a:r>
            <a:r>
              <a:rPr dirty="0" sz="1400" spc="-10">
                <a:latin typeface="Calibri"/>
                <a:cs typeface="Calibri"/>
              </a:rPr>
              <a:t>role</a:t>
            </a:r>
            <a:r>
              <a:rPr dirty="0" sz="1400" spc="200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of</a:t>
            </a:r>
            <a:r>
              <a:rPr dirty="0" sz="1400" spc="18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NRF2-regulated</a:t>
            </a:r>
            <a:endParaRPr sz="14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dirty="0" sz="1400">
                <a:latin typeface="Calibri"/>
                <a:cs typeface="Calibri"/>
              </a:rPr>
              <a:t>miRNAs</a:t>
            </a:r>
            <a:r>
              <a:rPr dirty="0" sz="1400" spc="-2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in</a:t>
            </a:r>
            <a:r>
              <a:rPr dirty="0" sz="1400" spc="-1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human</a:t>
            </a:r>
            <a:r>
              <a:rPr dirty="0" sz="1400" spc="1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malignancies.</a:t>
            </a:r>
            <a:r>
              <a:rPr dirty="0" sz="1400" spc="15">
                <a:latin typeface="Calibri"/>
                <a:cs typeface="Calibri"/>
              </a:rPr>
              <a:t> </a:t>
            </a:r>
            <a:r>
              <a:rPr dirty="0" sz="1400" spc="-10">
                <a:latin typeface="Calibri"/>
                <a:cs typeface="Calibri"/>
              </a:rPr>
              <a:t>Oncotarget,</a:t>
            </a:r>
            <a:r>
              <a:rPr dirty="0" sz="1400" spc="2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4(8),</a:t>
            </a:r>
            <a:r>
              <a:rPr dirty="0" sz="1400" spc="2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1130–1142.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5924550" y="5464302"/>
            <a:ext cx="1691639" cy="984885"/>
          </a:xfrm>
          <a:custGeom>
            <a:avLst/>
            <a:gdLst/>
            <a:ahLst/>
            <a:cxnLst/>
            <a:rect l="l" t="t" r="r" b="b"/>
            <a:pathLst>
              <a:path w="1691640" h="984885">
                <a:moveTo>
                  <a:pt x="0" y="164084"/>
                </a:moveTo>
                <a:lnTo>
                  <a:pt x="5857" y="120444"/>
                </a:lnTo>
                <a:lnTo>
                  <a:pt x="22389" y="81242"/>
                </a:lnTo>
                <a:lnTo>
                  <a:pt x="48037" y="48037"/>
                </a:lnTo>
                <a:lnTo>
                  <a:pt x="81242" y="22389"/>
                </a:lnTo>
                <a:lnTo>
                  <a:pt x="120444" y="5857"/>
                </a:lnTo>
                <a:lnTo>
                  <a:pt x="164084" y="0"/>
                </a:lnTo>
                <a:lnTo>
                  <a:pt x="1527555" y="0"/>
                </a:lnTo>
                <a:lnTo>
                  <a:pt x="1571195" y="5857"/>
                </a:lnTo>
                <a:lnTo>
                  <a:pt x="1610397" y="22389"/>
                </a:lnTo>
                <a:lnTo>
                  <a:pt x="1643602" y="48037"/>
                </a:lnTo>
                <a:lnTo>
                  <a:pt x="1669250" y="81242"/>
                </a:lnTo>
                <a:lnTo>
                  <a:pt x="1685782" y="120444"/>
                </a:lnTo>
                <a:lnTo>
                  <a:pt x="1691640" y="164084"/>
                </a:lnTo>
                <a:lnTo>
                  <a:pt x="1691640" y="820420"/>
                </a:lnTo>
                <a:lnTo>
                  <a:pt x="1685782" y="864059"/>
                </a:lnTo>
                <a:lnTo>
                  <a:pt x="1669250" y="903261"/>
                </a:lnTo>
                <a:lnTo>
                  <a:pt x="1643602" y="936466"/>
                </a:lnTo>
                <a:lnTo>
                  <a:pt x="1610397" y="962114"/>
                </a:lnTo>
                <a:lnTo>
                  <a:pt x="1571195" y="978646"/>
                </a:lnTo>
                <a:lnTo>
                  <a:pt x="1527555" y="984504"/>
                </a:lnTo>
                <a:lnTo>
                  <a:pt x="164084" y="984504"/>
                </a:lnTo>
                <a:lnTo>
                  <a:pt x="120444" y="978646"/>
                </a:lnTo>
                <a:lnTo>
                  <a:pt x="81242" y="962114"/>
                </a:lnTo>
                <a:lnTo>
                  <a:pt x="48037" y="936466"/>
                </a:lnTo>
                <a:lnTo>
                  <a:pt x="22389" y="903261"/>
                </a:lnTo>
                <a:lnTo>
                  <a:pt x="5857" y="864059"/>
                </a:lnTo>
                <a:lnTo>
                  <a:pt x="0" y="820420"/>
                </a:lnTo>
                <a:lnTo>
                  <a:pt x="0" y="164084"/>
                </a:lnTo>
                <a:close/>
              </a:path>
            </a:pathLst>
          </a:custGeom>
          <a:ln w="19812">
            <a:solidFill>
              <a:srgbClr val="53813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 txBox="1"/>
          <p:nvPr/>
        </p:nvSpPr>
        <p:spPr>
          <a:xfrm>
            <a:off x="6083046" y="5443473"/>
            <a:ext cx="1374775" cy="100076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ctr" marL="12065" marR="5080" indent="-1270">
              <a:lnSpc>
                <a:spcPct val="100000"/>
              </a:lnSpc>
              <a:spcBef>
                <a:spcPts val="95"/>
              </a:spcBef>
            </a:pPr>
            <a:r>
              <a:rPr dirty="0" sz="1600" spc="-5">
                <a:latin typeface="Calibri"/>
                <a:cs typeface="Calibri"/>
              </a:rPr>
              <a:t>30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amostras </a:t>
            </a:r>
            <a:r>
              <a:rPr dirty="0" sz="1600" spc="-5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coletadas no </a:t>
            </a:r>
            <a:r>
              <a:rPr dirty="0" sz="1600" spc="-5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Camargo</a:t>
            </a:r>
            <a:r>
              <a:rPr dirty="0" sz="1600" spc="-50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Cancer </a:t>
            </a:r>
            <a:r>
              <a:rPr dirty="0" sz="1600" spc="-345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Center</a:t>
            </a:r>
            <a:r>
              <a:rPr dirty="0" sz="1600" spc="-15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de</a:t>
            </a:r>
            <a:r>
              <a:rPr dirty="0" sz="1600" spc="-1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A.C</a:t>
            </a:r>
            <a:r>
              <a:rPr dirty="0" sz="1400" spc="-5">
                <a:latin typeface="Calibri"/>
                <a:cs typeface="Calibri"/>
              </a:rPr>
              <a:t>.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27" name="object 27"/>
          <p:cNvSpPr/>
          <p:nvPr/>
        </p:nvSpPr>
        <p:spPr>
          <a:xfrm>
            <a:off x="7788402" y="5317997"/>
            <a:ext cx="281940" cy="1420495"/>
          </a:xfrm>
          <a:custGeom>
            <a:avLst/>
            <a:gdLst/>
            <a:ahLst/>
            <a:cxnLst/>
            <a:rect l="l" t="t" r="r" b="b"/>
            <a:pathLst>
              <a:path w="281940" h="1420495">
                <a:moveTo>
                  <a:pt x="281940" y="0"/>
                </a:moveTo>
                <a:lnTo>
                  <a:pt x="227070" y="1849"/>
                </a:lnTo>
                <a:lnTo>
                  <a:pt x="182260" y="6889"/>
                </a:lnTo>
                <a:lnTo>
                  <a:pt x="152048" y="14358"/>
                </a:lnTo>
                <a:lnTo>
                  <a:pt x="140970" y="23495"/>
                </a:lnTo>
                <a:lnTo>
                  <a:pt x="140970" y="686688"/>
                </a:lnTo>
                <a:lnTo>
                  <a:pt x="129891" y="695825"/>
                </a:lnTo>
                <a:lnTo>
                  <a:pt x="99679" y="703294"/>
                </a:lnTo>
                <a:lnTo>
                  <a:pt x="54869" y="708334"/>
                </a:lnTo>
                <a:lnTo>
                  <a:pt x="0" y="710184"/>
                </a:lnTo>
                <a:lnTo>
                  <a:pt x="54869" y="712033"/>
                </a:lnTo>
                <a:lnTo>
                  <a:pt x="99679" y="717073"/>
                </a:lnTo>
                <a:lnTo>
                  <a:pt x="129891" y="724542"/>
                </a:lnTo>
                <a:lnTo>
                  <a:pt x="140970" y="733678"/>
                </a:lnTo>
                <a:lnTo>
                  <a:pt x="140970" y="1396873"/>
                </a:lnTo>
                <a:lnTo>
                  <a:pt x="152048" y="1406009"/>
                </a:lnTo>
                <a:lnTo>
                  <a:pt x="182260" y="1413478"/>
                </a:lnTo>
                <a:lnTo>
                  <a:pt x="227070" y="1418518"/>
                </a:lnTo>
                <a:lnTo>
                  <a:pt x="281940" y="1420367"/>
                </a:lnTo>
              </a:path>
            </a:pathLst>
          </a:custGeom>
          <a:ln w="19812">
            <a:solidFill>
              <a:srgbClr val="6FAC4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 txBox="1"/>
          <p:nvPr/>
        </p:nvSpPr>
        <p:spPr>
          <a:xfrm>
            <a:off x="8105393" y="5345429"/>
            <a:ext cx="1915795" cy="321945"/>
          </a:xfrm>
          <a:prstGeom prst="rect">
            <a:avLst/>
          </a:prstGeom>
          <a:ln w="19811">
            <a:solidFill>
              <a:srgbClr val="538135"/>
            </a:solidFill>
          </a:ln>
        </p:spPr>
        <p:txBody>
          <a:bodyPr wrap="square" lIns="0" tIns="26034" rIns="0" bIns="0" rtlCol="0" vert="horz">
            <a:spAutoFit/>
          </a:bodyPr>
          <a:lstStyle/>
          <a:p>
            <a:pPr marL="431800">
              <a:lnSpc>
                <a:spcPct val="100000"/>
              </a:lnSpc>
              <a:spcBef>
                <a:spcPts val="204"/>
              </a:spcBef>
            </a:pPr>
            <a:r>
              <a:rPr dirty="0" sz="1600" spc="-10">
                <a:latin typeface="Calibri"/>
                <a:cs typeface="Calibri"/>
              </a:rPr>
              <a:t>Metastaticas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29" name="object 29"/>
          <p:cNvSpPr/>
          <p:nvPr/>
        </p:nvSpPr>
        <p:spPr>
          <a:xfrm>
            <a:off x="11071097" y="6374129"/>
            <a:ext cx="76200" cy="274955"/>
          </a:xfrm>
          <a:custGeom>
            <a:avLst/>
            <a:gdLst/>
            <a:ahLst/>
            <a:cxnLst/>
            <a:rect l="l" t="t" r="r" b="b"/>
            <a:pathLst>
              <a:path w="76200" h="274954">
                <a:moveTo>
                  <a:pt x="28194" y="198501"/>
                </a:moveTo>
                <a:lnTo>
                  <a:pt x="0" y="198501"/>
                </a:lnTo>
                <a:lnTo>
                  <a:pt x="38100" y="274701"/>
                </a:lnTo>
                <a:lnTo>
                  <a:pt x="69850" y="211201"/>
                </a:lnTo>
                <a:lnTo>
                  <a:pt x="28194" y="211201"/>
                </a:lnTo>
                <a:lnTo>
                  <a:pt x="28194" y="198501"/>
                </a:lnTo>
                <a:close/>
              </a:path>
              <a:path w="76200" h="274954">
                <a:moveTo>
                  <a:pt x="48005" y="0"/>
                </a:moveTo>
                <a:lnTo>
                  <a:pt x="28194" y="0"/>
                </a:lnTo>
                <a:lnTo>
                  <a:pt x="28194" y="211201"/>
                </a:lnTo>
                <a:lnTo>
                  <a:pt x="48005" y="211201"/>
                </a:lnTo>
                <a:lnTo>
                  <a:pt x="48005" y="0"/>
                </a:lnTo>
                <a:close/>
              </a:path>
              <a:path w="76200" h="274954">
                <a:moveTo>
                  <a:pt x="76200" y="198501"/>
                </a:moveTo>
                <a:lnTo>
                  <a:pt x="48005" y="198501"/>
                </a:lnTo>
                <a:lnTo>
                  <a:pt x="48005" y="211201"/>
                </a:lnTo>
                <a:lnTo>
                  <a:pt x="69850" y="211201"/>
                </a:lnTo>
                <a:lnTo>
                  <a:pt x="76200" y="198501"/>
                </a:lnTo>
                <a:close/>
              </a:path>
            </a:pathLst>
          </a:custGeom>
          <a:solidFill>
            <a:srgbClr val="6FAC46"/>
          </a:solidFill>
        </p:spPr>
        <p:txBody>
          <a:bodyPr wrap="square" lIns="0" tIns="0" rIns="0" bIns="0" rtlCol="0"/>
          <a:lstStyle/>
          <a:p/>
        </p:txBody>
      </p:sp>
      <p:grpSp>
        <p:nvGrpSpPr>
          <p:cNvPr id="30" name="object 30"/>
          <p:cNvGrpSpPr/>
          <p:nvPr/>
        </p:nvGrpSpPr>
        <p:grpSpPr>
          <a:xfrm>
            <a:off x="10224516" y="6813804"/>
            <a:ext cx="1752600" cy="631190"/>
            <a:chOff x="10224516" y="6813804"/>
            <a:chExt cx="1752600" cy="631190"/>
          </a:xfrm>
        </p:grpSpPr>
        <p:sp>
          <p:nvSpPr>
            <p:cNvPr id="31" name="object 31"/>
            <p:cNvSpPr/>
            <p:nvPr/>
          </p:nvSpPr>
          <p:spPr>
            <a:xfrm>
              <a:off x="10238994" y="6828282"/>
              <a:ext cx="1724025" cy="601980"/>
            </a:xfrm>
            <a:custGeom>
              <a:avLst/>
              <a:gdLst/>
              <a:ahLst/>
              <a:cxnLst/>
              <a:rect l="l" t="t" r="r" b="b"/>
              <a:pathLst>
                <a:path w="1724025" h="601979">
                  <a:moveTo>
                    <a:pt x="1623313" y="0"/>
                  </a:moveTo>
                  <a:lnTo>
                    <a:pt x="100329" y="0"/>
                  </a:lnTo>
                  <a:lnTo>
                    <a:pt x="61293" y="7889"/>
                  </a:lnTo>
                  <a:lnTo>
                    <a:pt x="29400" y="29400"/>
                  </a:lnTo>
                  <a:lnTo>
                    <a:pt x="7889" y="61293"/>
                  </a:lnTo>
                  <a:lnTo>
                    <a:pt x="0" y="100330"/>
                  </a:lnTo>
                  <a:lnTo>
                    <a:pt x="0" y="501650"/>
                  </a:lnTo>
                  <a:lnTo>
                    <a:pt x="7889" y="540686"/>
                  </a:lnTo>
                  <a:lnTo>
                    <a:pt x="29400" y="572579"/>
                  </a:lnTo>
                  <a:lnTo>
                    <a:pt x="61293" y="594090"/>
                  </a:lnTo>
                  <a:lnTo>
                    <a:pt x="100329" y="601980"/>
                  </a:lnTo>
                  <a:lnTo>
                    <a:pt x="1623313" y="601980"/>
                  </a:lnTo>
                  <a:lnTo>
                    <a:pt x="1662350" y="594090"/>
                  </a:lnTo>
                  <a:lnTo>
                    <a:pt x="1694243" y="572579"/>
                  </a:lnTo>
                  <a:lnTo>
                    <a:pt x="1715754" y="540686"/>
                  </a:lnTo>
                  <a:lnTo>
                    <a:pt x="1723644" y="501650"/>
                  </a:lnTo>
                  <a:lnTo>
                    <a:pt x="1723644" y="100330"/>
                  </a:lnTo>
                  <a:lnTo>
                    <a:pt x="1715754" y="61293"/>
                  </a:lnTo>
                  <a:lnTo>
                    <a:pt x="1694243" y="29400"/>
                  </a:lnTo>
                  <a:lnTo>
                    <a:pt x="1662350" y="7889"/>
                  </a:lnTo>
                  <a:lnTo>
                    <a:pt x="1623313" y="0"/>
                  </a:lnTo>
                  <a:close/>
                </a:path>
              </a:pathLst>
            </a:custGeom>
            <a:solidFill>
              <a:srgbClr val="E1EFD9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2" name="object 32"/>
            <p:cNvSpPr/>
            <p:nvPr/>
          </p:nvSpPr>
          <p:spPr>
            <a:xfrm>
              <a:off x="10238994" y="6828282"/>
              <a:ext cx="1724025" cy="601980"/>
            </a:xfrm>
            <a:custGeom>
              <a:avLst/>
              <a:gdLst/>
              <a:ahLst/>
              <a:cxnLst/>
              <a:rect l="l" t="t" r="r" b="b"/>
              <a:pathLst>
                <a:path w="1724025" h="601979">
                  <a:moveTo>
                    <a:pt x="0" y="100330"/>
                  </a:moveTo>
                  <a:lnTo>
                    <a:pt x="7889" y="61293"/>
                  </a:lnTo>
                  <a:lnTo>
                    <a:pt x="29400" y="29400"/>
                  </a:lnTo>
                  <a:lnTo>
                    <a:pt x="61293" y="7889"/>
                  </a:lnTo>
                  <a:lnTo>
                    <a:pt x="100329" y="0"/>
                  </a:lnTo>
                  <a:lnTo>
                    <a:pt x="1623313" y="0"/>
                  </a:lnTo>
                  <a:lnTo>
                    <a:pt x="1662350" y="7889"/>
                  </a:lnTo>
                  <a:lnTo>
                    <a:pt x="1694243" y="29400"/>
                  </a:lnTo>
                  <a:lnTo>
                    <a:pt x="1715754" y="61293"/>
                  </a:lnTo>
                  <a:lnTo>
                    <a:pt x="1723644" y="100330"/>
                  </a:lnTo>
                  <a:lnTo>
                    <a:pt x="1723644" y="501650"/>
                  </a:lnTo>
                  <a:lnTo>
                    <a:pt x="1715754" y="540686"/>
                  </a:lnTo>
                  <a:lnTo>
                    <a:pt x="1694243" y="572579"/>
                  </a:lnTo>
                  <a:lnTo>
                    <a:pt x="1662350" y="594090"/>
                  </a:lnTo>
                  <a:lnTo>
                    <a:pt x="1623313" y="601980"/>
                  </a:lnTo>
                  <a:lnTo>
                    <a:pt x="100329" y="601980"/>
                  </a:lnTo>
                  <a:lnTo>
                    <a:pt x="61293" y="594090"/>
                  </a:lnTo>
                  <a:lnTo>
                    <a:pt x="29400" y="572579"/>
                  </a:lnTo>
                  <a:lnTo>
                    <a:pt x="7889" y="540686"/>
                  </a:lnTo>
                  <a:lnTo>
                    <a:pt x="0" y="501650"/>
                  </a:lnTo>
                  <a:lnTo>
                    <a:pt x="0" y="100330"/>
                  </a:lnTo>
                  <a:close/>
                </a:path>
              </a:pathLst>
            </a:custGeom>
            <a:ln w="28956">
              <a:solidFill>
                <a:srgbClr val="538135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33" name="object 33"/>
          <p:cNvSpPr txBox="1"/>
          <p:nvPr/>
        </p:nvSpPr>
        <p:spPr>
          <a:xfrm>
            <a:off x="10485246" y="6860793"/>
            <a:ext cx="1232535" cy="51308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459105" marR="5080" indent="-447040">
              <a:lnSpc>
                <a:spcPct val="100000"/>
              </a:lnSpc>
              <a:spcBef>
                <a:spcPts val="95"/>
              </a:spcBef>
            </a:pPr>
            <a:r>
              <a:rPr dirty="0" sz="1600" spc="-10" b="1">
                <a:latin typeface="Calibri"/>
                <a:cs typeface="Calibri"/>
              </a:rPr>
              <a:t>RT-PCR</a:t>
            </a:r>
            <a:r>
              <a:rPr dirty="0" sz="1600" spc="-55" b="1">
                <a:latin typeface="Calibri"/>
                <a:cs typeface="Calibri"/>
              </a:rPr>
              <a:t> </a:t>
            </a:r>
            <a:r>
              <a:rPr dirty="0" sz="1600" spc="-40">
                <a:latin typeface="Calibri"/>
                <a:cs typeface="Calibri"/>
              </a:rPr>
              <a:t>Tempo </a:t>
            </a:r>
            <a:r>
              <a:rPr dirty="0" sz="1600" spc="-345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real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6216777" y="6834378"/>
            <a:ext cx="3129915" cy="7569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ctr" marL="12700" marR="5080">
              <a:lnSpc>
                <a:spcPct val="100000"/>
              </a:lnSpc>
              <a:spcBef>
                <a:spcPts val="95"/>
              </a:spcBef>
            </a:pPr>
            <a:r>
              <a:rPr dirty="0" sz="1600" spc="-5">
                <a:latin typeface="Calibri"/>
                <a:cs typeface="Calibri"/>
              </a:rPr>
              <a:t>O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sistema</a:t>
            </a:r>
            <a:r>
              <a:rPr dirty="0" sz="1600" spc="-15">
                <a:latin typeface="Calibri"/>
                <a:cs typeface="Calibri"/>
              </a:rPr>
              <a:t> </a:t>
            </a:r>
            <a:r>
              <a:rPr dirty="0" sz="1600" spc="-20">
                <a:latin typeface="Calibri"/>
                <a:cs typeface="Calibri"/>
              </a:rPr>
              <a:t>Fast</a:t>
            </a:r>
            <a:r>
              <a:rPr dirty="0" sz="1600" spc="-5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Real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-Time</a:t>
            </a:r>
            <a:r>
              <a:rPr dirty="0" sz="1600" spc="-25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PCR</a:t>
            </a:r>
            <a:r>
              <a:rPr dirty="0" sz="1600" spc="5">
                <a:latin typeface="Calibri"/>
                <a:cs typeface="Calibri"/>
              </a:rPr>
              <a:t> </a:t>
            </a:r>
            <a:r>
              <a:rPr dirty="0" sz="1600" spc="-15">
                <a:latin typeface="Calibri"/>
                <a:cs typeface="Calibri"/>
              </a:rPr>
              <a:t>System </a:t>
            </a:r>
            <a:r>
              <a:rPr dirty="0" sz="1600" spc="-345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7900HT</a:t>
            </a:r>
            <a:r>
              <a:rPr dirty="0" sz="1600" spc="3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(Applied</a:t>
            </a:r>
            <a:r>
              <a:rPr dirty="0" sz="1600" spc="-15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Biosystems)</a:t>
            </a:r>
            <a:r>
              <a:rPr dirty="0" sz="1600" spc="10">
                <a:latin typeface="Calibri"/>
                <a:cs typeface="Calibri"/>
              </a:rPr>
              <a:t> </a:t>
            </a:r>
            <a:r>
              <a:rPr dirty="0" sz="1600" spc="-25">
                <a:latin typeface="Calibri"/>
                <a:cs typeface="Calibri"/>
              </a:rPr>
              <a:t>fará</a:t>
            </a:r>
            <a:r>
              <a:rPr dirty="0" sz="1600" spc="-5">
                <a:latin typeface="Calibri"/>
                <a:cs typeface="Calibri"/>
              </a:rPr>
              <a:t> a 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10" b="1">
                <a:latin typeface="Calibri"/>
                <a:cs typeface="Calibri"/>
              </a:rPr>
              <a:t>detecção</a:t>
            </a:r>
            <a:r>
              <a:rPr dirty="0" sz="1600" spc="10" b="1">
                <a:latin typeface="Calibri"/>
                <a:cs typeface="Calibri"/>
              </a:rPr>
              <a:t> </a:t>
            </a:r>
            <a:r>
              <a:rPr dirty="0" sz="1600" spc="-5" b="1">
                <a:latin typeface="Calibri"/>
                <a:cs typeface="Calibri"/>
              </a:rPr>
              <a:t>dos</a:t>
            </a:r>
            <a:r>
              <a:rPr dirty="0" sz="1600" b="1">
                <a:latin typeface="Calibri"/>
                <a:cs typeface="Calibri"/>
              </a:rPr>
              <a:t> </a:t>
            </a:r>
            <a:r>
              <a:rPr dirty="0" sz="1600" spc="-10" b="1">
                <a:latin typeface="Calibri"/>
                <a:cs typeface="Calibri"/>
              </a:rPr>
              <a:t>produtos.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35" name="object 35"/>
          <p:cNvSpPr/>
          <p:nvPr/>
        </p:nvSpPr>
        <p:spPr>
          <a:xfrm>
            <a:off x="9647681" y="7104126"/>
            <a:ext cx="303530" cy="76200"/>
          </a:xfrm>
          <a:custGeom>
            <a:avLst/>
            <a:gdLst/>
            <a:ahLst/>
            <a:cxnLst/>
            <a:rect l="l" t="t" r="r" b="b"/>
            <a:pathLst>
              <a:path w="303529" h="76200">
                <a:moveTo>
                  <a:pt x="76200" y="0"/>
                </a:moveTo>
                <a:lnTo>
                  <a:pt x="0" y="38100"/>
                </a:lnTo>
                <a:lnTo>
                  <a:pt x="76200" y="76200"/>
                </a:lnTo>
                <a:lnTo>
                  <a:pt x="76200" y="48006"/>
                </a:lnTo>
                <a:lnTo>
                  <a:pt x="63500" y="48006"/>
                </a:lnTo>
                <a:lnTo>
                  <a:pt x="63500" y="28193"/>
                </a:lnTo>
                <a:lnTo>
                  <a:pt x="76200" y="28193"/>
                </a:lnTo>
                <a:lnTo>
                  <a:pt x="76200" y="0"/>
                </a:lnTo>
                <a:close/>
              </a:path>
              <a:path w="303529" h="76200">
                <a:moveTo>
                  <a:pt x="76200" y="28193"/>
                </a:moveTo>
                <a:lnTo>
                  <a:pt x="63500" y="28193"/>
                </a:lnTo>
                <a:lnTo>
                  <a:pt x="63500" y="48006"/>
                </a:lnTo>
                <a:lnTo>
                  <a:pt x="76200" y="48006"/>
                </a:lnTo>
                <a:lnTo>
                  <a:pt x="76200" y="28193"/>
                </a:lnTo>
                <a:close/>
              </a:path>
              <a:path w="303529" h="76200">
                <a:moveTo>
                  <a:pt x="303529" y="28193"/>
                </a:moveTo>
                <a:lnTo>
                  <a:pt x="76200" y="28193"/>
                </a:lnTo>
                <a:lnTo>
                  <a:pt x="76200" y="48006"/>
                </a:lnTo>
                <a:lnTo>
                  <a:pt x="303529" y="48006"/>
                </a:lnTo>
                <a:lnTo>
                  <a:pt x="303529" y="28193"/>
                </a:lnTo>
                <a:close/>
              </a:path>
            </a:pathLst>
          </a:custGeom>
          <a:solidFill>
            <a:srgbClr val="6FAC46"/>
          </a:solidFill>
        </p:spPr>
        <p:txBody>
          <a:bodyPr wrap="square" lIns="0" tIns="0" rIns="0" bIns="0" rtlCol="0"/>
          <a:lstStyle/>
          <a:p/>
        </p:txBody>
      </p:sp>
      <p:grpSp>
        <p:nvGrpSpPr>
          <p:cNvPr id="36" name="object 36"/>
          <p:cNvGrpSpPr/>
          <p:nvPr/>
        </p:nvGrpSpPr>
        <p:grpSpPr>
          <a:xfrm>
            <a:off x="6824471" y="7767828"/>
            <a:ext cx="4815840" cy="676910"/>
            <a:chOff x="6824471" y="7767828"/>
            <a:chExt cx="4815840" cy="676910"/>
          </a:xfrm>
        </p:grpSpPr>
        <p:sp>
          <p:nvSpPr>
            <p:cNvPr id="37" name="object 37"/>
            <p:cNvSpPr/>
            <p:nvPr/>
          </p:nvSpPr>
          <p:spPr>
            <a:xfrm>
              <a:off x="6838949" y="7782306"/>
              <a:ext cx="4787265" cy="647700"/>
            </a:xfrm>
            <a:custGeom>
              <a:avLst/>
              <a:gdLst/>
              <a:ahLst/>
              <a:cxnLst/>
              <a:rect l="l" t="t" r="r" b="b"/>
              <a:pathLst>
                <a:path w="4787265" h="647700">
                  <a:moveTo>
                    <a:pt x="4678933" y="0"/>
                  </a:moveTo>
                  <a:lnTo>
                    <a:pt x="107950" y="0"/>
                  </a:lnTo>
                  <a:lnTo>
                    <a:pt x="65954" y="8491"/>
                  </a:lnTo>
                  <a:lnTo>
                    <a:pt x="31638" y="31638"/>
                  </a:lnTo>
                  <a:lnTo>
                    <a:pt x="8491" y="65954"/>
                  </a:lnTo>
                  <a:lnTo>
                    <a:pt x="0" y="107950"/>
                  </a:lnTo>
                  <a:lnTo>
                    <a:pt x="0" y="539750"/>
                  </a:lnTo>
                  <a:lnTo>
                    <a:pt x="8491" y="581745"/>
                  </a:lnTo>
                  <a:lnTo>
                    <a:pt x="31638" y="616061"/>
                  </a:lnTo>
                  <a:lnTo>
                    <a:pt x="65954" y="639208"/>
                  </a:lnTo>
                  <a:lnTo>
                    <a:pt x="107950" y="647700"/>
                  </a:lnTo>
                  <a:lnTo>
                    <a:pt x="4678933" y="647700"/>
                  </a:lnTo>
                  <a:lnTo>
                    <a:pt x="4720929" y="639208"/>
                  </a:lnTo>
                  <a:lnTo>
                    <a:pt x="4755245" y="616061"/>
                  </a:lnTo>
                  <a:lnTo>
                    <a:pt x="4778392" y="581745"/>
                  </a:lnTo>
                  <a:lnTo>
                    <a:pt x="4786883" y="539750"/>
                  </a:lnTo>
                  <a:lnTo>
                    <a:pt x="4786883" y="107950"/>
                  </a:lnTo>
                  <a:lnTo>
                    <a:pt x="4778392" y="65954"/>
                  </a:lnTo>
                  <a:lnTo>
                    <a:pt x="4755245" y="31638"/>
                  </a:lnTo>
                  <a:lnTo>
                    <a:pt x="4720929" y="8491"/>
                  </a:lnTo>
                  <a:lnTo>
                    <a:pt x="4678933" y="0"/>
                  </a:lnTo>
                  <a:close/>
                </a:path>
              </a:pathLst>
            </a:custGeom>
            <a:solidFill>
              <a:srgbClr val="E1EFD9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8" name="object 38"/>
            <p:cNvSpPr/>
            <p:nvPr/>
          </p:nvSpPr>
          <p:spPr>
            <a:xfrm>
              <a:off x="6838949" y="7782306"/>
              <a:ext cx="4787265" cy="647700"/>
            </a:xfrm>
            <a:custGeom>
              <a:avLst/>
              <a:gdLst/>
              <a:ahLst/>
              <a:cxnLst/>
              <a:rect l="l" t="t" r="r" b="b"/>
              <a:pathLst>
                <a:path w="4787265" h="647700">
                  <a:moveTo>
                    <a:pt x="0" y="107950"/>
                  </a:moveTo>
                  <a:lnTo>
                    <a:pt x="8491" y="65954"/>
                  </a:lnTo>
                  <a:lnTo>
                    <a:pt x="31638" y="31638"/>
                  </a:lnTo>
                  <a:lnTo>
                    <a:pt x="65954" y="8491"/>
                  </a:lnTo>
                  <a:lnTo>
                    <a:pt x="107950" y="0"/>
                  </a:lnTo>
                  <a:lnTo>
                    <a:pt x="4678933" y="0"/>
                  </a:lnTo>
                  <a:lnTo>
                    <a:pt x="4720929" y="8491"/>
                  </a:lnTo>
                  <a:lnTo>
                    <a:pt x="4755245" y="31638"/>
                  </a:lnTo>
                  <a:lnTo>
                    <a:pt x="4778392" y="65954"/>
                  </a:lnTo>
                  <a:lnTo>
                    <a:pt x="4786883" y="107950"/>
                  </a:lnTo>
                  <a:lnTo>
                    <a:pt x="4786883" y="539750"/>
                  </a:lnTo>
                  <a:lnTo>
                    <a:pt x="4778392" y="581745"/>
                  </a:lnTo>
                  <a:lnTo>
                    <a:pt x="4755245" y="616061"/>
                  </a:lnTo>
                  <a:lnTo>
                    <a:pt x="4720929" y="639208"/>
                  </a:lnTo>
                  <a:lnTo>
                    <a:pt x="4678933" y="647700"/>
                  </a:lnTo>
                  <a:lnTo>
                    <a:pt x="107950" y="647700"/>
                  </a:lnTo>
                  <a:lnTo>
                    <a:pt x="65954" y="639208"/>
                  </a:lnTo>
                  <a:lnTo>
                    <a:pt x="31638" y="616061"/>
                  </a:lnTo>
                  <a:lnTo>
                    <a:pt x="8491" y="581745"/>
                  </a:lnTo>
                  <a:lnTo>
                    <a:pt x="0" y="539750"/>
                  </a:lnTo>
                  <a:lnTo>
                    <a:pt x="0" y="107950"/>
                  </a:lnTo>
                  <a:close/>
                </a:path>
              </a:pathLst>
            </a:custGeom>
            <a:ln w="28956">
              <a:solidFill>
                <a:srgbClr val="538235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39" name="object 39"/>
          <p:cNvSpPr txBox="1"/>
          <p:nvPr/>
        </p:nvSpPr>
        <p:spPr>
          <a:xfrm>
            <a:off x="7326883" y="7835645"/>
            <a:ext cx="3807460" cy="51308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541020" marR="5080" indent="-528955">
              <a:lnSpc>
                <a:spcPct val="100000"/>
              </a:lnSpc>
              <a:spcBef>
                <a:spcPts val="95"/>
              </a:spcBef>
            </a:pPr>
            <a:r>
              <a:rPr dirty="0" sz="1600" spc="-10">
                <a:latin typeface="Calibri"/>
                <a:cs typeface="Calibri"/>
              </a:rPr>
              <a:t>Normalização</a:t>
            </a:r>
            <a:r>
              <a:rPr dirty="0" sz="1600" spc="10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dos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resultados</a:t>
            </a:r>
            <a:r>
              <a:rPr dirty="0" sz="1600" spc="2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de</a:t>
            </a:r>
            <a:r>
              <a:rPr dirty="0" sz="1600" spc="10">
                <a:latin typeface="Calibri"/>
                <a:cs typeface="Calibri"/>
              </a:rPr>
              <a:t> </a:t>
            </a:r>
            <a:r>
              <a:rPr dirty="0" sz="1600" spc="-15">
                <a:latin typeface="Calibri"/>
                <a:cs typeface="Calibri"/>
              </a:rPr>
              <a:t>acordo</a:t>
            </a:r>
            <a:r>
              <a:rPr dirty="0" sz="1600" spc="25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com</a:t>
            </a:r>
            <a:r>
              <a:rPr dirty="0" sz="1600" spc="5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a </a:t>
            </a:r>
            <a:r>
              <a:rPr dirty="0" sz="1600" spc="-345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expressão</a:t>
            </a:r>
            <a:r>
              <a:rPr dirty="0" sz="1600" spc="15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de</a:t>
            </a:r>
            <a:r>
              <a:rPr dirty="0" sz="1600" spc="5">
                <a:latin typeface="Calibri"/>
                <a:cs typeface="Calibri"/>
              </a:rPr>
              <a:t> </a:t>
            </a:r>
            <a:r>
              <a:rPr dirty="0" sz="1600" spc="-10" b="1">
                <a:latin typeface="Calibri"/>
                <a:cs typeface="Calibri"/>
              </a:rPr>
              <a:t>microRNA</a:t>
            </a:r>
            <a:r>
              <a:rPr dirty="0" sz="1600" spc="5" b="1">
                <a:latin typeface="Calibri"/>
                <a:cs typeface="Calibri"/>
              </a:rPr>
              <a:t> </a:t>
            </a:r>
            <a:r>
              <a:rPr dirty="0" sz="1600" spc="-10" b="1">
                <a:latin typeface="Calibri"/>
                <a:cs typeface="Calibri"/>
              </a:rPr>
              <a:t>controle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6140958" y="8641840"/>
            <a:ext cx="3268979" cy="1534795"/>
          </a:xfrm>
          <a:prstGeom prst="rect">
            <a:avLst/>
          </a:prstGeom>
          <a:ln w="19811">
            <a:solidFill>
              <a:srgbClr val="538235"/>
            </a:solidFill>
          </a:ln>
        </p:spPr>
        <p:txBody>
          <a:bodyPr wrap="square" lIns="0" tIns="23495" rIns="0" bIns="0" rtlCol="0" vert="horz">
            <a:spAutoFit/>
          </a:bodyPr>
          <a:lstStyle/>
          <a:p>
            <a:pPr algn="ctr" marL="117475" marR="114935" indent="3175">
              <a:lnSpc>
                <a:spcPct val="100000"/>
              </a:lnSpc>
              <a:spcBef>
                <a:spcPts val="185"/>
              </a:spcBef>
            </a:pPr>
            <a:r>
              <a:rPr dirty="0" sz="1600" spc="-5" b="1">
                <a:latin typeface="Calibri"/>
                <a:cs typeface="Calibri"/>
              </a:rPr>
              <a:t>Quantificação </a:t>
            </a:r>
            <a:r>
              <a:rPr dirty="0" sz="1600" spc="-10" b="1">
                <a:latin typeface="Calibri"/>
                <a:cs typeface="Calibri"/>
              </a:rPr>
              <a:t>relativa</a:t>
            </a:r>
            <a:r>
              <a:rPr dirty="0" sz="1600" spc="-10">
                <a:latin typeface="Calibri"/>
                <a:cs typeface="Calibri"/>
              </a:rPr>
              <a:t>: </a:t>
            </a:r>
            <a:r>
              <a:rPr dirty="0" sz="1600" spc="-5">
                <a:latin typeface="Calibri"/>
                <a:cs typeface="Calibri"/>
              </a:rPr>
              <a:t>o </a:t>
            </a:r>
            <a:r>
              <a:rPr dirty="0" sz="1600" spc="-10">
                <a:latin typeface="Calibri"/>
                <a:cs typeface="Calibri"/>
              </a:rPr>
              <a:t>resultado </a:t>
            </a:r>
            <a:r>
              <a:rPr dirty="0" sz="1600" spc="-5">
                <a:latin typeface="Calibri"/>
                <a:cs typeface="Calibri"/>
              </a:rPr>
              <a:t> final</a:t>
            </a:r>
            <a:r>
              <a:rPr dirty="0" sz="1600" spc="-35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é </a:t>
            </a:r>
            <a:r>
              <a:rPr dirty="0" sz="1600" spc="-10">
                <a:latin typeface="Calibri"/>
                <a:cs typeface="Calibri"/>
              </a:rPr>
              <a:t>expresso</a:t>
            </a:r>
            <a:r>
              <a:rPr dirty="0" sz="1600" spc="20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como</a:t>
            </a:r>
            <a:r>
              <a:rPr dirty="0" sz="1600" spc="1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o</a:t>
            </a:r>
            <a:r>
              <a:rPr dirty="0" sz="1600" spc="10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aumento</a:t>
            </a:r>
            <a:r>
              <a:rPr dirty="0" sz="1600" spc="-15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ou </a:t>
            </a:r>
            <a:r>
              <a:rPr dirty="0" sz="1600" spc="-5">
                <a:latin typeface="Calibri"/>
                <a:cs typeface="Calibri"/>
              </a:rPr>
              <a:t> diminuição da </a:t>
            </a:r>
            <a:r>
              <a:rPr dirty="0" sz="1600" spc="-10">
                <a:latin typeface="Calibri"/>
                <a:cs typeface="Calibri"/>
              </a:rPr>
              <a:t>expressão </a:t>
            </a:r>
            <a:r>
              <a:rPr dirty="0" sz="1600" spc="-5">
                <a:latin typeface="Calibri"/>
                <a:cs typeface="Calibri"/>
              </a:rPr>
              <a:t>de </a:t>
            </a:r>
            <a:r>
              <a:rPr dirty="0" sz="1600" spc="-10">
                <a:latin typeface="Calibri"/>
                <a:cs typeface="Calibri"/>
              </a:rPr>
              <a:t>um </a:t>
            </a:r>
            <a:r>
              <a:rPr dirty="0" sz="1600" spc="-5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microRNA</a:t>
            </a:r>
            <a:r>
              <a:rPr dirty="0" sz="1600" spc="15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quando</a:t>
            </a:r>
            <a:r>
              <a:rPr dirty="0" sz="1600" spc="-15">
                <a:latin typeface="Calibri"/>
                <a:cs typeface="Calibri"/>
              </a:rPr>
              <a:t> comparado</a:t>
            </a:r>
            <a:r>
              <a:rPr dirty="0" sz="1600" spc="5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com</a:t>
            </a:r>
            <a:r>
              <a:rPr dirty="0" sz="1600" spc="-5">
                <a:latin typeface="Calibri"/>
                <a:cs typeface="Calibri"/>
              </a:rPr>
              <a:t> a </a:t>
            </a:r>
            <a:r>
              <a:rPr dirty="0" sz="1600" spc="-350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expressão</a:t>
            </a:r>
            <a:r>
              <a:rPr dirty="0" sz="1600" spc="1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no </a:t>
            </a:r>
            <a:r>
              <a:rPr dirty="0" sz="1600" spc="-10" i="1">
                <a:latin typeface="Calibri"/>
                <a:cs typeface="Calibri"/>
              </a:rPr>
              <a:t>pool</a:t>
            </a:r>
            <a:r>
              <a:rPr dirty="0" sz="1600" spc="10" i="1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de</a:t>
            </a:r>
            <a:r>
              <a:rPr dirty="0" sz="1600" spc="-15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amostras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não- 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neoplásicas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8105393" y="5743194"/>
            <a:ext cx="1903730" cy="365760"/>
          </a:xfrm>
          <a:prstGeom prst="rect">
            <a:avLst/>
          </a:prstGeom>
          <a:ln w="19811">
            <a:solidFill>
              <a:srgbClr val="538135"/>
            </a:solidFill>
          </a:ln>
        </p:spPr>
        <p:txBody>
          <a:bodyPr wrap="square" lIns="0" tIns="48894" rIns="0" bIns="0" rtlCol="0" vert="horz">
            <a:spAutoFit/>
          </a:bodyPr>
          <a:lstStyle/>
          <a:p>
            <a:pPr marL="234315">
              <a:lnSpc>
                <a:spcPct val="100000"/>
              </a:lnSpc>
              <a:spcBef>
                <a:spcPts val="384"/>
              </a:spcBef>
            </a:pPr>
            <a:r>
              <a:rPr dirty="0" sz="1600" spc="-5">
                <a:latin typeface="Calibri"/>
                <a:cs typeface="Calibri"/>
              </a:rPr>
              <a:t>Não</a:t>
            </a:r>
            <a:r>
              <a:rPr dirty="0" sz="1600" spc="-25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Metastaticas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8109966" y="6176009"/>
            <a:ext cx="1908175" cy="436245"/>
          </a:xfrm>
          <a:prstGeom prst="rect">
            <a:avLst/>
          </a:prstGeom>
          <a:ln w="19811">
            <a:solidFill>
              <a:srgbClr val="538135"/>
            </a:solidFill>
          </a:ln>
        </p:spPr>
        <p:txBody>
          <a:bodyPr wrap="square" lIns="0" tIns="0" rIns="0" bIns="0" rtlCol="0" vert="horz">
            <a:spAutoFit/>
          </a:bodyPr>
          <a:lstStyle/>
          <a:p>
            <a:pPr algn="ctr">
              <a:lnSpc>
                <a:spcPts val="1620"/>
              </a:lnSpc>
            </a:pPr>
            <a:r>
              <a:rPr dirty="0" sz="1600" spc="-10">
                <a:latin typeface="Calibri"/>
                <a:cs typeface="Calibri"/>
              </a:rPr>
              <a:t>Sem</a:t>
            </a:r>
            <a:r>
              <a:rPr dirty="0" sz="1600" spc="-25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potencial</a:t>
            </a:r>
            <a:endParaRPr sz="1600">
              <a:latin typeface="Calibri"/>
              <a:cs typeface="Calibri"/>
            </a:endParaRPr>
          </a:p>
          <a:p>
            <a:pPr algn="ctr">
              <a:lnSpc>
                <a:spcPts val="1810"/>
              </a:lnSpc>
            </a:pPr>
            <a:r>
              <a:rPr dirty="0" sz="1600" spc="-15">
                <a:latin typeface="Calibri"/>
                <a:cs typeface="Calibri"/>
              </a:rPr>
              <a:t>metastático </a:t>
            </a:r>
            <a:r>
              <a:rPr dirty="0" sz="1600" spc="-10">
                <a:latin typeface="Calibri"/>
                <a:cs typeface="Calibri"/>
              </a:rPr>
              <a:t>definido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10430002" y="5726429"/>
            <a:ext cx="1580515" cy="51308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99060" marR="5080" indent="-86995">
              <a:lnSpc>
                <a:spcPct val="100000"/>
              </a:lnSpc>
              <a:spcBef>
                <a:spcPts val="95"/>
              </a:spcBef>
            </a:pPr>
            <a:r>
              <a:rPr dirty="0" sz="1600" spc="-10" b="1">
                <a:latin typeface="Calibri"/>
                <a:cs typeface="Calibri"/>
              </a:rPr>
              <a:t>Extração</a:t>
            </a:r>
            <a:r>
              <a:rPr dirty="0" sz="1600" spc="-15" b="1">
                <a:latin typeface="Calibri"/>
                <a:cs typeface="Calibri"/>
              </a:rPr>
              <a:t> </a:t>
            </a:r>
            <a:r>
              <a:rPr dirty="0" sz="1600" spc="-5" b="1">
                <a:latin typeface="Calibri"/>
                <a:cs typeface="Calibri"/>
              </a:rPr>
              <a:t>do</a:t>
            </a:r>
            <a:r>
              <a:rPr dirty="0" sz="1600" spc="-10" b="1">
                <a:latin typeface="Calibri"/>
                <a:cs typeface="Calibri"/>
              </a:rPr>
              <a:t> </a:t>
            </a:r>
            <a:r>
              <a:rPr dirty="0" sz="1600" spc="-5" b="1">
                <a:latin typeface="Calibri"/>
                <a:cs typeface="Calibri"/>
              </a:rPr>
              <a:t>RNA</a:t>
            </a:r>
            <a:r>
              <a:rPr dirty="0" sz="1600" spc="-20" b="1">
                <a:latin typeface="Calibri"/>
                <a:cs typeface="Calibri"/>
              </a:rPr>
              <a:t> </a:t>
            </a:r>
            <a:r>
              <a:rPr dirty="0" sz="1600" spc="-5" b="1">
                <a:latin typeface="Calibri"/>
                <a:cs typeface="Calibri"/>
              </a:rPr>
              <a:t>e </a:t>
            </a:r>
            <a:r>
              <a:rPr dirty="0" sz="1600" spc="-345" b="1">
                <a:latin typeface="Calibri"/>
                <a:cs typeface="Calibri"/>
              </a:rPr>
              <a:t> </a:t>
            </a:r>
            <a:r>
              <a:rPr dirty="0" sz="1600" spc="-10" b="1">
                <a:latin typeface="Calibri"/>
                <a:cs typeface="Calibri"/>
              </a:rPr>
              <a:t>Síntese</a:t>
            </a:r>
            <a:r>
              <a:rPr dirty="0" sz="1600" spc="-25" b="1">
                <a:latin typeface="Calibri"/>
                <a:cs typeface="Calibri"/>
              </a:rPr>
              <a:t> </a:t>
            </a:r>
            <a:r>
              <a:rPr dirty="0" sz="1600" spc="-5" b="1">
                <a:latin typeface="Calibri"/>
                <a:cs typeface="Calibri"/>
              </a:rPr>
              <a:t>de</a:t>
            </a:r>
            <a:r>
              <a:rPr dirty="0" sz="1600" spc="-15" b="1">
                <a:latin typeface="Calibri"/>
                <a:cs typeface="Calibri"/>
              </a:rPr>
              <a:t> </a:t>
            </a:r>
            <a:r>
              <a:rPr dirty="0" sz="1600" spc="-5" b="1">
                <a:latin typeface="Calibri"/>
                <a:cs typeface="Calibri"/>
              </a:rPr>
              <a:t>cDNA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44" name="object 44"/>
          <p:cNvSpPr/>
          <p:nvPr/>
        </p:nvSpPr>
        <p:spPr>
          <a:xfrm>
            <a:off x="10086593" y="5909309"/>
            <a:ext cx="284480" cy="76200"/>
          </a:xfrm>
          <a:custGeom>
            <a:avLst/>
            <a:gdLst/>
            <a:ahLst/>
            <a:cxnLst/>
            <a:rect l="l" t="t" r="r" b="b"/>
            <a:pathLst>
              <a:path w="284479" h="76200">
                <a:moveTo>
                  <a:pt x="208025" y="0"/>
                </a:moveTo>
                <a:lnTo>
                  <a:pt x="208025" y="76200"/>
                </a:lnTo>
                <a:lnTo>
                  <a:pt x="264414" y="48005"/>
                </a:lnTo>
                <a:lnTo>
                  <a:pt x="220725" y="48005"/>
                </a:lnTo>
                <a:lnTo>
                  <a:pt x="220725" y="28193"/>
                </a:lnTo>
                <a:lnTo>
                  <a:pt x="264413" y="28193"/>
                </a:lnTo>
                <a:lnTo>
                  <a:pt x="208025" y="0"/>
                </a:lnTo>
                <a:close/>
              </a:path>
              <a:path w="284479" h="76200">
                <a:moveTo>
                  <a:pt x="208025" y="28193"/>
                </a:moveTo>
                <a:lnTo>
                  <a:pt x="0" y="28193"/>
                </a:lnTo>
                <a:lnTo>
                  <a:pt x="0" y="48005"/>
                </a:lnTo>
                <a:lnTo>
                  <a:pt x="208025" y="48005"/>
                </a:lnTo>
                <a:lnTo>
                  <a:pt x="208025" y="28193"/>
                </a:lnTo>
                <a:close/>
              </a:path>
              <a:path w="284479" h="76200">
                <a:moveTo>
                  <a:pt x="264413" y="28193"/>
                </a:moveTo>
                <a:lnTo>
                  <a:pt x="220725" y="28193"/>
                </a:lnTo>
                <a:lnTo>
                  <a:pt x="220725" y="48005"/>
                </a:lnTo>
                <a:lnTo>
                  <a:pt x="264414" y="48005"/>
                </a:lnTo>
                <a:lnTo>
                  <a:pt x="284225" y="38100"/>
                </a:lnTo>
                <a:lnTo>
                  <a:pt x="264413" y="28193"/>
                </a:lnTo>
                <a:close/>
              </a:path>
            </a:pathLst>
          </a:custGeom>
          <a:solidFill>
            <a:srgbClr val="6FAC4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5" name="object 45"/>
          <p:cNvSpPr txBox="1"/>
          <p:nvPr/>
        </p:nvSpPr>
        <p:spPr>
          <a:xfrm>
            <a:off x="10009378" y="8764320"/>
            <a:ext cx="1809114" cy="1122680"/>
          </a:xfrm>
          <a:prstGeom prst="rect">
            <a:avLst/>
          </a:prstGeom>
        </p:spPr>
        <p:txBody>
          <a:bodyPr wrap="square" lIns="0" tIns="134620" rIns="0" bIns="0" rtlCol="0" vert="horz">
            <a:spAutoFit/>
          </a:bodyPr>
          <a:lstStyle/>
          <a:p>
            <a:pPr marL="219710">
              <a:lnSpc>
                <a:spcPct val="100000"/>
              </a:lnSpc>
              <a:spcBef>
                <a:spcPts val="1060"/>
              </a:spcBef>
            </a:pPr>
            <a:r>
              <a:rPr dirty="0" sz="1600" spc="-5" b="1">
                <a:latin typeface="Calibri"/>
                <a:cs typeface="Calibri"/>
              </a:rPr>
              <a:t>Análise</a:t>
            </a:r>
            <a:r>
              <a:rPr dirty="0" sz="1600" spc="-50" b="1">
                <a:latin typeface="Calibri"/>
                <a:cs typeface="Calibri"/>
              </a:rPr>
              <a:t> </a:t>
            </a:r>
            <a:r>
              <a:rPr dirty="0" sz="1600" spc="-10" b="1">
                <a:latin typeface="Calibri"/>
                <a:cs typeface="Calibri"/>
              </a:rPr>
              <a:t>estatística:</a:t>
            </a:r>
            <a:endParaRPr sz="16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960"/>
              </a:spcBef>
            </a:pPr>
            <a:r>
              <a:rPr dirty="0" sz="1600" spc="-30">
                <a:latin typeface="Calibri"/>
                <a:cs typeface="Calibri"/>
              </a:rPr>
              <a:t>-Teste</a:t>
            </a:r>
            <a:r>
              <a:rPr dirty="0" sz="1600" spc="-25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qui-quadrado</a:t>
            </a:r>
            <a:endParaRPr sz="16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960"/>
              </a:spcBef>
            </a:pPr>
            <a:r>
              <a:rPr dirty="0" sz="1600" spc="-30">
                <a:latin typeface="Calibri"/>
                <a:cs typeface="Calibri"/>
              </a:rPr>
              <a:t>-Teste </a:t>
            </a:r>
            <a:r>
              <a:rPr dirty="0" sz="1600" spc="-20">
                <a:latin typeface="Calibri"/>
                <a:cs typeface="Calibri"/>
              </a:rPr>
              <a:t>exato</a:t>
            </a:r>
            <a:r>
              <a:rPr dirty="0" sz="1600" spc="-4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de</a:t>
            </a:r>
            <a:r>
              <a:rPr dirty="0" sz="1600" spc="-15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Fisher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46" name="object 46"/>
          <p:cNvSpPr/>
          <p:nvPr/>
        </p:nvSpPr>
        <p:spPr>
          <a:xfrm>
            <a:off x="9496806" y="8579357"/>
            <a:ext cx="264160" cy="1597660"/>
          </a:xfrm>
          <a:custGeom>
            <a:avLst/>
            <a:gdLst/>
            <a:ahLst/>
            <a:cxnLst/>
            <a:rect l="l" t="t" r="r" b="b"/>
            <a:pathLst>
              <a:path w="264159" h="1597659">
                <a:moveTo>
                  <a:pt x="0" y="0"/>
                </a:moveTo>
                <a:lnTo>
                  <a:pt x="51298" y="1718"/>
                </a:lnTo>
                <a:lnTo>
                  <a:pt x="93202" y="6413"/>
                </a:lnTo>
                <a:lnTo>
                  <a:pt x="121461" y="13394"/>
                </a:lnTo>
                <a:lnTo>
                  <a:pt x="131825" y="21971"/>
                </a:lnTo>
                <a:lnTo>
                  <a:pt x="131825" y="776605"/>
                </a:lnTo>
                <a:lnTo>
                  <a:pt x="142190" y="785154"/>
                </a:lnTo>
                <a:lnTo>
                  <a:pt x="170449" y="792138"/>
                </a:lnTo>
                <a:lnTo>
                  <a:pt x="212353" y="796848"/>
                </a:lnTo>
                <a:lnTo>
                  <a:pt x="263651" y="798576"/>
                </a:lnTo>
                <a:lnTo>
                  <a:pt x="212353" y="800301"/>
                </a:lnTo>
                <a:lnTo>
                  <a:pt x="170449" y="805008"/>
                </a:lnTo>
                <a:lnTo>
                  <a:pt x="142190" y="811991"/>
                </a:lnTo>
                <a:lnTo>
                  <a:pt x="131825" y="820547"/>
                </a:lnTo>
                <a:lnTo>
                  <a:pt x="131825" y="1575181"/>
                </a:lnTo>
                <a:lnTo>
                  <a:pt x="121461" y="1583733"/>
                </a:lnTo>
                <a:lnTo>
                  <a:pt x="93202" y="1590717"/>
                </a:lnTo>
                <a:lnTo>
                  <a:pt x="51298" y="1595425"/>
                </a:lnTo>
                <a:lnTo>
                  <a:pt x="0" y="1597152"/>
                </a:lnTo>
              </a:path>
            </a:pathLst>
          </a:custGeom>
          <a:ln w="19812">
            <a:solidFill>
              <a:srgbClr val="6FAC46"/>
            </a:solidFill>
          </a:ln>
        </p:spPr>
        <p:txBody>
          <a:bodyPr wrap="square" lIns="0" tIns="0" rIns="0" bIns="0" rtlCol="0"/>
          <a:lstStyle/>
          <a:p/>
        </p:txBody>
      </p:sp>
      <p:grpSp>
        <p:nvGrpSpPr>
          <p:cNvPr id="47" name="object 47"/>
          <p:cNvGrpSpPr/>
          <p:nvPr/>
        </p:nvGrpSpPr>
        <p:grpSpPr>
          <a:xfrm>
            <a:off x="12367132" y="3451733"/>
            <a:ext cx="3590925" cy="402590"/>
            <a:chOff x="12367132" y="3451733"/>
            <a:chExt cx="3590925" cy="402590"/>
          </a:xfrm>
        </p:grpSpPr>
        <p:sp>
          <p:nvSpPr>
            <p:cNvPr id="48" name="object 48"/>
            <p:cNvSpPr/>
            <p:nvPr/>
          </p:nvSpPr>
          <p:spPr>
            <a:xfrm>
              <a:off x="12381737" y="3466338"/>
              <a:ext cx="3561715" cy="373380"/>
            </a:xfrm>
            <a:custGeom>
              <a:avLst/>
              <a:gdLst/>
              <a:ahLst/>
              <a:cxnLst/>
              <a:rect l="l" t="t" r="r" b="b"/>
              <a:pathLst>
                <a:path w="3561715" h="373379">
                  <a:moveTo>
                    <a:pt x="3499357" y="0"/>
                  </a:moveTo>
                  <a:lnTo>
                    <a:pt x="62229" y="0"/>
                  </a:lnTo>
                  <a:lnTo>
                    <a:pt x="37986" y="4883"/>
                  </a:lnTo>
                  <a:lnTo>
                    <a:pt x="18208" y="18208"/>
                  </a:lnTo>
                  <a:lnTo>
                    <a:pt x="4883" y="37986"/>
                  </a:lnTo>
                  <a:lnTo>
                    <a:pt x="0" y="62229"/>
                  </a:lnTo>
                  <a:lnTo>
                    <a:pt x="0" y="311150"/>
                  </a:lnTo>
                  <a:lnTo>
                    <a:pt x="4883" y="335393"/>
                  </a:lnTo>
                  <a:lnTo>
                    <a:pt x="18208" y="355171"/>
                  </a:lnTo>
                  <a:lnTo>
                    <a:pt x="37986" y="368496"/>
                  </a:lnTo>
                  <a:lnTo>
                    <a:pt x="62229" y="373379"/>
                  </a:lnTo>
                  <a:lnTo>
                    <a:pt x="3499357" y="373379"/>
                  </a:lnTo>
                  <a:lnTo>
                    <a:pt x="3523601" y="368496"/>
                  </a:lnTo>
                  <a:lnTo>
                    <a:pt x="3543379" y="355171"/>
                  </a:lnTo>
                  <a:lnTo>
                    <a:pt x="3556704" y="335393"/>
                  </a:lnTo>
                  <a:lnTo>
                    <a:pt x="3561588" y="311150"/>
                  </a:lnTo>
                  <a:lnTo>
                    <a:pt x="3561588" y="62229"/>
                  </a:lnTo>
                  <a:lnTo>
                    <a:pt x="3556704" y="37986"/>
                  </a:lnTo>
                  <a:lnTo>
                    <a:pt x="3543379" y="18208"/>
                  </a:lnTo>
                  <a:lnTo>
                    <a:pt x="3523601" y="4883"/>
                  </a:lnTo>
                  <a:lnTo>
                    <a:pt x="3499357" y="0"/>
                  </a:lnTo>
                  <a:close/>
                </a:path>
              </a:pathLst>
            </a:custGeom>
            <a:solidFill>
              <a:srgbClr val="E1EFD9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9" name="object 49"/>
            <p:cNvSpPr/>
            <p:nvPr/>
          </p:nvSpPr>
          <p:spPr>
            <a:xfrm>
              <a:off x="12381737" y="3466338"/>
              <a:ext cx="3561715" cy="373380"/>
            </a:xfrm>
            <a:custGeom>
              <a:avLst/>
              <a:gdLst/>
              <a:ahLst/>
              <a:cxnLst/>
              <a:rect l="l" t="t" r="r" b="b"/>
              <a:pathLst>
                <a:path w="3561715" h="373379">
                  <a:moveTo>
                    <a:pt x="0" y="62229"/>
                  </a:moveTo>
                  <a:lnTo>
                    <a:pt x="4883" y="37986"/>
                  </a:lnTo>
                  <a:lnTo>
                    <a:pt x="18208" y="18208"/>
                  </a:lnTo>
                  <a:lnTo>
                    <a:pt x="37986" y="4883"/>
                  </a:lnTo>
                  <a:lnTo>
                    <a:pt x="62229" y="0"/>
                  </a:lnTo>
                  <a:lnTo>
                    <a:pt x="3499357" y="0"/>
                  </a:lnTo>
                  <a:lnTo>
                    <a:pt x="3523601" y="4883"/>
                  </a:lnTo>
                  <a:lnTo>
                    <a:pt x="3543379" y="18208"/>
                  </a:lnTo>
                  <a:lnTo>
                    <a:pt x="3556704" y="37986"/>
                  </a:lnTo>
                  <a:lnTo>
                    <a:pt x="3561588" y="62229"/>
                  </a:lnTo>
                  <a:lnTo>
                    <a:pt x="3561588" y="311150"/>
                  </a:lnTo>
                  <a:lnTo>
                    <a:pt x="3556704" y="335393"/>
                  </a:lnTo>
                  <a:lnTo>
                    <a:pt x="3543379" y="355171"/>
                  </a:lnTo>
                  <a:lnTo>
                    <a:pt x="3523601" y="368496"/>
                  </a:lnTo>
                  <a:lnTo>
                    <a:pt x="3499357" y="373379"/>
                  </a:lnTo>
                  <a:lnTo>
                    <a:pt x="62229" y="373379"/>
                  </a:lnTo>
                  <a:lnTo>
                    <a:pt x="37986" y="368496"/>
                  </a:lnTo>
                  <a:lnTo>
                    <a:pt x="18208" y="355171"/>
                  </a:lnTo>
                  <a:lnTo>
                    <a:pt x="4883" y="335393"/>
                  </a:lnTo>
                  <a:lnTo>
                    <a:pt x="0" y="311150"/>
                  </a:lnTo>
                  <a:lnTo>
                    <a:pt x="0" y="62229"/>
                  </a:lnTo>
                  <a:close/>
                </a:path>
              </a:pathLst>
            </a:custGeom>
            <a:ln w="28955">
              <a:solidFill>
                <a:srgbClr val="538235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50" name="object 50"/>
          <p:cNvSpPr txBox="1"/>
          <p:nvPr/>
        </p:nvSpPr>
        <p:spPr>
          <a:xfrm>
            <a:off x="12707493" y="3504691"/>
            <a:ext cx="2908300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5">
                <a:latin typeface="Calibri"/>
                <a:cs typeface="Calibri"/>
              </a:rPr>
              <a:t>não</a:t>
            </a:r>
            <a:r>
              <a:rPr dirty="0" sz="1600" spc="-15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neoplásicas</a:t>
            </a:r>
            <a:r>
              <a:rPr dirty="0" sz="1600" spc="-15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x</a:t>
            </a:r>
            <a:r>
              <a:rPr dirty="0" sz="1600" spc="-1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não</a:t>
            </a:r>
            <a:r>
              <a:rPr dirty="0" sz="1600" spc="-10">
                <a:latin typeface="Calibri"/>
                <a:cs typeface="Calibri"/>
              </a:rPr>
              <a:t> metastáticas</a:t>
            </a:r>
            <a:endParaRPr sz="1600">
              <a:latin typeface="Calibri"/>
              <a:cs typeface="Calibri"/>
            </a:endParaRPr>
          </a:p>
        </p:txBody>
      </p:sp>
      <p:grpSp>
        <p:nvGrpSpPr>
          <p:cNvPr id="51" name="object 51"/>
          <p:cNvGrpSpPr/>
          <p:nvPr/>
        </p:nvGrpSpPr>
        <p:grpSpPr>
          <a:xfrm>
            <a:off x="12380976" y="5181600"/>
            <a:ext cx="3988435" cy="403860"/>
            <a:chOff x="12380976" y="5181600"/>
            <a:chExt cx="3988435" cy="403860"/>
          </a:xfrm>
        </p:grpSpPr>
        <p:sp>
          <p:nvSpPr>
            <p:cNvPr id="52" name="object 52"/>
            <p:cNvSpPr/>
            <p:nvPr/>
          </p:nvSpPr>
          <p:spPr>
            <a:xfrm>
              <a:off x="12395454" y="5196077"/>
              <a:ext cx="3959860" cy="375285"/>
            </a:xfrm>
            <a:custGeom>
              <a:avLst/>
              <a:gdLst/>
              <a:ahLst/>
              <a:cxnLst/>
              <a:rect l="l" t="t" r="r" b="b"/>
              <a:pathLst>
                <a:path w="3959859" h="375285">
                  <a:moveTo>
                    <a:pt x="3896867" y="0"/>
                  </a:moveTo>
                  <a:lnTo>
                    <a:pt x="62484" y="0"/>
                  </a:lnTo>
                  <a:lnTo>
                    <a:pt x="38147" y="4905"/>
                  </a:lnTo>
                  <a:lnTo>
                    <a:pt x="18288" y="18287"/>
                  </a:lnTo>
                  <a:lnTo>
                    <a:pt x="4905" y="38147"/>
                  </a:lnTo>
                  <a:lnTo>
                    <a:pt x="0" y="62484"/>
                  </a:lnTo>
                  <a:lnTo>
                    <a:pt x="0" y="312420"/>
                  </a:lnTo>
                  <a:lnTo>
                    <a:pt x="4905" y="336756"/>
                  </a:lnTo>
                  <a:lnTo>
                    <a:pt x="18288" y="356615"/>
                  </a:lnTo>
                  <a:lnTo>
                    <a:pt x="38147" y="369998"/>
                  </a:lnTo>
                  <a:lnTo>
                    <a:pt x="62484" y="374904"/>
                  </a:lnTo>
                  <a:lnTo>
                    <a:pt x="3896867" y="374904"/>
                  </a:lnTo>
                  <a:lnTo>
                    <a:pt x="3921204" y="369998"/>
                  </a:lnTo>
                  <a:lnTo>
                    <a:pt x="3941063" y="356616"/>
                  </a:lnTo>
                  <a:lnTo>
                    <a:pt x="3954446" y="336756"/>
                  </a:lnTo>
                  <a:lnTo>
                    <a:pt x="3959352" y="312420"/>
                  </a:lnTo>
                  <a:lnTo>
                    <a:pt x="3959352" y="62484"/>
                  </a:lnTo>
                  <a:lnTo>
                    <a:pt x="3954446" y="38147"/>
                  </a:lnTo>
                  <a:lnTo>
                    <a:pt x="3941063" y="18288"/>
                  </a:lnTo>
                  <a:lnTo>
                    <a:pt x="3921204" y="4905"/>
                  </a:lnTo>
                  <a:lnTo>
                    <a:pt x="3896867" y="0"/>
                  </a:lnTo>
                  <a:close/>
                </a:path>
              </a:pathLst>
            </a:custGeom>
            <a:solidFill>
              <a:srgbClr val="E1EFD9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3" name="object 53"/>
            <p:cNvSpPr/>
            <p:nvPr/>
          </p:nvSpPr>
          <p:spPr>
            <a:xfrm>
              <a:off x="12395454" y="5196077"/>
              <a:ext cx="3959860" cy="375285"/>
            </a:xfrm>
            <a:custGeom>
              <a:avLst/>
              <a:gdLst/>
              <a:ahLst/>
              <a:cxnLst/>
              <a:rect l="l" t="t" r="r" b="b"/>
              <a:pathLst>
                <a:path w="3959859" h="375285">
                  <a:moveTo>
                    <a:pt x="0" y="62484"/>
                  </a:moveTo>
                  <a:lnTo>
                    <a:pt x="4905" y="38147"/>
                  </a:lnTo>
                  <a:lnTo>
                    <a:pt x="18288" y="18287"/>
                  </a:lnTo>
                  <a:lnTo>
                    <a:pt x="38147" y="4905"/>
                  </a:lnTo>
                  <a:lnTo>
                    <a:pt x="62484" y="0"/>
                  </a:lnTo>
                  <a:lnTo>
                    <a:pt x="3896867" y="0"/>
                  </a:lnTo>
                  <a:lnTo>
                    <a:pt x="3921204" y="4905"/>
                  </a:lnTo>
                  <a:lnTo>
                    <a:pt x="3941063" y="18288"/>
                  </a:lnTo>
                  <a:lnTo>
                    <a:pt x="3954446" y="38147"/>
                  </a:lnTo>
                  <a:lnTo>
                    <a:pt x="3959352" y="62484"/>
                  </a:lnTo>
                  <a:lnTo>
                    <a:pt x="3959352" y="312420"/>
                  </a:lnTo>
                  <a:lnTo>
                    <a:pt x="3954446" y="336756"/>
                  </a:lnTo>
                  <a:lnTo>
                    <a:pt x="3941063" y="356616"/>
                  </a:lnTo>
                  <a:lnTo>
                    <a:pt x="3921204" y="369998"/>
                  </a:lnTo>
                  <a:lnTo>
                    <a:pt x="3896867" y="374904"/>
                  </a:lnTo>
                  <a:lnTo>
                    <a:pt x="62484" y="374904"/>
                  </a:lnTo>
                  <a:lnTo>
                    <a:pt x="38147" y="369998"/>
                  </a:lnTo>
                  <a:lnTo>
                    <a:pt x="18288" y="356615"/>
                  </a:lnTo>
                  <a:lnTo>
                    <a:pt x="4905" y="336756"/>
                  </a:lnTo>
                  <a:lnTo>
                    <a:pt x="0" y="312420"/>
                  </a:lnTo>
                  <a:lnTo>
                    <a:pt x="0" y="62484"/>
                  </a:lnTo>
                  <a:close/>
                </a:path>
              </a:pathLst>
            </a:custGeom>
            <a:ln w="28956">
              <a:solidFill>
                <a:srgbClr val="538235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54" name="object 54"/>
          <p:cNvSpPr txBox="1"/>
          <p:nvPr/>
        </p:nvSpPr>
        <p:spPr>
          <a:xfrm>
            <a:off x="12758673" y="5235321"/>
            <a:ext cx="3231515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5">
                <a:latin typeface="Calibri"/>
                <a:cs typeface="Calibri"/>
              </a:rPr>
              <a:t>não</a:t>
            </a:r>
            <a:r>
              <a:rPr dirty="0" sz="1600" spc="-15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neoplásicas </a:t>
            </a:r>
            <a:r>
              <a:rPr dirty="0" sz="1600" spc="-5">
                <a:latin typeface="Calibri"/>
                <a:cs typeface="Calibri"/>
              </a:rPr>
              <a:t>x </a:t>
            </a:r>
            <a:r>
              <a:rPr dirty="0" sz="1600" spc="-10">
                <a:latin typeface="Calibri"/>
                <a:cs typeface="Calibri"/>
              </a:rPr>
              <a:t>metástase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linfonodal</a:t>
            </a:r>
            <a:endParaRPr sz="1600">
              <a:latin typeface="Calibri"/>
              <a:cs typeface="Calibri"/>
            </a:endParaRPr>
          </a:p>
        </p:txBody>
      </p:sp>
      <p:grpSp>
        <p:nvGrpSpPr>
          <p:cNvPr id="55" name="object 55"/>
          <p:cNvGrpSpPr/>
          <p:nvPr/>
        </p:nvGrpSpPr>
        <p:grpSpPr>
          <a:xfrm>
            <a:off x="12362688" y="4690871"/>
            <a:ext cx="3988435" cy="403860"/>
            <a:chOff x="12362688" y="4690871"/>
            <a:chExt cx="3988435" cy="403860"/>
          </a:xfrm>
        </p:grpSpPr>
        <p:sp>
          <p:nvSpPr>
            <p:cNvPr id="56" name="object 56"/>
            <p:cNvSpPr/>
            <p:nvPr/>
          </p:nvSpPr>
          <p:spPr>
            <a:xfrm>
              <a:off x="12377166" y="4705349"/>
              <a:ext cx="3959860" cy="375285"/>
            </a:xfrm>
            <a:custGeom>
              <a:avLst/>
              <a:gdLst/>
              <a:ahLst/>
              <a:cxnLst/>
              <a:rect l="l" t="t" r="r" b="b"/>
              <a:pathLst>
                <a:path w="3959859" h="375285">
                  <a:moveTo>
                    <a:pt x="3896868" y="0"/>
                  </a:moveTo>
                  <a:lnTo>
                    <a:pt x="62483" y="0"/>
                  </a:lnTo>
                  <a:lnTo>
                    <a:pt x="38147" y="4905"/>
                  </a:lnTo>
                  <a:lnTo>
                    <a:pt x="18287" y="18287"/>
                  </a:lnTo>
                  <a:lnTo>
                    <a:pt x="4905" y="38147"/>
                  </a:lnTo>
                  <a:lnTo>
                    <a:pt x="0" y="62484"/>
                  </a:lnTo>
                  <a:lnTo>
                    <a:pt x="0" y="312420"/>
                  </a:lnTo>
                  <a:lnTo>
                    <a:pt x="4905" y="336756"/>
                  </a:lnTo>
                  <a:lnTo>
                    <a:pt x="18287" y="356615"/>
                  </a:lnTo>
                  <a:lnTo>
                    <a:pt x="38147" y="369998"/>
                  </a:lnTo>
                  <a:lnTo>
                    <a:pt x="62483" y="374903"/>
                  </a:lnTo>
                  <a:lnTo>
                    <a:pt x="3896868" y="374903"/>
                  </a:lnTo>
                  <a:lnTo>
                    <a:pt x="3921204" y="369998"/>
                  </a:lnTo>
                  <a:lnTo>
                    <a:pt x="3941063" y="356615"/>
                  </a:lnTo>
                  <a:lnTo>
                    <a:pt x="3954446" y="336756"/>
                  </a:lnTo>
                  <a:lnTo>
                    <a:pt x="3959351" y="312420"/>
                  </a:lnTo>
                  <a:lnTo>
                    <a:pt x="3959351" y="62484"/>
                  </a:lnTo>
                  <a:lnTo>
                    <a:pt x="3954446" y="38147"/>
                  </a:lnTo>
                  <a:lnTo>
                    <a:pt x="3941064" y="18287"/>
                  </a:lnTo>
                  <a:lnTo>
                    <a:pt x="3921204" y="4905"/>
                  </a:lnTo>
                  <a:lnTo>
                    <a:pt x="3896868" y="0"/>
                  </a:lnTo>
                  <a:close/>
                </a:path>
              </a:pathLst>
            </a:custGeom>
            <a:solidFill>
              <a:srgbClr val="E1EFD9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7" name="object 57"/>
            <p:cNvSpPr/>
            <p:nvPr/>
          </p:nvSpPr>
          <p:spPr>
            <a:xfrm>
              <a:off x="12377166" y="4705349"/>
              <a:ext cx="3959860" cy="375285"/>
            </a:xfrm>
            <a:custGeom>
              <a:avLst/>
              <a:gdLst/>
              <a:ahLst/>
              <a:cxnLst/>
              <a:rect l="l" t="t" r="r" b="b"/>
              <a:pathLst>
                <a:path w="3959859" h="375285">
                  <a:moveTo>
                    <a:pt x="0" y="62484"/>
                  </a:moveTo>
                  <a:lnTo>
                    <a:pt x="4905" y="38147"/>
                  </a:lnTo>
                  <a:lnTo>
                    <a:pt x="18287" y="18287"/>
                  </a:lnTo>
                  <a:lnTo>
                    <a:pt x="38147" y="4905"/>
                  </a:lnTo>
                  <a:lnTo>
                    <a:pt x="62483" y="0"/>
                  </a:lnTo>
                  <a:lnTo>
                    <a:pt x="3896868" y="0"/>
                  </a:lnTo>
                  <a:lnTo>
                    <a:pt x="3921204" y="4905"/>
                  </a:lnTo>
                  <a:lnTo>
                    <a:pt x="3941064" y="18287"/>
                  </a:lnTo>
                  <a:lnTo>
                    <a:pt x="3954446" y="38147"/>
                  </a:lnTo>
                  <a:lnTo>
                    <a:pt x="3959351" y="62484"/>
                  </a:lnTo>
                  <a:lnTo>
                    <a:pt x="3959351" y="312420"/>
                  </a:lnTo>
                  <a:lnTo>
                    <a:pt x="3954446" y="336756"/>
                  </a:lnTo>
                  <a:lnTo>
                    <a:pt x="3941063" y="356615"/>
                  </a:lnTo>
                  <a:lnTo>
                    <a:pt x="3921204" y="369998"/>
                  </a:lnTo>
                  <a:lnTo>
                    <a:pt x="3896868" y="374903"/>
                  </a:lnTo>
                  <a:lnTo>
                    <a:pt x="62483" y="374903"/>
                  </a:lnTo>
                  <a:lnTo>
                    <a:pt x="38147" y="369998"/>
                  </a:lnTo>
                  <a:lnTo>
                    <a:pt x="18287" y="356615"/>
                  </a:lnTo>
                  <a:lnTo>
                    <a:pt x="4905" y="336756"/>
                  </a:lnTo>
                  <a:lnTo>
                    <a:pt x="0" y="312420"/>
                  </a:lnTo>
                  <a:lnTo>
                    <a:pt x="0" y="62484"/>
                  </a:lnTo>
                  <a:close/>
                </a:path>
              </a:pathLst>
            </a:custGeom>
            <a:ln w="28956">
              <a:solidFill>
                <a:srgbClr val="538235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58" name="object 58"/>
          <p:cNvSpPr txBox="1"/>
          <p:nvPr/>
        </p:nvSpPr>
        <p:spPr>
          <a:xfrm>
            <a:off x="12717906" y="4745228"/>
            <a:ext cx="3277870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5">
                <a:latin typeface="Calibri"/>
                <a:cs typeface="Calibri"/>
              </a:rPr>
              <a:t>não </a:t>
            </a:r>
            <a:r>
              <a:rPr dirty="0" sz="1600" spc="-10">
                <a:latin typeface="Calibri"/>
                <a:cs typeface="Calibri"/>
              </a:rPr>
              <a:t>neoplásicas</a:t>
            </a:r>
            <a:r>
              <a:rPr dirty="0" sz="1600" spc="-5">
                <a:latin typeface="Calibri"/>
                <a:cs typeface="Calibri"/>
              </a:rPr>
              <a:t> x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metástase</a:t>
            </a:r>
            <a:r>
              <a:rPr dirty="0" sz="1600" spc="1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a </a:t>
            </a:r>
            <a:r>
              <a:rPr dirty="0" sz="1600" spc="-10">
                <a:latin typeface="Calibri"/>
                <a:cs typeface="Calibri"/>
              </a:rPr>
              <a:t>distância</a:t>
            </a:r>
            <a:endParaRPr sz="1600">
              <a:latin typeface="Calibri"/>
              <a:cs typeface="Calibri"/>
            </a:endParaRPr>
          </a:p>
        </p:txBody>
      </p:sp>
      <p:grpSp>
        <p:nvGrpSpPr>
          <p:cNvPr id="59" name="object 59"/>
          <p:cNvGrpSpPr/>
          <p:nvPr/>
        </p:nvGrpSpPr>
        <p:grpSpPr>
          <a:xfrm>
            <a:off x="12367132" y="4043045"/>
            <a:ext cx="3582035" cy="404495"/>
            <a:chOff x="12367132" y="4043045"/>
            <a:chExt cx="3582035" cy="404495"/>
          </a:xfrm>
        </p:grpSpPr>
        <p:sp>
          <p:nvSpPr>
            <p:cNvPr id="60" name="object 60"/>
            <p:cNvSpPr/>
            <p:nvPr/>
          </p:nvSpPr>
          <p:spPr>
            <a:xfrm>
              <a:off x="12381737" y="4057650"/>
              <a:ext cx="3552825" cy="375285"/>
            </a:xfrm>
            <a:custGeom>
              <a:avLst/>
              <a:gdLst/>
              <a:ahLst/>
              <a:cxnLst/>
              <a:rect l="l" t="t" r="r" b="b"/>
              <a:pathLst>
                <a:path w="3552825" h="375285">
                  <a:moveTo>
                    <a:pt x="3489959" y="0"/>
                  </a:moveTo>
                  <a:lnTo>
                    <a:pt x="62483" y="0"/>
                  </a:lnTo>
                  <a:lnTo>
                    <a:pt x="38147" y="4905"/>
                  </a:lnTo>
                  <a:lnTo>
                    <a:pt x="18288" y="18287"/>
                  </a:lnTo>
                  <a:lnTo>
                    <a:pt x="4905" y="38147"/>
                  </a:lnTo>
                  <a:lnTo>
                    <a:pt x="0" y="62484"/>
                  </a:lnTo>
                  <a:lnTo>
                    <a:pt x="0" y="312420"/>
                  </a:lnTo>
                  <a:lnTo>
                    <a:pt x="4905" y="336756"/>
                  </a:lnTo>
                  <a:lnTo>
                    <a:pt x="18287" y="356615"/>
                  </a:lnTo>
                  <a:lnTo>
                    <a:pt x="38147" y="369998"/>
                  </a:lnTo>
                  <a:lnTo>
                    <a:pt x="62483" y="374903"/>
                  </a:lnTo>
                  <a:lnTo>
                    <a:pt x="3489959" y="374903"/>
                  </a:lnTo>
                  <a:lnTo>
                    <a:pt x="3514296" y="369998"/>
                  </a:lnTo>
                  <a:lnTo>
                    <a:pt x="3534155" y="356615"/>
                  </a:lnTo>
                  <a:lnTo>
                    <a:pt x="3547538" y="336756"/>
                  </a:lnTo>
                  <a:lnTo>
                    <a:pt x="3552444" y="312420"/>
                  </a:lnTo>
                  <a:lnTo>
                    <a:pt x="3552444" y="62484"/>
                  </a:lnTo>
                  <a:lnTo>
                    <a:pt x="3547538" y="38147"/>
                  </a:lnTo>
                  <a:lnTo>
                    <a:pt x="3534155" y="18287"/>
                  </a:lnTo>
                  <a:lnTo>
                    <a:pt x="3514296" y="4905"/>
                  </a:lnTo>
                  <a:lnTo>
                    <a:pt x="3489959" y="0"/>
                  </a:lnTo>
                  <a:close/>
                </a:path>
              </a:pathLst>
            </a:custGeom>
            <a:solidFill>
              <a:srgbClr val="E1EFD9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1" name="object 61"/>
            <p:cNvSpPr/>
            <p:nvPr/>
          </p:nvSpPr>
          <p:spPr>
            <a:xfrm>
              <a:off x="12381737" y="4057650"/>
              <a:ext cx="3552825" cy="375285"/>
            </a:xfrm>
            <a:custGeom>
              <a:avLst/>
              <a:gdLst/>
              <a:ahLst/>
              <a:cxnLst/>
              <a:rect l="l" t="t" r="r" b="b"/>
              <a:pathLst>
                <a:path w="3552825" h="375285">
                  <a:moveTo>
                    <a:pt x="0" y="62484"/>
                  </a:moveTo>
                  <a:lnTo>
                    <a:pt x="4905" y="38147"/>
                  </a:lnTo>
                  <a:lnTo>
                    <a:pt x="18288" y="18287"/>
                  </a:lnTo>
                  <a:lnTo>
                    <a:pt x="38147" y="4905"/>
                  </a:lnTo>
                  <a:lnTo>
                    <a:pt x="62483" y="0"/>
                  </a:lnTo>
                  <a:lnTo>
                    <a:pt x="3489959" y="0"/>
                  </a:lnTo>
                  <a:lnTo>
                    <a:pt x="3514296" y="4905"/>
                  </a:lnTo>
                  <a:lnTo>
                    <a:pt x="3534155" y="18287"/>
                  </a:lnTo>
                  <a:lnTo>
                    <a:pt x="3547538" y="38147"/>
                  </a:lnTo>
                  <a:lnTo>
                    <a:pt x="3552444" y="62484"/>
                  </a:lnTo>
                  <a:lnTo>
                    <a:pt x="3552444" y="312420"/>
                  </a:lnTo>
                  <a:lnTo>
                    <a:pt x="3547538" y="336756"/>
                  </a:lnTo>
                  <a:lnTo>
                    <a:pt x="3534155" y="356615"/>
                  </a:lnTo>
                  <a:lnTo>
                    <a:pt x="3514296" y="369998"/>
                  </a:lnTo>
                  <a:lnTo>
                    <a:pt x="3489959" y="374903"/>
                  </a:lnTo>
                  <a:lnTo>
                    <a:pt x="62483" y="374903"/>
                  </a:lnTo>
                  <a:lnTo>
                    <a:pt x="38147" y="369998"/>
                  </a:lnTo>
                  <a:lnTo>
                    <a:pt x="18287" y="356615"/>
                  </a:lnTo>
                  <a:lnTo>
                    <a:pt x="4905" y="336756"/>
                  </a:lnTo>
                  <a:lnTo>
                    <a:pt x="0" y="312420"/>
                  </a:lnTo>
                  <a:lnTo>
                    <a:pt x="0" y="62484"/>
                  </a:lnTo>
                  <a:close/>
                </a:path>
              </a:pathLst>
            </a:custGeom>
            <a:ln w="28956">
              <a:solidFill>
                <a:srgbClr val="538235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62" name="object 62"/>
          <p:cNvSpPr txBox="1"/>
          <p:nvPr/>
        </p:nvSpPr>
        <p:spPr>
          <a:xfrm>
            <a:off x="12498451" y="4096258"/>
            <a:ext cx="3318510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5">
                <a:latin typeface="Calibri"/>
                <a:cs typeface="Calibri"/>
              </a:rPr>
              <a:t>não</a:t>
            </a:r>
            <a:r>
              <a:rPr dirty="0" sz="1600" spc="-25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metastáticas</a:t>
            </a:r>
            <a:r>
              <a:rPr dirty="0" sz="1600" spc="-25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x</a:t>
            </a:r>
            <a:r>
              <a:rPr dirty="0" sz="1600" spc="-15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metástase</a:t>
            </a:r>
            <a:r>
              <a:rPr dirty="0" sz="1600" spc="-5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linfonodal</a:t>
            </a:r>
            <a:endParaRPr sz="1600">
              <a:latin typeface="Calibri"/>
              <a:cs typeface="Calibri"/>
            </a:endParaRPr>
          </a:p>
        </p:txBody>
      </p:sp>
      <p:grpSp>
        <p:nvGrpSpPr>
          <p:cNvPr id="63" name="object 63"/>
          <p:cNvGrpSpPr/>
          <p:nvPr/>
        </p:nvGrpSpPr>
        <p:grpSpPr>
          <a:xfrm>
            <a:off x="12376404" y="5687567"/>
            <a:ext cx="3988435" cy="417830"/>
            <a:chOff x="12376404" y="5687567"/>
            <a:chExt cx="3988435" cy="417830"/>
          </a:xfrm>
        </p:grpSpPr>
        <p:sp>
          <p:nvSpPr>
            <p:cNvPr id="64" name="object 64"/>
            <p:cNvSpPr/>
            <p:nvPr/>
          </p:nvSpPr>
          <p:spPr>
            <a:xfrm>
              <a:off x="12390882" y="5702045"/>
              <a:ext cx="3959860" cy="388620"/>
            </a:xfrm>
            <a:custGeom>
              <a:avLst/>
              <a:gdLst/>
              <a:ahLst/>
              <a:cxnLst/>
              <a:rect l="l" t="t" r="r" b="b"/>
              <a:pathLst>
                <a:path w="3959859" h="388620">
                  <a:moveTo>
                    <a:pt x="3894581" y="0"/>
                  </a:moveTo>
                  <a:lnTo>
                    <a:pt x="64770" y="0"/>
                  </a:lnTo>
                  <a:lnTo>
                    <a:pt x="39540" y="5083"/>
                  </a:lnTo>
                  <a:lnTo>
                    <a:pt x="18954" y="18954"/>
                  </a:lnTo>
                  <a:lnTo>
                    <a:pt x="5083" y="39540"/>
                  </a:lnTo>
                  <a:lnTo>
                    <a:pt x="0" y="64769"/>
                  </a:lnTo>
                  <a:lnTo>
                    <a:pt x="0" y="323850"/>
                  </a:lnTo>
                  <a:lnTo>
                    <a:pt x="5083" y="349079"/>
                  </a:lnTo>
                  <a:lnTo>
                    <a:pt x="18954" y="369665"/>
                  </a:lnTo>
                  <a:lnTo>
                    <a:pt x="39540" y="383536"/>
                  </a:lnTo>
                  <a:lnTo>
                    <a:pt x="64770" y="388619"/>
                  </a:lnTo>
                  <a:lnTo>
                    <a:pt x="3894581" y="388619"/>
                  </a:lnTo>
                  <a:lnTo>
                    <a:pt x="3919811" y="383536"/>
                  </a:lnTo>
                  <a:lnTo>
                    <a:pt x="3940397" y="369665"/>
                  </a:lnTo>
                  <a:lnTo>
                    <a:pt x="3954268" y="349079"/>
                  </a:lnTo>
                  <a:lnTo>
                    <a:pt x="3959352" y="323850"/>
                  </a:lnTo>
                  <a:lnTo>
                    <a:pt x="3959352" y="64769"/>
                  </a:lnTo>
                  <a:lnTo>
                    <a:pt x="3954268" y="39540"/>
                  </a:lnTo>
                  <a:lnTo>
                    <a:pt x="3940397" y="18954"/>
                  </a:lnTo>
                  <a:lnTo>
                    <a:pt x="3919811" y="5083"/>
                  </a:lnTo>
                  <a:lnTo>
                    <a:pt x="3894581" y="0"/>
                  </a:lnTo>
                  <a:close/>
                </a:path>
              </a:pathLst>
            </a:custGeom>
            <a:solidFill>
              <a:srgbClr val="E1EFD9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5" name="object 65"/>
            <p:cNvSpPr/>
            <p:nvPr/>
          </p:nvSpPr>
          <p:spPr>
            <a:xfrm>
              <a:off x="12390882" y="5702045"/>
              <a:ext cx="3959860" cy="388620"/>
            </a:xfrm>
            <a:custGeom>
              <a:avLst/>
              <a:gdLst/>
              <a:ahLst/>
              <a:cxnLst/>
              <a:rect l="l" t="t" r="r" b="b"/>
              <a:pathLst>
                <a:path w="3959859" h="388620">
                  <a:moveTo>
                    <a:pt x="0" y="64769"/>
                  </a:moveTo>
                  <a:lnTo>
                    <a:pt x="5083" y="39540"/>
                  </a:lnTo>
                  <a:lnTo>
                    <a:pt x="18954" y="18954"/>
                  </a:lnTo>
                  <a:lnTo>
                    <a:pt x="39540" y="5083"/>
                  </a:lnTo>
                  <a:lnTo>
                    <a:pt x="64770" y="0"/>
                  </a:lnTo>
                  <a:lnTo>
                    <a:pt x="3894581" y="0"/>
                  </a:lnTo>
                  <a:lnTo>
                    <a:pt x="3919811" y="5083"/>
                  </a:lnTo>
                  <a:lnTo>
                    <a:pt x="3940397" y="18954"/>
                  </a:lnTo>
                  <a:lnTo>
                    <a:pt x="3954268" y="39540"/>
                  </a:lnTo>
                  <a:lnTo>
                    <a:pt x="3959352" y="64769"/>
                  </a:lnTo>
                  <a:lnTo>
                    <a:pt x="3959352" y="323850"/>
                  </a:lnTo>
                  <a:lnTo>
                    <a:pt x="3954268" y="349079"/>
                  </a:lnTo>
                  <a:lnTo>
                    <a:pt x="3940397" y="369665"/>
                  </a:lnTo>
                  <a:lnTo>
                    <a:pt x="3919811" y="383536"/>
                  </a:lnTo>
                  <a:lnTo>
                    <a:pt x="3894581" y="388619"/>
                  </a:lnTo>
                  <a:lnTo>
                    <a:pt x="64770" y="388619"/>
                  </a:lnTo>
                  <a:lnTo>
                    <a:pt x="39540" y="383536"/>
                  </a:lnTo>
                  <a:lnTo>
                    <a:pt x="18954" y="369665"/>
                  </a:lnTo>
                  <a:lnTo>
                    <a:pt x="5083" y="349079"/>
                  </a:lnTo>
                  <a:lnTo>
                    <a:pt x="0" y="323850"/>
                  </a:lnTo>
                  <a:lnTo>
                    <a:pt x="0" y="64769"/>
                  </a:lnTo>
                  <a:close/>
                </a:path>
              </a:pathLst>
            </a:custGeom>
            <a:ln w="28956">
              <a:solidFill>
                <a:srgbClr val="538235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66" name="object 66"/>
          <p:cNvSpPr txBox="1"/>
          <p:nvPr/>
        </p:nvSpPr>
        <p:spPr>
          <a:xfrm>
            <a:off x="12687681" y="5742813"/>
            <a:ext cx="3363595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5">
                <a:latin typeface="Calibri"/>
                <a:cs typeface="Calibri"/>
              </a:rPr>
              <a:t>não</a:t>
            </a:r>
            <a:r>
              <a:rPr dirty="0" sz="1600" spc="-15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metastáticas</a:t>
            </a:r>
            <a:r>
              <a:rPr dirty="0" sz="1600" spc="-2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x</a:t>
            </a:r>
            <a:r>
              <a:rPr dirty="0" sz="1600" spc="-10">
                <a:latin typeface="Calibri"/>
                <a:cs typeface="Calibri"/>
              </a:rPr>
              <a:t> metástase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a</a:t>
            </a:r>
            <a:r>
              <a:rPr dirty="0" sz="1600" spc="-10">
                <a:latin typeface="Calibri"/>
                <a:cs typeface="Calibri"/>
              </a:rPr>
              <a:t> distância</a:t>
            </a:r>
            <a:endParaRPr sz="1600">
              <a:latin typeface="Calibri"/>
              <a:cs typeface="Calibri"/>
            </a:endParaRPr>
          </a:p>
        </p:txBody>
      </p:sp>
      <p:grpSp>
        <p:nvGrpSpPr>
          <p:cNvPr id="67" name="object 67"/>
          <p:cNvGrpSpPr/>
          <p:nvPr/>
        </p:nvGrpSpPr>
        <p:grpSpPr>
          <a:xfrm>
            <a:off x="12380976" y="6204203"/>
            <a:ext cx="3988435" cy="402590"/>
            <a:chOff x="12380976" y="6204203"/>
            <a:chExt cx="3988435" cy="402590"/>
          </a:xfrm>
        </p:grpSpPr>
        <p:sp>
          <p:nvSpPr>
            <p:cNvPr id="68" name="object 68"/>
            <p:cNvSpPr/>
            <p:nvPr/>
          </p:nvSpPr>
          <p:spPr>
            <a:xfrm>
              <a:off x="12395454" y="6218681"/>
              <a:ext cx="3959860" cy="373380"/>
            </a:xfrm>
            <a:custGeom>
              <a:avLst/>
              <a:gdLst/>
              <a:ahLst/>
              <a:cxnLst/>
              <a:rect l="l" t="t" r="r" b="b"/>
              <a:pathLst>
                <a:path w="3959859" h="373379">
                  <a:moveTo>
                    <a:pt x="3897122" y="0"/>
                  </a:moveTo>
                  <a:lnTo>
                    <a:pt x="62229" y="0"/>
                  </a:lnTo>
                  <a:lnTo>
                    <a:pt x="37986" y="4883"/>
                  </a:lnTo>
                  <a:lnTo>
                    <a:pt x="18208" y="18208"/>
                  </a:lnTo>
                  <a:lnTo>
                    <a:pt x="4883" y="37986"/>
                  </a:lnTo>
                  <a:lnTo>
                    <a:pt x="0" y="62229"/>
                  </a:lnTo>
                  <a:lnTo>
                    <a:pt x="0" y="311150"/>
                  </a:lnTo>
                  <a:lnTo>
                    <a:pt x="4883" y="335393"/>
                  </a:lnTo>
                  <a:lnTo>
                    <a:pt x="18208" y="355171"/>
                  </a:lnTo>
                  <a:lnTo>
                    <a:pt x="37986" y="368496"/>
                  </a:lnTo>
                  <a:lnTo>
                    <a:pt x="62229" y="373379"/>
                  </a:lnTo>
                  <a:lnTo>
                    <a:pt x="3897122" y="373379"/>
                  </a:lnTo>
                  <a:lnTo>
                    <a:pt x="3921365" y="368496"/>
                  </a:lnTo>
                  <a:lnTo>
                    <a:pt x="3941143" y="355171"/>
                  </a:lnTo>
                  <a:lnTo>
                    <a:pt x="3954468" y="335393"/>
                  </a:lnTo>
                  <a:lnTo>
                    <a:pt x="3959352" y="311150"/>
                  </a:lnTo>
                  <a:lnTo>
                    <a:pt x="3959352" y="62229"/>
                  </a:lnTo>
                  <a:lnTo>
                    <a:pt x="3954468" y="37986"/>
                  </a:lnTo>
                  <a:lnTo>
                    <a:pt x="3941143" y="18208"/>
                  </a:lnTo>
                  <a:lnTo>
                    <a:pt x="3921365" y="4883"/>
                  </a:lnTo>
                  <a:lnTo>
                    <a:pt x="3897122" y="0"/>
                  </a:lnTo>
                  <a:close/>
                </a:path>
              </a:pathLst>
            </a:custGeom>
            <a:solidFill>
              <a:srgbClr val="E1EFD9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9" name="object 69"/>
            <p:cNvSpPr/>
            <p:nvPr/>
          </p:nvSpPr>
          <p:spPr>
            <a:xfrm>
              <a:off x="12395454" y="6218681"/>
              <a:ext cx="3959860" cy="373380"/>
            </a:xfrm>
            <a:custGeom>
              <a:avLst/>
              <a:gdLst/>
              <a:ahLst/>
              <a:cxnLst/>
              <a:rect l="l" t="t" r="r" b="b"/>
              <a:pathLst>
                <a:path w="3959859" h="373379">
                  <a:moveTo>
                    <a:pt x="0" y="62229"/>
                  </a:moveTo>
                  <a:lnTo>
                    <a:pt x="4883" y="37986"/>
                  </a:lnTo>
                  <a:lnTo>
                    <a:pt x="18208" y="18208"/>
                  </a:lnTo>
                  <a:lnTo>
                    <a:pt x="37986" y="4883"/>
                  </a:lnTo>
                  <a:lnTo>
                    <a:pt x="62229" y="0"/>
                  </a:lnTo>
                  <a:lnTo>
                    <a:pt x="3897122" y="0"/>
                  </a:lnTo>
                  <a:lnTo>
                    <a:pt x="3921365" y="4883"/>
                  </a:lnTo>
                  <a:lnTo>
                    <a:pt x="3941143" y="18208"/>
                  </a:lnTo>
                  <a:lnTo>
                    <a:pt x="3954468" y="37986"/>
                  </a:lnTo>
                  <a:lnTo>
                    <a:pt x="3959352" y="62229"/>
                  </a:lnTo>
                  <a:lnTo>
                    <a:pt x="3959352" y="311150"/>
                  </a:lnTo>
                  <a:lnTo>
                    <a:pt x="3954468" y="335393"/>
                  </a:lnTo>
                  <a:lnTo>
                    <a:pt x="3941143" y="355171"/>
                  </a:lnTo>
                  <a:lnTo>
                    <a:pt x="3921365" y="368496"/>
                  </a:lnTo>
                  <a:lnTo>
                    <a:pt x="3897122" y="373379"/>
                  </a:lnTo>
                  <a:lnTo>
                    <a:pt x="62229" y="373379"/>
                  </a:lnTo>
                  <a:lnTo>
                    <a:pt x="37986" y="368496"/>
                  </a:lnTo>
                  <a:lnTo>
                    <a:pt x="18208" y="355171"/>
                  </a:lnTo>
                  <a:lnTo>
                    <a:pt x="4883" y="335393"/>
                  </a:lnTo>
                  <a:lnTo>
                    <a:pt x="0" y="311150"/>
                  </a:lnTo>
                  <a:lnTo>
                    <a:pt x="0" y="62229"/>
                  </a:lnTo>
                  <a:close/>
                </a:path>
              </a:pathLst>
            </a:custGeom>
            <a:ln w="28956">
              <a:solidFill>
                <a:srgbClr val="538235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70" name="object 70"/>
          <p:cNvSpPr txBox="1"/>
          <p:nvPr/>
        </p:nvSpPr>
        <p:spPr>
          <a:xfrm>
            <a:off x="12530073" y="6257671"/>
            <a:ext cx="3688079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10">
                <a:latin typeface="Calibri"/>
                <a:cs typeface="Calibri"/>
              </a:rPr>
              <a:t>metástase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linfonodal</a:t>
            </a:r>
            <a:r>
              <a:rPr dirty="0" sz="1600" spc="-15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x</a:t>
            </a:r>
            <a:r>
              <a:rPr dirty="0" sz="1600" spc="-10">
                <a:latin typeface="Calibri"/>
                <a:cs typeface="Calibri"/>
              </a:rPr>
              <a:t> metástase</a:t>
            </a:r>
            <a:r>
              <a:rPr dirty="0" sz="1600" spc="5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a</a:t>
            </a:r>
            <a:r>
              <a:rPr dirty="0" sz="1600" spc="-15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distância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71" name="object 71"/>
          <p:cNvSpPr/>
          <p:nvPr/>
        </p:nvSpPr>
        <p:spPr>
          <a:xfrm>
            <a:off x="15998189" y="3614165"/>
            <a:ext cx="284480" cy="76200"/>
          </a:xfrm>
          <a:custGeom>
            <a:avLst/>
            <a:gdLst/>
            <a:ahLst/>
            <a:cxnLst/>
            <a:rect l="l" t="t" r="r" b="b"/>
            <a:pathLst>
              <a:path w="284480" h="76200">
                <a:moveTo>
                  <a:pt x="208025" y="0"/>
                </a:moveTo>
                <a:lnTo>
                  <a:pt x="208025" y="76200"/>
                </a:lnTo>
                <a:lnTo>
                  <a:pt x="264413" y="48005"/>
                </a:lnTo>
                <a:lnTo>
                  <a:pt x="220725" y="48005"/>
                </a:lnTo>
                <a:lnTo>
                  <a:pt x="220725" y="28193"/>
                </a:lnTo>
                <a:lnTo>
                  <a:pt x="264413" y="28193"/>
                </a:lnTo>
                <a:lnTo>
                  <a:pt x="208025" y="0"/>
                </a:lnTo>
                <a:close/>
              </a:path>
              <a:path w="284480" h="76200">
                <a:moveTo>
                  <a:pt x="208025" y="28193"/>
                </a:moveTo>
                <a:lnTo>
                  <a:pt x="0" y="28193"/>
                </a:lnTo>
                <a:lnTo>
                  <a:pt x="0" y="48005"/>
                </a:lnTo>
                <a:lnTo>
                  <a:pt x="208025" y="48005"/>
                </a:lnTo>
                <a:lnTo>
                  <a:pt x="208025" y="28193"/>
                </a:lnTo>
                <a:close/>
              </a:path>
              <a:path w="284480" h="76200">
                <a:moveTo>
                  <a:pt x="264413" y="28193"/>
                </a:moveTo>
                <a:lnTo>
                  <a:pt x="220725" y="28193"/>
                </a:lnTo>
                <a:lnTo>
                  <a:pt x="220725" y="48005"/>
                </a:lnTo>
                <a:lnTo>
                  <a:pt x="264413" y="48005"/>
                </a:lnTo>
                <a:lnTo>
                  <a:pt x="284225" y="38100"/>
                </a:lnTo>
                <a:lnTo>
                  <a:pt x="264413" y="28193"/>
                </a:lnTo>
                <a:close/>
              </a:path>
            </a:pathLst>
          </a:custGeom>
          <a:solidFill>
            <a:srgbClr val="6FAC4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2" name="object 72"/>
          <p:cNvSpPr/>
          <p:nvPr/>
        </p:nvSpPr>
        <p:spPr>
          <a:xfrm>
            <a:off x="15987521" y="4205477"/>
            <a:ext cx="284480" cy="76200"/>
          </a:xfrm>
          <a:custGeom>
            <a:avLst/>
            <a:gdLst/>
            <a:ahLst/>
            <a:cxnLst/>
            <a:rect l="l" t="t" r="r" b="b"/>
            <a:pathLst>
              <a:path w="284480" h="76200">
                <a:moveTo>
                  <a:pt x="208026" y="0"/>
                </a:moveTo>
                <a:lnTo>
                  <a:pt x="208026" y="76200"/>
                </a:lnTo>
                <a:lnTo>
                  <a:pt x="264413" y="48006"/>
                </a:lnTo>
                <a:lnTo>
                  <a:pt x="220726" y="48006"/>
                </a:lnTo>
                <a:lnTo>
                  <a:pt x="220726" y="28194"/>
                </a:lnTo>
                <a:lnTo>
                  <a:pt x="264414" y="28194"/>
                </a:lnTo>
                <a:lnTo>
                  <a:pt x="208026" y="0"/>
                </a:lnTo>
                <a:close/>
              </a:path>
              <a:path w="284480" h="76200">
                <a:moveTo>
                  <a:pt x="208026" y="28194"/>
                </a:moveTo>
                <a:lnTo>
                  <a:pt x="0" y="28194"/>
                </a:lnTo>
                <a:lnTo>
                  <a:pt x="0" y="48006"/>
                </a:lnTo>
                <a:lnTo>
                  <a:pt x="208026" y="48006"/>
                </a:lnTo>
                <a:lnTo>
                  <a:pt x="208026" y="28194"/>
                </a:lnTo>
                <a:close/>
              </a:path>
              <a:path w="284480" h="76200">
                <a:moveTo>
                  <a:pt x="264414" y="28194"/>
                </a:moveTo>
                <a:lnTo>
                  <a:pt x="220726" y="28194"/>
                </a:lnTo>
                <a:lnTo>
                  <a:pt x="220726" y="48006"/>
                </a:lnTo>
                <a:lnTo>
                  <a:pt x="264413" y="48006"/>
                </a:lnTo>
                <a:lnTo>
                  <a:pt x="284226" y="38100"/>
                </a:lnTo>
                <a:lnTo>
                  <a:pt x="264414" y="28194"/>
                </a:lnTo>
                <a:close/>
              </a:path>
            </a:pathLst>
          </a:custGeom>
          <a:solidFill>
            <a:srgbClr val="6FAC4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3" name="object 73"/>
          <p:cNvSpPr/>
          <p:nvPr/>
        </p:nvSpPr>
        <p:spPr>
          <a:xfrm>
            <a:off x="16461486" y="4630673"/>
            <a:ext cx="248920" cy="2065020"/>
          </a:xfrm>
          <a:custGeom>
            <a:avLst/>
            <a:gdLst/>
            <a:ahLst/>
            <a:cxnLst/>
            <a:rect l="l" t="t" r="r" b="b"/>
            <a:pathLst>
              <a:path w="248919" h="2065020">
                <a:moveTo>
                  <a:pt x="0" y="0"/>
                </a:moveTo>
                <a:lnTo>
                  <a:pt x="48339" y="1627"/>
                </a:lnTo>
                <a:lnTo>
                  <a:pt x="87820" y="6064"/>
                </a:lnTo>
                <a:lnTo>
                  <a:pt x="114442" y="12644"/>
                </a:lnTo>
                <a:lnTo>
                  <a:pt x="124205" y="20700"/>
                </a:lnTo>
                <a:lnTo>
                  <a:pt x="124205" y="1011809"/>
                </a:lnTo>
                <a:lnTo>
                  <a:pt x="133969" y="1019865"/>
                </a:lnTo>
                <a:lnTo>
                  <a:pt x="160591" y="1026445"/>
                </a:lnTo>
                <a:lnTo>
                  <a:pt x="200072" y="1030882"/>
                </a:lnTo>
                <a:lnTo>
                  <a:pt x="248411" y="1032510"/>
                </a:lnTo>
                <a:lnTo>
                  <a:pt x="200072" y="1034137"/>
                </a:lnTo>
                <a:lnTo>
                  <a:pt x="160591" y="1038574"/>
                </a:lnTo>
                <a:lnTo>
                  <a:pt x="133969" y="1045154"/>
                </a:lnTo>
                <a:lnTo>
                  <a:pt x="124205" y="1053211"/>
                </a:lnTo>
                <a:lnTo>
                  <a:pt x="124205" y="2044319"/>
                </a:lnTo>
                <a:lnTo>
                  <a:pt x="114442" y="2052375"/>
                </a:lnTo>
                <a:lnTo>
                  <a:pt x="87820" y="2058955"/>
                </a:lnTo>
                <a:lnTo>
                  <a:pt x="48339" y="2063392"/>
                </a:lnTo>
                <a:lnTo>
                  <a:pt x="0" y="2065020"/>
                </a:lnTo>
              </a:path>
            </a:pathLst>
          </a:custGeom>
          <a:ln w="19812">
            <a:solidFill>
              <a:srgbClr val="6FAC4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4" name="object 74"/>
          <p:cNvSpPr txBox="1"/>
          <p:nvPr/>
        </p:nvSpPr>
        <p:spPr>
          <a:xfrm>
            <a:off x="16299561" y="3354450"/>
            <a:ext cx="1947545" cy="51308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05410" marR="5080" indent="-93345">
              <a:lnSpc>
                <a:spcPct val="100000"/>
              </a:lnSpc>
              <a:spcBef>
                <a:spcPts val="95"/>
              </a:spcBef>
            </a:pPr>
            <a:r>
              <a:rPr dirty="0" sz="1600" spc="-5" b="1">
                <a:latin typeface="Calibri"/>
                <a:cs typeface="Calibri"/>
              </a:rPr>
              <a:t>4 miRNAs c/ </a:t>
            </a:r>
            <a:r>
              <a:rPr dirty="0" sz="1600" spc="-15" b="1">
                <a:latin typeface="Calibri"/>
                <a:cs typeface="Calibri"/>
              </a:rPr>
              <a:t>expressão </a:t>
            </a:r>
            <a:r>
              <a:rPr dirty="0" sz="1600" spc="-350" b="1">
                <a:latin typeface="Calibri"/>
                <a:cs typeface="Calibri"/>
              </a:rPr>
              <a:t> </a:t>
            </a:r>
            <a:r>
              <a:rPr dirty="0" sz="1600" spc="-10" b="1">
                <a:latin typeface="Calibri"/>
                <a:cs typeface="Calibri"/>
              </a:rPr>
              <a:t>equivalente</a:t>
            </a:r>
            <a:r>
              <a:rPr dirty="0" sz="1600" spc="-15" b="1">
                <a:latin typeface="Calibri"/>
                <a:cs typeface="Calibri"/>
              </a:rPr>
              <a:t> </a:t>
            </a:r>
            <a:r>
              <a:rPr dirty="0" sz="1600" spc="-5" b="1">
                <a:latin typeface="Calibri"/>
                <a:cs typeface="Calibri"/>
              </a:rPr>
              <a:t>ao</a:t>
            </a:r>
            <a:r>
              <a:rPr dirty="0" sz="1600" spc="-25" b="1">
                <a:latin typeface="Calibri"/>
                <a:cs typeface="Calibri"/>
              </a:rPr>
              <a:t> </a:t>
            </a:r>
            <a:r>
              <a:rPr dirty="0" sz="1600" spc="-10" b="1">
                <a:latin typeface="Calibri"/>
                <a:cs typeface="Calibri"/>
              </a:rPr>
              <a:t>perfil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75" name="object 75"/>
          <p:cNvSpPr txBox="1"/>
          <p:nvPr/>
        </p:nvSpPr>
        <p:spPr>
          <a:xfrm>
            <a:off x="16329406" y="3993007"/>
            <a:ext cx="1866900" cy="51308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66040" marR="5080" indent="-53340">
              <a:lnSpc>
                <a:spcPct val="100000"/>
              </a:lnSpc>
              <a:spcBef>
                <a:spcPts val="95"/>
              </a:spcBef>
            </a:pPr>
            <a:r>
              <a:rPr dirty="0" sz="1600" spc="-5" b="1">
                <a:latin typeface="Calibri"/>
                <a:cs typeface="Calibri"/>
              </a:rPr>
              <a:t>1 miRNA c/ </a:t>
            </a:r>
            <a:r>
              <a:rPr dirty="0" sz="1600" spc="-15" b="1">
                <a:latin typeface="Calibri"/>
                <a:cs typeface="Calibri"/>
              </a:rPr>
              <a:t>expressão </a:t>
            </a:r>
            <a:r>
              <a:rPr dirty="0" sz="1600" spc="-350" b="1">
                <a:latin typeface="Calibri"/>
                <a:cs typeface="Calibri"/>
              </a:rPr>
              <a:t> </a:t>
            </a:r>
            <a:r>
              <a:rPr dirty="0" sz="1600" spc="-10" b="1">
                <a:latin typeface="Calibri"/>
                <a:cs typeface="Calibri"/>
              </a:rPr>
              <a:t>equivalente</a:t>
            </a:r>
            <a:r>
              <a:rPr dirty="0" sz="1600" spc="-20" b="1">
                <a:latin typeface="Calibri"/>
                <a:cs typeface="Calibri"/>
              </a:rPr>
              <a:t> </a:t>
            </a:r>
            <a:r>
              <a:rPr dirty="0" sz="1600" spc="-5" b="1">
                <a:latin typeface="Calibri"/>
                <a:cs typeface="Calibri"/>
              </a:rPr>
              <a:t>ao</a:t>
            </a:r>
            <a:r>
              <a:rPr dirty="0" sz="1600" spc="-30" b="1">
                <a:latin typeface="Calibri"/>
                <a:cs typeface="Calibri"/>
              </a:rPr>
              <a:t> </a:t>
            </a:r>
            <a:r>
              <a:rPr dirty="0" sz="1600" spc="-10" b="1">
                <a:latin typeface="Calibri"/>
                <a:cs typeface="Calibri"/>
              </a:rPr>
              <a:t>perfil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76" name="object 76"/>
          <p:cNvSpPr txBox="1"/>
          <p:nvPr/>
        </p:nvSpPr>
        <p:spPr>
          <a:xfrm>
            <a:off x="16858614" y="5331714"/>
            <a:ext cx="1278890" cy="7569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ctr" marL="12065" marR="5080">
              <a:lnSpc>
                <a:spcPct val="100000"/>
              </a:lnSpc>
              <a:spcBef>
                <a:spcPts val="95"/>
              </a:spcBef>
            </a:pPr>
            <a:r>
              <a:rPr dirty="0" sz="1600" spc="-5" b="1">
                <a:latin typeface="Calibri"/>
                <a:cs typeface="Calibri"/>
              </a:rPr>
              <a:t>Sem </a:t>
            </a:r>
            <a:r>
              <a:rPr dirty="0" sz="1600" spc="-15" b="1">
                <a:latin typeface="Calibri"/>
                <a:cs typeface="Calibri"/>
              </a:rPr>
              <a:t>expressão </a:t>
            </a:r>
            <a:r>
              <a:rPr dirty="0" sz="1600" spc="-355" b="1">
                <a:latin typeface="Calibri"/>
                <a:cs typeface="Calibri"/>
              </a:rPr>
              <a:t> </a:t>
            </a:r>
            <a:r>
              <a:rPr dirty="0" sz="1600" spc="-10" b="1">
                <a:latin typeface="Calibri"/>
                <a:cs typeface="Calibri"/>
              </a:rPr>
              <a:t>equivalente </a:t>
            </a:r>
            <a:r>
              <a:rPr dirty="0" sz="1600" spc="-5" b="1">
                <a:latin typeface="Calibri"/>
                <a:cs typeface="Calibri"/>
              </a:rPr>
              <a:t>ao </a:t>
            </a:r>
            <a:r>
              <a:rPr dirty="0" sz="1600" spc="-350" b="1">
                <a:latin typeface="Calibri"/>
                <a:cs typeface="Calibri"/>
              </a:rPr>
              <a:t> </a:t>
            </a:r>
            <a:r>
              <a:rPr dirty="0" sz="1600" spc="-10" b="1">
                <a:latin typeface="Calibri"/>
                <a:cs typeface="Calibri"/>
              </a:rPr>
              <a:t>perfil</a:t>
            </a:r>
            <a:endParaRPr sz="1600">
              <a:latin typeface="Calibri"/>
              <a:cs typeface="Calibri"/>
            </a:endParaRPr>
          </a:p>
        </p:txBody>
      </p:sp>
      <p:grpSp>
        <p:nvGrpSpPr>
          <p:cNvPr id="77" name="object 77"/>
          <p:cNvGrpSpPr/>
          <p:nvPr/>
        </p:nvGrpSpPr>
        <p:grpSpPr>
          <a:xfrm>
            <a:off x="12411456" y="1970531"/>
            <a:ext cx="5646420" cy="483234"/>
            <a:chOff x="12411456" y="1970531"/>
            <a:chExt cx="5646420" cy="483234"/>
          </a:xfrm>
        </p:grpSpPr>
        <p:sp>
          <p:nvSpPr>
            <p:cNvPr id="78" name="object 78"/>
            <p:cNvSpPr/>
            <p:nvPr/>
          </p:nvSpPr>
          <p:spPr>
            <a:xfrm>
              <a:off x="12432030" y="1991105"/>
              <a:ext cx="5605780" cy="441959"/>
            </a:xfrm>
            <a:custGeom>
              <a:avLst/>
              <a:gdLst/>
              <a:ahLst/>
              <a:cxnLst/>
              <a:rect l="l" t="t" r="r" b="b"/>
              <a:pathLst>
                <a:path w="5605780" h="441960">
                  <a:moveTo>
                    <a:pt x="5531612" y="0"/>
                  </a:moveTo>
                  <a:lnTo>
                    <a:pt x="73660" y="0"/>
                  </a:lnTo>
                  <a:lnTo>
                    <a:pt x="45005" y="5794"/>
                  </a:lnTo>
                  <a:lnTo>
                    <a:pt x="21589" y="21590"/>
                  </a:lnTo>
                  <a:lnTo>
                    <a:pt x="5794" y="45005"/>
                  </a:lnTo>
                  <a:lnTo>
                    <a:pt x="0" y="73660"/>
                  </a:lnTo>
                  <a:lnTo>
                    <a:pt x="0" y="368300"/>
                  </a:lnTo>
                  <a:lnTo>
                    <a:pt x="5794" y="396954"/>
                  </a:lnTo>
                  <a:lnTo>
                    <a:pt x="21590" y="420370"/>
                  </a:lnTo>
                  <a:lnTo>
                    <a:pt x="45005" y="436165"/>
                  </a:lnTo>
                  <a:lnTo>
                    <a:pt x="73660" y="441960"/>
                  </a:lnTo>
                  <a:lnTo>
                    <a:pt x="5531612" y="441960"/>
                  </a:lnTo>
                  <a:lnTo>
                    <a:pt x="5560266" y="436165"/>
                  </a:lnTo>
                  <a:lnTo>
                    <a:pt x="5583682" y="420370"/>
                  </a:lnTo>
                  <a:lnTo>
                    <a:pt x="5599477" y="396954"/>
                  </a:lnTo>
                  <a:lnTo>
                    <a:pt x="5605272" y="368300"/>
                  </a:lnTo>
                  <a:lnTo>
                    <a:pt x="5605272" y="73660"/>
                  </a:lnTo>
                  <a:lnTo>
                    <a:pt x="5599477" y="45005"/>
                  </a:lnTo>
                  <a:lnTo>
                    <a:pt x="5583682" y="21589"/>
                  </a:lnTo>
                  <a:lnTo>
                    <a:pt x="5560266" y="5794"/>
                  </a:lnTo>
                  <a:lnTo>
                    <a:pt x="5531612" y="0"/>
                  </a:lnTo>
                  <a:close/>
                </a:path>
              </a:pathLst>
            </a:custGeom>
            <a:solidFill>
              <a:srgbClr val="00AF5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9" name="object 79"/>
            <p:cNvSpPr/>
            <p:nvPr/>
          </p:nvSpPr>
          <p:spPr>
            <a:xfrm>
              <a:off x="12432030" y="1991105"/>
              <a:ext cx="5605780" cy="441959"/>
            </a:xfrm>
            <a:custGeom>
              <a:avLst/>
              <a:gdLst/>
              <a:ahLst/>
              <a:cxnLst/>
              <a:rect l="l" t="t" r="r" b="b"/>
              <a:pathLst>
                <a:path w="5605780" h="441960">
                  <a:moveTo>
                    <a:pt x="0" y="73660"/>
                  </a:moveTo>
                  <a:lnTo>
                    <a:pt x="5794" y="45005"/>
                  </a:lnTo>
                  <a:lnTo>
                    <a:pt x="21589" y="21590"/>
                  </a:lnTo>
                  <a:lnTo>
                    <a:pt x="45005" y="5794"/>
                  </a:lnTo>
                  <a:lnTo>
                    <a:pt x="73660" y="0"/>
                  </a:lnTo>
                  <a:lnTo>
                    <a:pt x="5531612" y="0"/>
                  </a:lnTo>
                  <a:lnTo>
                    <a:pt x="5560266" y="5794"/>
                  </a:lnTo>
                  <a:lnTo>
                    <a:pt x="5583682" y="21589"/>
                  </a:lnTo>
                  <a:lnTo>
                    <a:pt x="5599477" y="45005"/>
                  </a:lnTo>
                  <a:lnTo>
                    <a:pt x="5605272" y="73660"/>
                  </a:lnTo>
                  <a:lnTo>
                    <a:pt x="5605272" y="368300"/>
                  </a:lnTo>
                  <a:lnTo>
                    <a:pt x="5599477" y="396954"/>
                  </a:lnTo>
                  <a:lnTo>
                    <a:pt x="5583682" y="420370"/>
                  </a:lnTo>
                  <a:lnTo>
                    <a:pt x="5560266" y="436165"/>
                  </a:lnTo>
                  <a:lnTo>
                    <a:pt x="5531612" y="441960"/>
                  </a:lnTo>
                  <a:lnTo>
                    <a:pt x="73660" y="441960"/>
                  </a:lnTo>
                  <a:lnTo>
                    <a:pt x="45005" y="436165"/>
                  </a:lnTo>
                  <a:lnTo>
                    <a:pt x="21590" y="420370"/>
                  </a:lnTo>
                  <a:lnTo>
                    <a:pt x="5794" y="396954"/>
                  </a:lnTo>
                  <a:lnTo>
                    <a:pt x="0" y="368300"/>
                  </a:lnTo>
                  <a:lnTo>
                    <a:pt x="0" y="73660"/>
                  </a:lnTo>
                  <a:close/>
                </a:path>
              </a:pathLst>
            </a:custGeom>
            <a:ln w="41148">
              <a:solidFill>
                <a:srgbClr val="00AF5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80" name="object 80"/>
          <p:cNvSpPr txBox="1"/>
          <p:nvPr/>
        </p:nvSpPr>
        <p:spPr>
          <a:xfrm>
            <a:off x="12531979" y="1828462"/>
            <a:ext cx="5528310" cy="1434465"/>
          </a:xfrm>
          <a:prstGeom prst="rect">
            <a:avLst/>
          </a:prstGeom>
        </p:spPr>
        <p:txBody>
          <a:bodyPr wrap="square" lIns="0" tIns="167640" rIns="0" bIns="0" rtlCol="0" vert="horz">
            <a:spAutoFit/>
          </a:bodyPr>
          <a:lstStyle/>
          <a:p>
            <a:pPr algn="ctr" marL="52069">
              <a:lnSpc>
                <a:spcPct val="100000"/>
              </a:lnSpc>
              <a:spcBef>
                <a:spcPts val="1320"/>
              </a:spcBef>
            </a:pPr>
            <a:r>
              <a:rPr dirty="0" sz="2400" spc="-40" b="1">
                <a:solidFill>
                  <a:srgbClr val="FFFFFF"/>
                </a:solidFill>
                <a:latin typeface="Calibri"/>
                <a:cs typeface="Calibri"/>
              </a:rPr>
              <a:t>RESULTADOS</a:t>
            </a:r>
            <a:r>
              <a:rPr dirty="0" sz="2400" spc="-5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400" b="1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dirty="0" sz="2400" spc="-2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400" spc="-10" b="1">
                <a:solidFill>
                  <a:srgbClr val="FFFFFF"/>
                </a:solidFill>
                <a:latin typeface="Calibri"/>
                <a:cs typeface="Calibri"/>
              </a:rPr>
              <a:t>CONCLUSÕES</a:t>
            </a:r>
            <a:endParaRPr sz="2400">
              <a:latin typeface="Calibri"/>
              <a:cs typeface="Calibri"/>
            </a:endParaRPr>
          </a:p>
          <a:p>
            <a:pPr algn="just" marL="12700" marR="5080">
              <a:lnSpc>
                <a:spcPct val="100000"/>
              </a:lnSpc>
              <a:spcBef>
                <a:spcPts val="869"/>
              </a:spcBef>
            </a:pPr>
            <a:r>
              <a:rPr dirty="0" sz="1700" spc="-5">
                <a:latin typeface="Calibri"/>
                <a:cs typeface="Calibri"/>
              </a:rPr>
              <a:t>Como </a:t>
            </a:r>
            <a:r>
              <a:rPr dirty="0" sz="1700" spc="-10">
                <a:latin typeface="Calibri"/>
                <a:cs typeface="Calibri"/>
              </a:rPr>
              <a:t>resultados parciais, </a:t>
            </a:r>
            <a:r>
              <a:rPr dirty="0" sz="1700">
                <a:latin typeface="Calibri"/>
                <a:cs typeface="Calibri"/>
              </a:rPr>
              <a:t>a </a:t>
            </a:r>
            <a:r>
              <a:rPr dirty="0" sz="1700" spc="-5">
                <a:latin typeface="Calibri"/>
                <a:cs typeface="Calibri"/>
              </a:rPr>
              <a:t>partir </a:t>
            </a:r>
            <a:r>
              <a:rPr dirty="0" sz="1700">
                <a:latin typeface="Calibri"/>
                <a:cs typeface="Calibri"/>
              </a:rPr>
              <a:t>de 7 </a:t>
            </a:r>
            <a:r>
              <a:rPr dirty="0" sz="1700" spc="-10">
                <a:latin typeface="Calibri"/>
                <a:cs typeface="Calibri"/>
              </a:rPr>
              <a:t>amostras </a:t>
            </a:r>
            <a:r>
              <a:rPr dirty="0" sz="1700" spc="-15">
                <a:latin typeface="Calibri"/>
                <a:cs typeface="Calibri"/>
              </a:rPr>
              <a:t>foi </a:t>
            </a:r>
            <a:r>
              <a:rPr dirty="0" sz="1700" spc="-5">
                <a:latin typeface="Calibri"/>
                <a:cs typeface="Calibri"/>
              </a:rPr>
              <a:t>analisado </a:t>
            </a:r>
            <a:r>
              <a:rPr dirty="0" sz="1700">
                <a:latin typeface="Calibri"/>
                <a:cs typeface="Calibri"/>
              </a:rPr>
              <a:t> um</a:t>
            </a:r>
            <a:r>
              <a:rPr dirty="0" sz="1700" spc="5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conjunto</a:t>
            </a:r>
            <a:r>
              <a:rPr dirty="0" sz="1700" spc="-5">
                <a:latin typeface="Calibri"/>
                <a:cs typeface="Calibri"/>
              </a:rPr>
              <a:t> de</a:t>
            </a:r>
            <a:r>
              <a:rPr dirty="0" sz="1700">
                <a:latin typeface="Calibri"/>
                <a:cs typeface="Calibri"/>
              </a:rPr>
              <a:t> 8</a:t>
            </a:r>
            <a:r>
              <a:rPr dirty="0" sz="1700" spc="5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miRNAs,</a:t>
            </a:r>
            <a:r>
              <a:rPr dirty="0" sz="1700" spc="5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sendo</a:t>
            </a:r>
            <a:r>
              <a:rPr dirty="0" sz="1700" spc="5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que</a:t>
            </a:r>
            <a:r>
              <a:rPr dirty="0" sz="1700">
                <a:latin typeface="Calibri"/>
                <a:cs typeface="Calibri"/>
              </a:rPr>
              <a:t> 7</a:t>
            </a:r>
            <a:r>
              <a:rPr dirty="0" sz="1700" spc="5">
                <a:latin typeface="Calibri"/>
                <a:cs typeface="Calibri"/>
              </a:rPr>
              <a:t> </a:t>
            </a:r>
            <a:r>
              <a:rPr dirty="0" sz="1700" spc="-15">
                <a:latin typeface="Calibri"/>
                <a:cs typeface="Calibri"/>
              </a:rPr>
              <a:t>apresentaram </a:t>
            </a:r>
            <a:r>
              <a:rPr dirty="0" sz="1700" spc="-370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resultados</a:t>
            </a:r>
            <a:r>
              <a:rPr dirty="0" sz="1700" spc="-10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conclusivos.</a:t>
            </a:r>
            <a:endParaRPr sz="1700">
              <a:latin typeface="Calibri"/>
              <a:cs typeface="Calibri"/>
            </a:endParaRPr>
          </a:p>
        </p:txBody>
      </p:sp>
      <p:grpSp>
        <p:nvGrpSpPr>
          <p:cNvPr id="81" name="object 81"/>
          <p:cNvGrpSpPr/>
          <p:nvPr/>
        </p:nvGrpSpPr>
        <p:grpSpPr>
          <a:xfrm>
            <a:off x="5955791" y="1979675"/>
            <a:ext cx="6212205" cy="500380"/>
            <a:chOff x="5955791" y="1979675"/>
            <a:chExt cx="6212205" cy="500380"/>
          </a:xfrm>
        </p:grpSpPr>
        <p:sp>
          <p:nvSpPr>
            <p:cNvPr id="82" name="object 82"/>
            <p:cNvSpPr/>
            <p:nvPr/>
          </p:nvSpPr>
          <p:spPr>
            <a:xfrm>
              <a:off x="5976365" y="2000249"/>
              <a:ext cx="6170930" cy="459105"/>
            </a:xfrm>
            <a:custGeom>
              <a:avLst/>
              <a:gdLst/>
              <a:ahLst/>
              <a:cxnLst/>
              <a:rect l="l" t="t" r="r" b="b"/>
              <a:pathLst>
                <a:path w="6170930" h="459105">
                  <a:moveTo>
                    <a:pt x="6094222" y="0"/>
                  </a:moveTo>
                  <a:lnTo>
                    <a:pt x="76454" y="0"/>
                  </a:lnTo>
                  <a:lnTo>
                    <a:pt x="46720" y="6016"/>
                  </a:lnTo>
                  <a:lnTo>
                    <a:pt x="22415" y="22415"/>
                  </a:lnTo>
                  <a:lnTo>
                    <a:pt x="6016" y="46720"/>
                  </a:lnTo>
                  <a:lnTo>
                    <a:pt x="0" y="76453"/>
                  </a:lnTo>
                  <a:lnTo>
                    <a:pt x="0" y="382270"/>
                  </a:lnTo>
                  <a:lnTo>
                    <a:pt x="6016" y="412003"/>
                  </a:lnTo>
                  <a:lnTo>
                    <a:pt x="22415" y="436308"/>
                  </a:lnTo>
                  <a:lnTo>
                    <a:pt x="46720" y="452707"/>
                  </a:lnTo>
                  <a:lnTo>
                    <a:pt x="76454" y="458724"/>
                  </a:lnTo>
                  <a:lnTo>
                    <a:pt x="6094222" y="458724"/>
                  </a:lnTo>
                  <a:lnTo>
                    <a:pt x="6123955" y="452707"/>
                  </a:lnTo>
                  <a:lnTo>
                    <a:pt x="6148260" y="436308"/>
                  </a:lnTo>
                  <a:lnTo>
                    <a:pt x="6164659" y="412003"/>
                  </a:lnTo>
                  <a:lnTo>
                    <a:pt x="6170676" y="382270"/>
                  </a:lnTo>
                  <a:lnTo>
                    <a:pt x="6170676" y="76453"/>
                  </a:lnTo>
                  <a:lnTo>
                    <a:pt x="6164659" y="46720"/>
                  </a:lnTo>
                  <a:lnTo>
                    <a:pt x="6148260" y="22415"/>
                  </a:lnTo>
                  <a:lnTo>
                    <a:pt x="6123955" y="6016"/>
                  </a:lnTo>
                  <a:lnTo>
                    <a:pt x="6094222" y="0"/>
                  </a:lnTo>
                  <a:close/>
                </a:path>
              </a:pathLst>
            </a:custGeom>
            <a:solidFill>
              <a:srgbClr val="00AF5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3" name="object 83"/>
            <p:cNvSpPr/>
            <p:nvPr/>
          </p:nvSpPr>
          <p:spPr>
            <a:xfrm>
              <a:off x="5976365" y="2000249"/>
              <a:ext cx="6170930" cy="459105"/>
            </a:xfrm>
            <a:custGeom>
              <a:avLst/>
              <a:gdLst/>
              <a:ahLst/>
              <a:cxnLst/>
              <a:rect l="l" t="t" r="r" b="b"/>
              <a:pathLst>
                <a:path w="6170930" h="459105">
                  <a:moveTo>
                    <a:pt x="0" y="76453"/>
                  </a:moveTo>
                  <a:lnTo>
                    <a:pt x="6016" y="46720"/>
                  </a:lnTo>
                  <a:lnTo>
                    <a:pt x="22415" y="22415"/>
                  </a:lnTo>
                  <a:lnTo>
                    <a:pt x="46720" y="6016"/>
                  </a:lnTo>
                  <a:lnTo>
                    <a:pt x="76454" y="0"/>
                  </a:lnTo>
                  <a:lnTo>
                    <a:pt x="6094222" y="0"/>
                  </a:lnTo>
                  <a:lnTo>
                    <a:pt x="6123955" y="6016"/>
                  </a:lnTo>
                  <a:lnTo>
                    <a:pt x="6148260" y="22415"/>
                  </a:lnTo>
                  <a:lnTo>
                    <a:pt x="6164659" y="46720"/>
                  </a:lnTo>
                  <a:lnTo>
                    <a:pt x="6170676" y="76453"/>
                  </a:lnTo>
                  <a:lnTo>
                    <a:pt x="6170676" y="382270"/>
                  </a:lnTo>
                  <a:lnTo>
                    <a:pt x="6164659" y="412003"/>
                  </a:lnTo>
                  <a:lnTo>
                    <a:pt x="6148260" y="436308"/>
                  </a:lnTo>
                  <a:lnTo>
                    <a:pt x="6123955" y="452707"/>
                  </a:lnTo>
                  <a:lnTo>
                    <a:pt x="6094222" y="458724"/>
                  </a:lnTo>
                  <a:lnTo>
                    <a:pt x="76454" y="458724"/>
                  </a:lnTo>
                  <a:lnTo>
                    <a:pt x="46720" y="452707"/>
                  </a:lnTo>
                  <a:lnTo>
                    <a:pt x="22415" y="436308"/>
                  </a:lnTo>
                  <a:lnTo>
                    <a:pt x="6016" y="412003"/>
                  </a:lnTo>
                  <a:lnTo>
                    <a:pt x="0" y="382270"/>
                  </a:lnTo>
                  <a:lnTo>
                    <a:pt x="0" y="76453"/>
                  </a:lnTo>
                  <a:close/>
                </a:path>
              </a:pathLst>
            </a:custGeom>
            <a:ln w="41148">
              <a:solidFill>
                <a:srgbClr val="00AF5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84" name="object 84"/>
          <p:cNvSpPr txBox="1"/>
          <p:nvPr/>
        </p:nvSpPr>
        <p:spPr>
          <a:xfrm>
            <a:off x="6077203" y="1821121"/>
            <a:ext cx="5975985" cy="1447165"/>
          </a:xfrm>
          <a:prstGeom prst="rect">
            <a:avLst/>
          </a:prstGeom>
        </p:spPr>
        <p:txBody>
          <a:bodyPr wrap="square" lIns="0" tIns="175260" rIns="0" bIns="0" rtlCol="0" vert="horz">
            <a:spAutoFit/>
          </a:bodyPr>
          <a:lstStyle/>
          <a:p>
            <a:pPr algn="ctr" marR="51435">
              <a:lnSpc>
                <a:spcPct val="100000"/>
              </a:lnSpc>
              <a:spcBef>
                <a:spcPts val="1380"/>
              </a:spcBef>
            </a:pPr>
            <a:r>
              <a:rPr dirty="0" sz="2400" spc="-15" b="1">
                <a:solidFill>
                  <a:srgbClr val="FFFFFF"/>
                </a:solidFill>
                <a:latin typeface="Calibri"/>
                <a:cs typeface="Calibri"/>
              </a:rPr>
              <a:t>OBJETIVO</a:t>
            </a:r>
            <a:endParaRPr sz="2400">
              <a:latin typeface="Calibri"/>
              <a:cs typeface="Calibri"/>
            </a:endParaRPr>
          </a:p>
          <a:p>
            <a:pPr algn="just" marL="12700" marR="5080">
              <a:lnSpc>
                <a:spcPct val="100000"/>
              </a:lnSpc>
              <a:spcBef>
                <a:spcPts val="910"/>
              </a:spcBef>
            </a:pPr>
            <a:r>
              <a:rPr dirty="0" sz="1700">
                <a:latin typeface="Calibri"/>
                <a:cs typeface="Calibri"/>
              </a:rPr>
              <a:t>O </a:t>
            </a:r>
            <a:r>
              <a:rPr dirty="0" sz="1700" spc="-5">
                <a:latin typeface="Calibri"/>
                <a:cs typeface="Calibri"/>
              </a:rPr>
              <a:t>objetivo </a:t>
            </a:r>
            <a:r>
              <a:rPr dirty="0" sz="1700">
                <a:latin typeface="Calibri"/>
                <a:cs typeface="Calibri"/>
              </a:rPr>
              <a:t>do </a:t>
            </a:r>
            <a:r>
              <a:rPr dirty="0" sz="1700" spc="-10">
                <a:latin typeface="Calibri"/>
                <a:cs typeface="Calibri"/>
              </a:rPr>
              <a:t>presente estudo </a:t>
            </a:r>
            <a:r>
              <a:rPr dirty="0" sz="1700">
                <a:latin typeface="Calibri"/>
                <a:cs typeface="Calibri"/>
              </a:rPr>
              <a:t>é </a:t>
            </a:r>
            <a:r>
              <a:rPr dirty="0" sz="1700" spc="-5">
                <a:latin typeface="Calibri"/>
                <a:cs typeface="Calibri"/>
              </a:rPr>
              <a:t>confirmar </a:t>
            </a:r>
            <a:r>
              <a:rPr dirty="0" sz="1700">
                <a:latin typeface="Calibri"/>
                <a:cs typeface="Calibri"/>
              </a:rPr>
              <a:t>a </a:t>
            </a:r>
            <a:r>
              <a:rPr dirty="0" sz="1700" spc="-10">
                <a:latin typeface="Calibri"/>
                <a:cs typeface="Calibri"/>
              </a:rPr>
              <a:t>expressão diferencial </a:t>
            </a:r>
            <a:r>
              <a:rPr dirty="0" sz="1700" spc="-5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de </a:t>
            </a:r>
            <a:r>
              <a:rPr dirty="0" sz="1700" spc="-5">
                <a:latin typeface="Calibri"/>
                <a:cs typeface="Calibri"/>
              </a:rPr>
              <a:t>miRNAs, identificados</a:t>
            </a:r>
            <a:r>
              <a:rPr dirty="0" sz="1700">
                <a:latin typeface="Calibri"/>
                <a:cs typeface="Calibri"/>
              </a:rPr>
              <a:t> em </a:t>
            </a:r>
            <a:r>
              <a:rPr dirty="0" sz="1700" spc="-5">
                <a:latin typeface="Calibri"/>
                <a:cs typeface="Calibri"/>
              </a:rPr>
              <a:t>estudo </a:t>
            </a:r>
            <a:r>
              <a:rPr dirty="0" sz="1700" spc="-10">
                <a:latin typeface="Calibri"/>
                <a:cs typeface="Calibri"/>
              </a:rPr>
              <a:t>prévio</a:t>
            </a:r>
            <a:r>
              <a:rPr dirty="0" sz="1700" spc="-5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do </a:t>
            </a:r>
            <a:r>
              <a:rPr dirty="0" sz="1700" spc="-5">
                <a:latin typeface="Calibri"/>
                <a:cs typeface="Calibri"/>
              </a:rPr>
              <a:t>nosso</a:t>
            </a:r>
            <a:r>
              <a:rPr dirty="0" sz="1700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grupo,</a:t>
            </a:r>
            <a:r>
              <a:rPr dirty="0" sz="1700" spc="-5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em </a:t>
            </a:r>
            <a:r>
              <a:rPr dirty="0" sz="1700" spc="5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amostras</a:t>
            </a:r>
            <a:r>
              <a:rPr dirty="0" sz="1700" spc="305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de</a:t>
            </a:r>
            <a:r>
              <a:rPr dirty="0" sz="1700" spc="320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carcinoma</a:t>
            </a:r>
            <a:r>
              <a:rPr dirty="0" sz="1700" spc="315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mucoepidermoide</a:t>
            </a:r>
            <a:r>
              <a:rPr dirty="0" sz="1700" spc="325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não</a:t>
            </a:r>
            <a:r>
              <a:rPr dirty="0" sz="1700" spc="320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metastáticas,</a:t>
            </a:r>
            <a:r>
              <a:rPr dirty="0" sz="1700" spc="315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com</a:t>
            </a:r>
            <a:endParaRPr sz="1700">
              <a:latin typeface="Calibri"/>
              <a:cs typeface="Calibri"/>
            </a:endParaRPr>
          </a:p>
        </p:txBody>
      </p:sp>
      <p:grpSp>
        <p:nvGrpSpPr>
          <p:cNvPr id="85" name="object 85"/>
          <p:cNvGrpSpPr/>
          <p:nvPr/>
        </p:nvGrpSpPr>
        <p:grpSpPr>
          <a:xfrm>
            <a:off x="5955791" y="4690871"/>
            <a:ext cx="6212205" cy="500380"/>
            <a:chOff x="5955791" y="4690871"/>
            <a:chExt cx="6212205" cy="500380"/>
          </a:xfrm>
        </p:grpSpPr>
        <p:sp>
          <p:nvSpPr>
            <p:cNvPr id="86" name="object 86"/>
            <p:cNvSpPr/>
            <p:nvPr/>
          </p:nvSpPr>
          <p:spPr>
            <a:xfrm>
              <a:off x="5976365" y="4711445"/>
              <a:ext cx="6170930" cy="459105"/>
            </a:xfrm>
            <a:custGeom>
              <a:avLst/>
              <a:gdLst/>
              <a:ahLst/>
              <a:cxnLst/>
              <a:rect l="l" t="t" r="r" b="b"/>
              <a:pathLst>
                <a:path w="6170930" h="459104">
                  <a:moveTo>
                    <a:pt x="6094222" y="0"/>
                  </a:moveTo>
                  <a:lnTo>
                    <a:pt x="76454" y="0"/>
                  </a:lnTo>
                  <a:lnTo>
                    <a:pt x="46720" y="6016"/>
                  </a:lnTo>
                  <a:lnTo>
                    <a:pt x="22415" y="22415"/>
                  </a:lnTo>
                  <a:lnTo>
                    <a:pt x="6016" y="46720"/>
                  </a:lnTo>
                  <a:lnTo>
                    <a:pt x="0" y="76453"/>
                  </a:lnTo>
                  <a:lnTo>
                    <a:pt x="0" y="382269"/>
                  </a:lnTo>
                  <a:lnTo>
                    <a:pt x="6016" y="412003"/>
                  </a:lnTo>
                  <a:lnTo>
                    <a:pt x="22415" y="436308"/>
                  </a:lnTo>
                  <a:lnTo>
                    <a:pt x="46720" y="452707"/>
                  </a:lnTo>
                  <a:lnTo>
                    <a:pt x="76454" y="458724"/>
                  </a:lnTo>
                  <a:lnTo>
                    <a:pt x="6094222" y="458724"/>
                  </a:lnTo>
                  <a:lnTo>
                    <a:pt x="6123955" y="452707"/>
                  </a:lnTo>
                  <a:lnTo>
                    <a:pt x="6148260" y="436308"/>
                  </a:lnTo>
                  <a:lnTo>
                    <a:pt x="6164659" y="412003"/>
                  </a:lnTo>
                  <a:lnTo>
                    <a:pt x="6170676" y="382269"/>
                  </a:lnTo>
                  <a:lnTo>
                    <a:pt x="6170676" y="76453"/>
                  </a:lnTo>
                  <a:lnTo>
                    <a:pt x="6164659" y="46720"/>
                  </a:lnTo>
                  <a:lnTo>
                    <a:pt x="6148260" y="22415"/>
                  </a:lnTo>
                  <a:lnTo>
                    <a:pt x="6123955" y="6016"/>
                  </a:lnTo>
                  <a:lnTo>
                    <a:pt x="6094222" y="0"/>
                  </a:lnTo>
                  <a:close/>
                </a:path>
              </a:pathLst>
            </a:custGeom>
            <a:solidFill>
              <a:srgbClr val="00AF5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7" name="object 87"/>
            <p:cNvSpPr/>
            <p:nvPr/>
          </p:nvSpPr>
          <p:spPr>
            <a:xfrm>
              <a:off x="5976365" y="4711445"/>
              <a:ext cx="6170930" cy="459105"/>
            </a:xfrm>
            <a:custGeom>
              <a:avLst/>
              <a:gdLst/>
              <a:ahLst/>
              <a:cxnLst/>
              <a:rect l="l" t="t" r="r" b="b"/>
              <a:pathLst>
                <a:path w="6170930" h="459104">
                  <a:moveTo>
                    <a:pt x="0" y="76453"/>
                  </a:moveTo>
                  <a:lnTo>
                    <a:pt x="6016" y="46720"/>
                  </a:lnTo>
                  <a:lnTo>
                    <a:pt x="22415" y="22415"/>
                  </a:lnTo>
                  <a:lnTo>
                    <a:pt x="46720" y="6016"/>
                  </a:lnTo>
                  <a:lnTo>
                    <a:pt x="76454" y="0"/>
                  </a:lnTo>
                  <a:lnTo>
                    <a:pt x="6094222" y="0"/>
                  </a:lnTo>
                  <a:lnTo>
                    <a:pt x="6123955" y="6016"/>
                  </a:lnTo>
                  <a:lnTo>
                    <a:pt x="6148260" y="22415"/>
                  </a:lnTo>
                  <a:lnTo>
                    <a:pt x="6164659" y="46720"/>
                  </a:lnTo>
                  <a:lnTo>
                    <a:pt x="6170676" y="76453"/>
                  </a:lnTo>
                  <a:lnTo>
                    <a:pt x="6170676" y="382269"/>
                  </a:lnTo>
                  <a:lnTo>
                    <a:pt x="6164659" y="412003"/>
                  </a:lnTo>
                  <a:lnTo>
                    <a:pt x="6148260" y="436308"/>
                  </a:lnTo>
                  <a:lnTo>
                    <a:pt x="6123955" y="452707"/>
                  </a:lnTo>
                  <a:lnTo>
                    <a:pt x="6094222" y="458724"/>
                  </a:lnTo>
                  <a:lnTo>
                    <a:pt x="76454" y="458724"/>
                  </a:lnTo>
                  <a:lnTo>
                    <a:pt x="46720" y="452707"/>
                  </a:lnTo>
                  <a:lnTo>
                    <a:pt x="22415" y="436308"/>
                  </a:lnTo>
                  <a:lnTo>
                    <a:pt x="6016" y="412003"/>
                  </a:lnTo>
                  <a:lnTo>
                    <a:pt x="0" y="382269"/>
                  </a:lnTo>
                  <a:lnTo>
                    <a:pt x="0" y="76453"/>
                  </a:lnTo>
                  <a:close/>
                </a:path>
              </a:pathLst>
            </a:custGeom>
            <a:ln w="41148">
              <a:solidFill>
                <a:srgbClr val="00AF5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88" name="object 88"/>
          <p:cNvSpPr txBox="1"/>
          <p:nvPr/>
        </p:nvSpPr>
        <p:spPr>
          <a:xfrm>
            <a:off x="8508872" y="4706239"/>
            <a:ext cx="1332865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spc="-15" b="1">
                <a:solidFill>
                  <a:srgbClr val="FFFFFF"/>
                </a:solidFill>
                <a:latin typeface="Calibri"/>
                <a:cs typeface="Calibri"/>
              </a:rPr>
              <a:t>MÉTODOS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89" name="object 89"/>
          <p:cNvSpPr/>
          <p:nvPr/>
        </p:nvSpPr>
        <p:spPr>
          <a:xfrm>
            <a:off x="12314681" y="8498585"/>
            <a:ext cx="5832475" cy="1678305"/>
          </a:xfrm>
          <a:custGeom>
            <a:avLst/>
            <a:gdLst/>
            <a:ahLst/>
            <a:cxnLst/>
            <a:rect l="l" t="t" r="r" b="b"/>
            <a:pathLst>
              <a:path w="5832475" h="1678304">
                <a:moveTo>
                  <a:pt x="0" y="279654"/>
                </a:moveTo>
                <a:lnTo>
                  <a:pt x="3660" y="234296"/>
                </a:lnTo>
                <a:lnTo>
                  <a:pt x="14258" y="191268"/>
                </a:lnTo>
                <a:lnTo>
                  <a:pt x="31217" y="151144"/>
                </a:lnTo>
                <a:lnTo>
                  <a:pt x="53961" y="114501"/>
                </a:lnTo>
                <a:lnTo>
                  <a:pt x="81915" y="81915"/>
                </a:lnTo>
                <a:lnTo>
                  <a:pt x="114501" y="53961"/>
                </a:lnTo>
                <a:lnTo>
                  <a:pt x="151144" y="31217"/>
                </a:lnTo>
                <a:lnTo>
                  <a:pt x="191268" y="14258"/>
                </a:lnTo>
                <a:lnTo>
                  <a:pt x="234296" y="3660"/>
                </a:lnTo>
                <a:lnTo>
                  <a:pt x="279653" y="0"/>
                </a:lnTo>
                <a:lnTo>
                  <a:pt x="5552694" y="0"/>
                </a:lnTo>
                <a:lnTo>
                  <a:pt x="5598051" y="3660"/>
                </a:lnTo>
                <a:lnTo>
                  <a:pt x="5641079" y="14258"/>
                </a:lnTo>
                <a:lnTo>
                  <a:pt x="5681203" y="31217"/>
                </a:lnTo>
                <a:lnTo>
                  <a:pt x="5717846" y="53961"/>
                </a:lnTo>
                <a:lnTo>
                  <a:pt x="5750432" y="81915"/>
                </a:lnTo>
                <a:lnTo>
                  <a:pt x="5778386" y="114501"/>
                </a:lnTo>
                <a:lnTo>
                  <a:pt x="5801130" y="151144"/>
                </a:lnTo>
                <a:lnTo>
                  <a:pt x="5818089" y="191268"/>
                </a:lnTo>
                <a:lnTo>
                  <a:pt x="5828687" y="234296"/>
                </a:lnTo>
                <a:lnTo>
                  <a:pt x="5832348" y="279654"/>
                </a:lnTo>
                <a:lnTo>
                  <a:pt x="5832348" y="1398270"/>
                </a:lnTo>
                <a:lnTo>
                  <a:pt x="5828687" y="1443630"/>
                </a:lnTo>
                <a:lnTo>
                  <a:pt x="5818089" y="1486660"/>
                </a:lnTo>
                <a:lnTo>
                  <a:pt x="5801130" y="1526785"/>
                </a:lnTo>
                <a:lnTo>
                  <a:pt x="5778386" y="1563427"/>
                </a:lnTo>
                <a:lnTo>
                  <a:pt x="5750433" y="1596013"/>
                </a:lnTo>
                <a:lnTo>
                  <a:pt x="5717846" y="1623965"/>
                </a:lnTo>
                <a:lnTo>
                  <a:pt x="5681203" y="1646707"/>
                </a:lnTo>
                <a:lnTo>
                  <a:pt x="5641079" y="1663665"/>
                </a:lnTo>
                <a:lnTo>
                  <a:pt x="5598051" y="1674262"/>
                </a:lnTo>
                <a:lnTo>
                  <a:pt x="5552694" y="1677922"/>
                </a:lnTo>
                <a:lnTo>
                  <a:pt x="279653" y="1677922"/>
                </a:lnTo>
                <a:lnTo>
                  <a:pt x="234296" y="1674262"/>
                </a:lnTo>
                <a:lnTo>
                  <a:pt x="191268" y="1663665"/>
                </a:lnTo>
                <a:lnTo>
                  <a:pt x="151144" y="1646707"/>
                </a:lnTo>
                <a:lnTo>
                  <a:pt x="114501" y="1623965"/>
                </a:lnTo>
                <a:lnTo>
                  <a:pt x="81915" y="1596013"/>
                </a:lnTo>
                <a:lnTo>
                  <a:pt x="53961" y="1563427"/>
                </a:lnTo>
                <a:lnTo>
                  <a:pt x="31217" y="1526785"/>
                </a:lnTo>
                <a:lnTo>
                  <a:pt x="14258" y="1486660"/>
                </a:lnTo>
                <a:lnTo>
                  <a:pt x="3660" y="1443630"/>
                </a:lnTo>
                <a:lnTo>
                  <a:pt x="0" y="1398270"/>
                </a:lnTo>
                <a:lnTo>
                  <a:pt x="0" y="279654"/>
                </a:lnTo>
                <a:close/>
              </a:path>
            </a:pathLst>
          </a:custGeom>
          <a:ln w="41148">
            <a:solidFill>
              <a:srgbClr val="00AF5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0" name="object 90"/>
          <p:cNvSpPr txBox="1"/>
          <p:nvPr/>
        </p:nvSpPr>
        <p:spPr>
          <a:xfrm>
            <a:off x="12415266" y="8582659"/>
            <a:ext cx="5628640" cy="11080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just" marL="12700" marR="5080">
              <a:lnSpc>
                <a:spcPct val="100000"/>
              </a:lnSpc>
              <a:spcBef>
                <a:spcPts val="100"/>
              </a:spcBef>
            </a:pPr>
            <a:r>
              <a:rPr dirty="0" sz="1500" spc="-10" b="1">
                <a:latin typeface="Calibri"/>
                <a:cs typeface="Calibri"/>
              </a:rPr>
              <a:t>Referências:</a:t>
            </a:r>
            <a:r>
              <a:rPr dirty="0" sz="1500" spc="315" b="1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Dos </a:t>
            </a:r>
            <a:r>
              <a:rPr dirty="0" sz="1400" spc="-10">
                <a:latin typeface="Calibri"/>
                <a:cs typeface="Calibri"/>
              </a:rPr>
              <a:t>Santos, </a:t>
            </a:r>
            <a:r>
              <a:rPr dirty="0" sz="1400" spc="-5">
                <a:latin typeface="Calibri"/>
                <a:cs typeface="Calibri"/>
              </a:rPr>
              <a:t>E. S., </a:t>
            </a:r>
            <a:r>
              <a:rPr dirty="0" sz="1400" spc="-10">
                <a:latin typeface="Calibri"/>
                <a:cs typeface="Calibri"/>
              </a:rPr>
              <a:t>Normando, </a:t>
            </a:r>
            <a:r>
              <a:rPr dirty="0" sz="1400">
                <a:latin typeface="Calibri"/>
                <a:cs typeface="Calibri"/>
              </a:rPr>
              <a:t>A., </a:t>
            </a:r>
            <a:r>
              <a:rPr dirty="0" sz="1400" spc="-5">
                <a:latin typeface="Calibri"/>
                <a:cs typeface="Calibri"/>
              </a:rPr>
              <a:t>Scarini, </a:t>
            </a:r>
            <a:r>
              <a:rPr dirty="0" sz="1400" spc="-10">
                <a:latin typeface="Calibri"/>
                <a:cs typeface="Calibri"/>
              </a:rPr>
              <a:t>J. </a:t>
            </a:r>
            <a:r>
              <a:rPr dirty="0" sz="1400" spc="-50">
                <a:latin typeface="Calibri"/>
                <a:cs typeface="Calibri"/>
              </a:rPr>
              <a:t>F., </a:t>
            </a:r>
            <a:r>
              <a:rPr dirty="0" sz="1400" spc="-10">
                <a:latin typeface="Calibri"/>
                <a:cs typeface="Calibri"/>
              </a:rPr>
              <a:t>Crescencio, </a:t>
            </a:r>
            <a:r>
              <a:rPr dirty="0" sz="1400" spc="-5">
                <a:latin typeface="Calibri"/>
                <a:cs typeface="Calibri"/>
              </a:rPr>
              <a:t>L. </a:t>
            </a:r>
            <a:r>
              <a:rPr dirty="0" sz="1400" spc="5">
                <a:latin typeface="Calibri"/>
                <a:cs typeface="Calibri"/>
              </a:rPr>
              <a:t>R., </a:t>
            </a:r>
            <a:r>
              <a:rPr dirty="0" sz="1400" spc="1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de</a:t>
            </a:r>
            <a:r>
              <a:rPr dirty="0" sz="140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Lima-Souza,</a:t>
            </a:r>
            <a:r>
              <a:rPr dirty="0" sz="1400">
                <a:latin typeface="Calibri"/>
                <a:cs typeface="Calibri"/>
              </a:rPr>
              <a:t> R.</a:t>
            </a:r>
            <a:r>
              <a:rPr dirty="0" sz="1400" spc="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A.,</a:t>
            </a:r>
            <a:r>
              <a:rPr dirty="0" sz="1400" spc="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Mariano,</a:t>
            </a:r>
            <a:r>
              <a:rPr dirty="0" sz="1400">
                <a:latin typeface="Calibri"/>
                <a:cs typeface="Calibri"/>
              </a:rPr>
              <a:t> </a:t>
            </a:r>
            <a:r>
              <a:rPr dirty="0" sz="1400" spc="-75">
                <a:latin typeface="Calibri"/>
                <a:cs typeface="Calibri"/>
              </a:rPr>
              <a:t>F.</a:t>
            </a:r>
            <a:r>
              <a:rPr dirty="0" sz="1400" spc="-70">
                <a:latin typeface="Calibri"/>
                <a:cs typeface="Calibri"/>
              </a:rPr>
              <a:t> </a:t>
            </a:r>
            <a:r>
              <a:rPr dirty="0" sz="1400" spc="-50">
                <a:latin typeface="Calibri"/>
                <a:cs typeface="Calibri"/>
              </a:rPr>
              <a:t>V.,</a:t>
            </a:r>
            <a:r>
              <a:rPr dirty="0" sz="1400" spc="-4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&amp;</a:t>
            </a:r>
            <a:r>
              <a:rPr dirty="0" sz="1400" spc="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Leme,</a:t>
            </a:r>
            <a:r>
              <a:rPr dirty="0" sz="1400">
                <a:latin typeface="Calibri"/>
                <a:cs typeface="Calibri"/>
              </a:rPr>
              <a:t> A.</a:t>
            </a:r>
            <a:r>
              <a:rPr dirty="0" sz="1400" spc="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(2021).</a:t>
            </a:r>
            <a:r>
              <a:rPr dirty="0" sz="140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Diagnostic</a:t>
            </a:r>
            <a:r>
              <a:rPr dirty="0" sz="140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and </a:t>
            </a:r>
            <a:r>
              <a:rPr dirty="0" sz="140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prognostic value </a:t>
            </a:r>
            <a:r>
              <a:rPr dirty="0" sz="1400">
                <a:latin typeface="Calibri"/>
                <a:cs typeface="Calibri"/>
              </a:rPr>
              <a:t>of </a:t>
            </a:r>
            <a:r>
              <a:rPr dirty="0" sz="1400" spc="-5">
                <a:latin typeface="Calibri"/>
                <a:cs typeface="Calibri"/>
              </a:rPr>
              <a:t>miRNAs</a:t>
            </a:r>
            <a:r>
              <a:rPr dirty="0" sz="1400">
                <a:latin typeface="Calibri"/>
                <a:cs typeface="Calibri"/>
              </a:rPr>
              <a:t> on </a:t>
            </a:r>
            <a:r>
              <a:rPr dirty="0" sz="1400" spc="-5">
                <a:latin typeface="Calibri"/>
                <a:cs typeface="Calibri"/>
              </a:rPr>
              <a:t>salivary</a:t>
            </a:r>
            <a:r>
              <a:rPr dirty="0" sz="1400" spc="30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gland</a:t>
            </a:r>
            <a:r>
              <a:rPr dirty="0" sz="1400" spc="30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tumors: </a:t>
            </a:r>
            <a:r>
              <a:rPr dirty="0" sz="1400">
                <a:latin typeface="Calibri"/>
                <a:cs typeface="Calibri"/>
              </a:rPr>
              <a:t>a </a:t>
            </a:r>
            <a:r>
              <a:rPr dirty="0" sz="1400" spc="-10">
                <a:latin typeface="Calibri"/>
                <a:cs typeface="Calibri"/>
              </a:rPr>
              <a:t>systematic </a:t>
            </a:r>
            <a:r>
              <a:rPr dirty="0" sz="1400" spc="-5">
                <a:latin typeface="Calibri"/>
                <a:cs typeface="Calibri"/>
              </a:rPr>
              <a:t>review </a:t>
            </a:r>
            <a:r>
              <a:rPr dirty="0" sz="140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and</a:t>
            </a:r>
            <a:r>
              <a:rPr dirty="0" sz="140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meta-analysis.</a:t>
            </a:r>
            <a:r>
              <a:rPr dirty="0" sz="1400">
                <a:latin typeface="Calibri"/>
                <a:cs typeface="Calibri"/>
              </a:rPr>
              <a:t> </a:t>
            </a:r>
            <a:r>
              <a:rPr dirty="0" sz="1400" spc="-10">
                <a:latin typeface="Calibri"/>
                <a:cs typeface="Calibri"/>
              </a:rPr>
              <a:t>Oral</a:t>
            </a:r>
            <a:r>
              <a:rPr dirty="0" sz="1400" spc="-5">
                <a:latin typeface="Calibri"/>
                <a:cs typeface="Calibri"/>
              </a:rPr>
              <a:t> and</a:t>
            </a:r>
            <a:r>
              <a:rPr dirty="0" sz="140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maxillofacial</a:t>
            </a:r>
            <a:r>
              <a:rPr dirty="0" sz="1400" spc="5">
                <a:latin typeface="Calibri"/>
                <a:cs typeface="Calibri"/>
              </a:rPr>
              <a:t> </a:t>
            </a:r>
            <a:r>
              <a:rPr dirty="0" sz="1400" spc="-20">
                <a:latin typeface="Calibri"/>
                <a:cs typeface="Calibri"/>
              </a:rPr>
              <a:t>surgery,</a:t>
            </a:r>
            <a:r>
              <a:rPr dirty="0" sz="1400" spc="-1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25(4),</a:t>
            </a:r>
            <a:r>
              <a:rPr dirty="0" sz="1400" spc="1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445–456.</a:t>
            </a:r>
            <a:endParaRPr sz="1400">
              <a:latin typeface="Calibri"/>
              <a:cs typeface="Calibri"/>
            </a:endParaRPr>
          </a:p>
          <a:p>
            <a:pPr algn="just" marL="12700">
              <a:lnSpc>
                <a:spcPct val="100000"/>
              </a:lnSpc>
            </a:pPr>
            <a:r>
              <a:rPr dirty="0" sz="1400" spc="-15">
                <a:latin typeface="Calibri"/>
                <a:cs typeface="Calibri"/>
              </a:rPr>
              <a:t>Guzzo,</a:t>
            </a:r>
            <a:r>
              <a:rPr dirty="0" sz="1400" spc="40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M.,</a:t>
            </a:r>
            <a:r>
              <a:rPr dirty="0" sz="1400" spc="4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Locati,</a:t>
            </a:r>
            <a:r>
              <a:rPr dirty="0" sz="1400" spc="4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L.</a:t>
            </a:r>
            <a:r>
              <a:rPr dirty="0" sz="1400" spc="65">
                <a:latin typeface="Calibri"/>
                <a:cs typeface="Calibri"/>
              </a:rPr>
              <a:t> </a:t>
            </a:r>
            <a:r>
              <a:rPr dirty="0" sz="1400" spc="-15">
                <a:latin typeface="Calibri"/>
                <a:cs typeface="Calibri"/>
              </a:rPr>
              <a:t>D.,</a:t>
            </a:r>
            <a:r>
              <a:rPr dirty="0" sz="1400" spc="45">
                <a:latin typeface="Calibri"/>
                <a:cs typeface="Calibri"/>
              </a:rPr>
              <a:t> </a:t>
            </a:r>
            <a:r>
              <a:rPr dirty="0" sz="1400" spc="-15">
                <a:latin typeface="Calibri"/>
                <a:cs typeface="Calibri"/>
              </a:rPr>
              <a:t>Prott,</a:t>
            </a:r>
            <a:r>
              <a:rPr dirty="0" sz="1400" spc="55">
                <a:latin typeface="Calibri"/>
                <a:cs typeface="Calibri"/>
              </a:rPr>
              <a:t> </a:t>
            </a:r>
            <a:r>
              <a:rPr dirty="0" sz="1400" spc="-65">
                <a:latin typeface="Calibri"/>
                <a:cs typeface="Calibri"/>
              </a:rPr>
              <a:t>F.</a:t>
            </a:r>
            <a:r>
              <a:rPr dirty="0" sz="1400" spc="5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J.,</a:t>
            </a:r>
            <a:r>
              <a:rPr dirty="0" sz="1400" spc="45">
                <a:latin typeface="Calibri"/>
                <a:cs typeface="Calibri"/>
              </a:rPr>
              <a:t> </a:t>
            </a:r>
            <a:r>
              <a:rPr dirty="0" sz="1400" spc="-10">
                <a:latin typeface="Calibri"/>
                <a:cs typeface="Calibri"/>
              </a:rPr>
              <a:t>Gatta,</a:t>
            </a:r>
            <a:r>
              <a:rPr dirty="0" sz="1400" spc="70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G.,</a:t>
            </a:r>
            <a:r>
              <a:rPr dirty="0" sz="1400" spc="4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McGurk,</a:t>
            </a:r>
            <a:r>
              <a:rPr dirty="0" sz="1400" spc="40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M.,</a:t>
            </a:r>
            <a:r>
              <a:rPr dirty="0" sz="1400" spc="40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&amp;</a:t>
            </a:r>
            <a:r>
              <a:rPr dirty="0" sz="1400" spc="5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Licitra,</a:t>
            </a:r>
            <a:r>
              <a:rPr dirty="0" sz="1400" spc="4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L.</a:t>
            </a:r>
            <a:r>
              <a:rPr dirty="0" sz="1400" spc="5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(2010).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91" name="object 91"/>
          <p:cNvSpPr txBox="1"/>
          <p:nvPr/>
        </p:nvSpPr>
        <p:spPr>
          <a:xfrm>
            <a:off x="12415266" y="9664700"/>
            <a:ext cx="562610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670560" algn="l"/>
                <a:tab pos="1162685" algn="l"/>
                <a:tab pos="1816735" algn="l"/>
                <a:tab pos="2583180" algn="l"/>
                <a:tab pos="3202305" algn="l"/>
                <a:tab pos="3985895" algn="l"/>
                <a:tab pos="4704715" algn="l"/>
                <a:tab pos="5477510" algn="l"/>
              </a:tabLst>
            </a:pPr>
            <a:r>
              <a:rPr dirty="0" sz="1400">
                <a:latin typeface="Calibri"/>
                <a:cs typeface="Calibri"/>
              </a:rPr>
              <a:t>Major</a:t>
            </a:r>
            <a:r>
              <a:rPr dirty="0" sz="1400">
                <a:latin typeface="Calibri"/>
                <a:cs typeface="Calibri"/>
              </a:rPr>
              <a:t>	</a:t>
            </a:r>
            <a:r>
              <a:rPr dirty="0" sz="1400">
                <a:latin typeface="Calibri"/>
                <a:cs typeface="Calibri"/>
              </a:rPr>
              <a:t>a</a:t>
            </a:r>
            <a:r>
              <a:rPr dirty="0" sz="1400" spc="-10">
                <a:latin typeface="Calibri"/>
                <a:cs typeface="Calibri"/>
              </a:rPr>
              <a:t>n</a:t>
            </a:r>
            <a:r>
              <a:rPr dirty="0" sz="1400">
                <a:latin typeface="Calibri"/>
                <a:cs typeface="Calibri"/>
              </a:rPr>
              <a:t>d</a:t>
            </a:r>
            <a:r>
              <a:rPr dirty="0" sz="1400">
                <a:latin typeface="Calibri"/>
                <a:cs typeface="Calibri"/>
              </a:rPr>
              <a:t>	</a:t>
            </a:r>
            <a:r>
              <a:rPr dirty="0" sz="1400" spc="-10">
                <a:latin typeface="Calibri"/>
                <a:cs typeface="Calibri"/>
              </a:rPr>
              <a:t>m</a:t>
            </a:r>
            <a:r>
              <a:rPr dirty="0" sz="1400">
                <a:latin typeface="Calibri"/>
                <a:cs typeface="Calibri"/>
              </a:rPr>
              <a:t>inor</a:t>
            </a:r>
            <a:r>
              <a:rPr dirty="0" sz="1400">
                <a:latin typeface="Calibri"/>
                <a:cs typeface="Calibri"/>
              </a:rPr>
              <a:t>	</a:t>
            </a:r>
            <a:r>
              <a:rPr dirty="0" sz="1400" spc="-5">
                <a:latin typeface="Calibri"/>
                <a:cs typeface="Calibri"/>
              </a:rPr>
              <a:t>sal</a:t>
            </a:r>
            <a:r>
              <a:rPr dirty="0" sz="1400">
                <a:latin typeface="Calibri"/>
                <a:cs typeface="Calibri"/>
              </a:rPr>
              <a:t>i</a:t>
            </a:r>
            <a:r>
              <a:rPr dirty="0" sz="1400" spc="-25">
                <a:latin typeface="Calibri"/>
                <a:cs typeface="Calibri"/>
              </a:rPr>
              <a:t>v</a:t>
            </a:r>
            <a:r>
              <a:rPr dirty="0" sz="1400">
                <a:latin typeface="Calibri"/>
                <a:cs typeface="Calibri"/>
              </a:rPr>
              <a:t>a</a:t>
            </a:r>
            <a:r>
              <a:rPr dirty="0" sz="1400" spc="10">
                <a:latin typeface="Calibri"/>
                <a:cs typeface="Calibri"/>
              </a:rPr>
              <a:t>r</a:t>
            </a:r>
            <a:r>
              <a:rPr dirty="0" sz="1400">
                <a:latin typeface="Calibri"/>
                <a:cs typeface="Calibri"/>
              </a:rPr>
              <a:t>y</a:t>
            </a:r>
            <a:r>
              <a:rPr dirty="0" sz="1400">
                <a:latin typeface="Calibri"/>
                <a:cs typeface="Calibri"/>
              </a:rPr>
              <a:t>	</a:t>
            </a:r>
            <a:r>
              <a:rPr dirty="0" sz="1400">
                <a:latin typeface="Calibri"/>
                <a:cs typeface="Calibri"/>
              </a:rPr>
              <a:t>gla</a:t>
            </a:r>
            <a:r>
              <a:rPr dirty="0" sz="1400" spc="-10">
                <a:latin typeface="Calibri"/>
                <a:cs typeface="Calibri"/>
              </a:rPr>
              <a:t>n</a:t>
            </a:r>
            <a:r>
              <a:rPr dirty="0" sz="1400">
                <a:latin typeface="Calibri"/>
                <a:cs typeface="Calibri"/>
              </a:rPr>
              <a:t>d</a:t>
            </a:r>
            <a:r>
              <a:rPr dirty="0" sz="1400">
                <a:latin typeface="Calibri"/>
                <a:cs typeface="Calibri"/>
              </a:rPr>
              <a:t>	</a:t>
            </a:r>
            <a:r>
              <a:rPr dirty="0" sz="1400">
                <a:latin typeface="Calibri"/>
                <a:cs typeface="Calibri"/>
              </a:rPr>
              <a:t>t</a:t>
            </a:r>
            <a:r>
              <a:rPr dirty="0" sz="1400" spc="-10">
                <a:latin typeface="Calibri"/>
                <a:cs typeface="Calibri"/>
              </a:rPr>
              <a:t>um</a:t>
            </a:r>
            <a:r>
              <a:rPr dirty="0" sz="1400" spc="-5">
                <a:latin typeface="Calibri"/>
                <a:cs typeface="Calibri"/>
              </a:rPr>
              <a:t>o</a:t>
            </a:r>
            <a:r>
              <a:rPr dirty="0" sz="1400" spc="-20">
                <a:latin typeface="Calibri"/>
                <a:cs typeface="Calibri"/>
              </a:rPr>
              <a:t>r</a:t>
            </a:r>
            <a:r>
              <a:rPr dirty="0" sz="1400">
                <a:latin typeface="Calibri"/>
                <a:cs typeface="Calibri"/>
              </a:rPr>
              <a:t>s.</a:t>
            </a:r>
            <a:r>
              <a:rPr dirty="0" sz="1400">
                <a:latin typeface="Calibri"/>
                <a:cs typeface="Calibri"/>
              </a:rPr>
              <a:t>	</a:t>
            </a:r>
            <a:r>
              <a:rPr dirty="0" sz="1400" spc="-5">
                <a:latin typeface="Calibri"/>
                <a:cs typeface="Calibri"/>
              </a:rPr>
              <a:t>C</a:t>
            </a:r>
            <a:r>
              <a:rPr dirty="0" sz="1400">
                <a:latin typeface="Calibri"/>
                <a:cs typeface="Calibri"/>
              </a:rPr>
              <a:t>riti</a:t>
            </a:r>
            <a:r>
              <a:rPr dirty="0" sz="1400" spc="-15">
                <a:latin typeface="Calibri"/>
                <a:cs typeface="Calibri"/>
              </a:rPr>
              <a:t>c</a:t>
            </a:r>
            <a:r>
              <a:rPr dirty="0" sz="1400">
                <a:latin typeface="Calibri"/>
                <a:cs typeface="Calibri"/>
              </a:rPr>
              <a:t>al</a:t>
            </a:r>
            <a:r>
              <a:rPr dirty="0" sz="1400">
                <a:latin typeface="Calibri"/>
                <a:cs typeface="Calibri"/>
              </a:rPr>
              <a:t>	</a:t>
            </a:r>
            <a:r>
              <a:rPr dirty="0" sz="1400" spc="-25">
                <a:latin typeface="Calibri"/>
                <a:cs typeface="Calibri"/>
              </a:rPr>
              <a:t>r</a:t>
            </a:r>
            <a:r>
              <a:rPr dirty="0" sz="1400" spc="-15">
                <a:latin typeface="Calibri"/>
                <a:cs typeface="Calibri"/>
              </a:rPr>
              <a:t>e</a:t>
            </a:r>
            <a:r>
              <a:rPr dirty="0" sz="1400">
                <a:latin typeface="Calibri"/>
                <a:cs typeface="Calibri"/>
              </a:rPr>
              <a:t>vi</a:t>
            </a:r>
            <a:r>
              <a:rPr dirty="0" sz="1400" spc="-15">
                <a:latin typeface="Calibri"/>
                <a:cs typeface="Calibri"/>
              </a:rPr>
              <a:t>e</a:t>
            </a:r>
            <a:r>
              <a:rPr dirty="0" sz="1400" spc="-10">
                <a:latin typeface="Calibri"/>
                <a:cs typeface="Calibri"/>
              </a:rPr>
              <a:t>w</a:t>
            </a:r>
            <a:r>
              <a:rPr dirty="0" sz="1400">
                <a:latin typeface="Calibri"/>
                <a:cs typeface="Calibri"/>
              </a:rPr>
              <a:t>s</a:t>
            </a:r>
            <a:r>
              <a:rPr dirty="0" sz="1400">
                <a:latin typeface="Calibri"/>
                <a:cs typeface="Calibri"/>
              </a:rPr>
              <a:t>	</a:t>
            </a:r>
            <a:r>
              <a:rPr dirty="0" sz="1400">
                <a:latin typeface="Calibri"/>
                <a:cs typeface="Calibri"/>
              </a:rPr>
              <a:t>in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92" name="object 92"/>
          <p:cNvSpPr txBox="1"/>
          <p:nvPr/>
        </p:nvSpPr>
        <p:spPr>
          <a:xfrm>
            <a:off x="12415266" y="9878059"/>
            <a:ext cx="281686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10">
                <a:latin typeface="Calibri"/>
                <a:cs typeface="Calibri"/>
              </a:rPr>
              <a:t>oncology/hematology,</a:t>
            </a:r>
            <a:r>
              <a:rPr dirty="0" sz="1400" spc="-3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74(2),</a:t>
            </a:r>
            <a:r>
              <a:rPr dirty="0" sz="1400" spc="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134–148.</a:t>
            </a:r>
            <a:endParaRPr sz="1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amanda neves Neves Campos</dc:creator>
  <dc:title>PowerPoint Presentation</dc:title>
  <dcterms:created xsi:type="dcterms:W3CDTF">2022-12-29T14:38:51Z</dcterms:created>
  <dcterms:modified xsi:type="dcterms:W3CDTF">2022-12-29T14:38:51Z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2022-11-23T00:00:00Z</vt:filetime>
  </property>
  <property fmtid="{D5CDD505-2E9C-101B-9397-08002B2CF9AE}" pid="3" name="Creator">
    <vt:lpwstr>Microsoft® PowerPoint® 2013</vt:lpwstr>
  </property>
  <property fmtid="{D5CDD505-2E9C-101B-9397-08002B2CF9AE}" pid="4" name="LastSaved">
    <vt:filetime>2022-12-29T00:00:00Z</vt:filetime>
  </property>
</Properties>
</file>