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8288000" cy="10293350"/>
  <p:notesSz cx="18288000" cy="102933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90938"/>
            <a:ext cx="15544800" cy="21616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4276"/>
            <a:ext cx="12801600" cy="2573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67462" y="2001774"/>
            <a:ext cx="5425440" cy="451484"/>
          </a:xfrm>
          <a:custGeom>
            <a:avLst/>
            <a:gdLst/>
            <a:ahLst/>
            <a:cxnLst/>
            <a:rect l="l" t="t" r="r" b="b"/>
            <a:pathLst>
              <a:path w="5425440" h="451485">
                <a:moveTo>
                  <a:pt x="5350256" y="0"/>
                </a:moveTo>
                <a:lnTo>
                  <a:pt x="75184" y="0"/>
                </a:lnTo>
                <a:lnTo>
                  <a:pt x="45921" y="5907"/>
                </a:lnTo>
                <a:lnTo>
                  <a:pt x="22023" y="22018"/>
                </a:lnTo>
                <a:lnTo>
                  <a:pt x="5909" y="45916"/>
                </a:lnTo>
                <a:lnTo>
                  <a:pt x="0" y="75183"/>
                </a:lnTo>
                <a:lnTo>
                  <a:pt x="0" y="375920"/>
                </a:lnTo>
                <a:lnTo>
                  <a:pt x="5909" y="405187"/>
                </a:lnTo>
                <a:lnTo>
                  <a:pt x="22023" y="429085"/>
                </a:lnTo>
                <a:lnTo>
                  <a:pt x="45921" y="445196"/>
                </a:lnTo>
                <a:lnTo>
                  <a:pt x="75184" y="451103"/>
                </a:lnTo>
                <a:lnTo>
                  <a:pt x="5350256" y="451103"/>
                </a:lnTo>
                <a:lnTo>
                  <a:pt x="5379523" y="445196"/>
                </a:lnTo>
                <a:lnTo>
                  <a:pt x="5403421" y="429085"/>
                </a:lnTo>
                <a:lnTo>
                  <a:pt x="5419532" y="405187"/>
                </a:lnTo>
                <a:lnTo>
                  <a:pt x="5425440" y="375920"/>
                </a:lnTo>
                <a:lnTo>
                  <a:pt x="5425440" y="75183"/>
                </a:lnTo>
                <a:lnTo>
                  <a:pt x="5419532" y="45916"/>
                </a:lnTo>
                <a:lnTo>
                  <a:pt x="5403421" y="22018"/>
                </a:lnTo>
                <a:lnTo>
                  <a:pt x="5379523" y="5907"/>
                </a:lnTo>
                <a:lnTo>
                  <a:pt x="5350256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267462" y="2001774"/>
            <a:ext cx="5425440" cy="451484"/>
          </a:xfrm>
          <a:custGeom>
            <a:avLst/>
            <a:gdLst/>
            <a:ahLst/>
            <a:cxnLst/>
            <a:rect l="l" t="t" r="r" b="b"/>
            <a:pathLst>
              <a:path w="5425440" h="451485">
                <a:moveTo>
                  <a:pt x="0" y="75183"/>
                </a:moveTo>
                <a:lnTo>
                  <a:pt x="5909" y="45916"/>
                </a:lnTo>
                <a:lnTo>
                  <a:pt x="22023" y="22018"/>
                </a:lnTo>
                <a:lnTo>
                  <a:pt x="45921" y="5907"/>
                </a:lnTo>
                <a:lnTo>
                  <a:pt x="75184" y="0"/>
                </a:lnTo>
                <a:lnTo>
                  <a:pt x="5350256" y="0"/>
                </a:lnTo>
                <a:lnTo>
                  <a:pt x="5379523" y="5907"/>
                </a:lnTo>
                <a:lnTo>
                  <a:pt x="5403421" y="22018"/>
                </a:lnTo>
                <a:lnTo>
                  <a:pt x="5419532" y="45916"/>
                </a:lnTo>
                <a:lnTo>
                  <a:pt x="5425440" y="75183"/>
                </a:lnTo>
                <a:lnTo>
                  <a:pt x="5425440" y="375920"/>
                </a:lnTo>
                <a:lnTo>
                  <a:pt x="5419532" y="405187"/>
                </a:lnTo>
                <a:lnTo>
                  <a:pt x="5403421" y="429085"/>
                </a:lnTo>
                <a:lnTo>
                  <a:pt x="5379523" y="445196"/>
                </a:lnTo>
                <a:lnTo>
                  <a:pt x="5350256" y="451103"/>
                </a:lnTo>
                <a:lnTo>
                  <a:pt x="75184" y="451103"/>
                </a:lnTo>
                <a:lnTo>
                  <a:pt x="45921" y="445196"/>
                </a:lnTo>
                <a:lnTo>
                  <a:pt x="22023" y="429085"/>
                </a:lnTo>
                <a:lnTo>
                  <a:pt x="5909" y="405187"/>
                </a:lnTo>
                <a:lnTo>
                  <a:pt x="0" y="375920"/>
                </a:lnTo>
                <a:lnTo>
                  <a:pt x="0" y="75183"/>
                </a:lnTo>
                <a:close/>
              </a:path>
            </a:pathLst>
          </a:custGeom>
          <a:ln w="41148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801623"/>
            <a:ext cx="16497300" cy="1004569"/>
          </a:xfrm>
          <a:custGeom>
            <a:avLst/>
            <a:gdLst/>
            <a:ahLst/>
            <a:cxnLst/>
            <a:rect l="l" t="t" r="r" b="b"/>
            <a:pathLst>
              <a:path w="16497300" h="1004569">
                <a:moveTo>
                  <a:pt x="0" y="1004316"/>
                </a:moveTo>
                <a:lnTo>
                  <a:pt x="16497300" y="1004316"/>
                </a:lnTo>
                <a:lnTo>
                  <a:pt x="16497300" y="0"/>
                </a:lnTo>
                <a:lnTo>
                  <a:pt x="0" y="0"/>
                </a:lnTo>
                <a:lnTo>
                  <a:pt x="0" y="1004316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3072" y="881634"/>
            <a:ext cx="17681854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7470"/>
            <a:ext cx="1645920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72816"/>
            <a:ext cx="585216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3072" y="881634"/>
            <a:ext cx="1509966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20"/>
              <a:t>Avaliação</a:t>
            </a:r>
            <a:r>
              <a:rPr dirty="0" spc="30"/>
              <a:t> </a:t>
            </a:r>
            <a:r>
              <a:rPr dirty="0" spc="-5"/>
              <a:t>da</a:t>
            </a:r>
            <a:r>
              <a:rPr dirty="0" spc="15"/>
              <a:t> </a:t>
            </a:r>
            <a:r>
              <a:rPr dirty="0" spc="-20"/>
              <a:t>expressão</a:t>
            </a:r>
            <a:r>
              <a:rPr dirty="0" spc="45"/>
              <a:t> </a:t>
            </a:r>
            <a:r>
              <a:rPr dirty="0" spc="-5"/>
              <a:t>de</a:t>
            </a:r>
            <a:r>
              <a:rPr dirty="0" spc="15"/>
              <a:t> </a:t>
            </a:r>
            <a:r>
              <a:rPr dirty="0" spc="-10"/>
              <a:t>microRNAs</a:t>
            </a:r>
            <a:r>
              <a:rPr dirty="0" spc="30"/>
              <a:t> </a:t>
            </a:r>
            <a:r>
              <a:rPr dirty="0" spc="-10"/>
              <a:t>em</a:t>
            </a:r>
            <a:r>
              <a:rPr dirty="0" spc="10"/>
              <a:t> </a:t>
            </a:r>
            <a:r>
              <a:rPr dirty="0" spc="-15"/>
              <a:t>carcinoma</a:t>
            </a:r>
            <a:r>
              <a:rPr dirty="0" spc="20"/>
              <a:t> </a:t>
            </a:r>
            <a:r>
              <a:rPr dirty="0" spc="-5"/>
              <a:t>mucoepidermoide</a:t>
            </a:r>
            <a:r>
              <a:rPr dirty="0" spc="45"/>
              <a:t> </a:t>
            </a:r>
            <a:r>
              <a:rPr dirty="0" spc="-15"/>
              <a:t>metastático</a:t>
            </a:r>
            <a:r>
              <a:rPr dirty="0" spc="15"/>
              <a:t> </a:t>
            </a:r>
            <a:r>
              <a:rPr dirty="0" spc="-5"/>
              <a:t>e</a:t>
            </a:r>
            <a:r>
              <a:rPr dirty="0" spc="20"/>
              <a:t> </a:t>
            </a:r>
            <a:r>
              <a:rPr dirty="0" spc="-10"/>
              <a:t>não</a:t>
            </a:r>
            <a:r>
              <a:rPr dirty="0" spc="15"/>
              <a:t> </a:t>
            </a:r>
            <a:r>
              <a:rPr dirty="0" spc="-15"/>
              <a:t>metastático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4208" y="1359534"/>
            <a:ext cx="143414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M. E.</a:t>
            </a:r>
            <a:r>
              <a:rPr dirty="0" sz="1800">
                <a:latin typeface="Calibri"/>
                <a:cs typeface="Calibri"/>
              </a:rPr>
              <a:t> S.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Trevizani;</a:t>
            </a:r>
            <a:r>
              <a:rPr dirty="0" sz="1800" spc="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K.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K.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Oliveira;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85">
                <a:latin typeface="Calibri"/>
                <a:cs typeface="Calibri"/>
              </a:rPr>
              <a:t>F.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5">
                <a:latin typeface="Calibri"/>
                <a:cs typeface="Calibri"/>
              </a:rPr>
              <a:t>A.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Marchi;</a:t>
            </a:r>
            <a:r>
              <a:rPr dirty="0" sz="1800" spc="20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D.</a:t>
            </a:r>
            <a:r>
              <a:rPr dirty="0" sz="1800" spc="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Bizinelli;</a:t>
            </a:r>
            <a:r>
              <a:rPr dirty="0" sz="1800" spc="25">
                <a:latin typeface="Calibri"/>
                <a:cs typeface="Calibri"/>
              </a:rPr>
              <a:t> </a:t>
            </a:r>
            <a:r>
              <a:rPr dirty="0" sz="1800" spc="-85">
                <a:latin typeface="Calibri"/>
                <a:cs typeface="Calibri"/>
              </a:rPr>
              <a:t>F.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90">
                <a:latin typeface="Calibri"/>
                <a:cs typeface="Calibri"/>
              </a:rPr>
              <a:t>V.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Mariano;</a:t>
            </a:r>
            <a:r>
              <a:rPr dirty="0" sz="1800" spc="3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C.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14">
                <a:latin typeface="Calibri"/>
                <a:cs typeface="Calibri"/>
              </a:rPr>
              <a:t>P.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Nagano;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85">
                <a:latin typeface="Calibri"/>
                <a:cs typeface="Calibri"/>
              </a:rPr>
              <a:t>F.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D.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Costa;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C.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5">
                <a:latin typeface="Calibri"/>
                <a:cs typeface="Calibri"/>
              </a:rPr>
              <a:t>A.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L.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Pinto;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L.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20">
                <a:latin typeface="Calibri"/>
                <a:cs typeface="Calibri"/>
              </a:rPr>
              <a:t>P.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Kowalski;</a:t>
            </a:r>
            <a:r>
              <a:rPr dirty="0" sz="1800" spc="3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S. </a:t>
            </a:r>
            <a:r>
              <a:rPr dirty="0" sz="1800" spc="-95">
                <a:latin typeface="Calibri"/>
                <a:cs typeface="Calibri"/>
              </a:rPr>
              <a:t>V.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Lourenço;</a:t>
            </a:r>
            <a:r>
              <a:rPr dirty="0" sz="1800" spc="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C.</a:t>
            </a:r>
            <a:r>
              <a:rPr dirty="0" sz="1800">
                <a:latin typeface="Calibri"/>
                <a:cs typeface="Calibri"/>
              </a:rPr>
              <a:t> M. </a:t>
            </a:r>
            <a:r>
              <a:rPr dirty="0" sz="1800" spc="-5">
                <a:latin typeface="Calibri"/>
                <a:cs typeface="Calibri"/>
              </a:rPr>
              <a:t>C.</a:t>
            </a:r>
            <a:r>
              <a:rPr dirty="0" sz="1800" spc="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Camillo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5204947" y="88391"/>
            <a:ext cx="3083560" cy="1717675"/>
            <a:chOff x="15204947" y="88391"/>
            <a:chExt cx="3083560" cy="1717675"/>
          </a:xfrm>
        </p:grpSpPr>
        <p:sp>
          <p:nvSpPr>
            <p:cNvPr id="5" name="object 5"/>
            <p:cNvSpPr/>
            <p:nvPr/>
          </p:nvSpPr>
          <p:spPr>
            <a:xfrm>
              <a:off x="16962119" y="801623"/>
              <a:ext cx="1325880" cy="1004569"/>
            </a:xfrm>
            <a:custGeom>
              <a:avLst/>
              <a:gdLst/>
              <a:ahLst/>
              <a:cxnLst/>
              <a:rect l="l" t="t" r="r" b="b"/>
              <a:pathLst>
                <a:path w="1325880" h="1004569">
                  <a:moveTo>
                    <a:pt x="1325880" y="0"/>
                  </a:moveTo>
                  <a:lnTo>
                    <a:pt x="0" y="0"/>
                  </a:lnTo>
                  <a:lnTo>
                    <a:pt x="0" y="1004316"/>
                  </a:lnTo>
                  <a:lnTo>
                    <a:pt x="1325880" y="1004316"/>
                  </a:lnTo>
                  <a:lnTo>
                    <a:pt x="1325880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6497299" y="801623"/>
              <a:ext cx="464820" cy="1004569"/>
            </a:xfrm>
            <a:custGeom>
              <a:avLst/>
              <a:gdLst/>
              <a:ahLst/>
              <a:cxnLst/>
              <a:rect l="l" t="t" r="r" b="b"/>
              <a:pathLst>
                <a:path w="464819" h="1004569">
                  <a:moveTo>
                    <a:pt x="464819" y="0"/>
                  </a:moveTo>
                  <a:lnTo>
                    <a:pt x="0" y="0"/>
                  </a:lnTo>
                  <a:lnTo>
                    <a:pt x="0" y="1004316"/>
                  </a:lnTo>
                  <a:lnTo>
                    <a:pt x="464819" y="1004316"/>
                  </a:lnTo>
                  <a:lnTo>
                    <a:pt x="464819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5227807" y="112775"/>
              <a:ext cx="3004185" cy="615950"/>
            </a:xfrm>
            <a:custGeom>
              <a:avLst/>
              <a:gdLst/>
              <a:ahLst/>
              <a:cxnLst/>
              <a:rect l="l" t="t" r="r" b="b"/>
              <a:pathLst>
                <a:path w="3004184" h="615950">
                  <a:moveTo>
                    <a:pt x="3003804" y="0"/>
                  </a:moveTo>
                  <a:lnTo>
                    <a:pt x="0" y="0"/>
                  </a:lnTo>
                  <a:lnTo>
                    <a:pt x="0" y="615696"/>
                  </a:lnTo>
                  <a:lnTo>
                    <a:pt x="3003804" y="615696"/>
                  </a:lnTo>
                  <a:lnTo>
                    <a:pt x="3003804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04947" y="88391"/>
              <a:ext cx="3083052" cy="483107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373855" y="347471"/>
              <a:ext cx="728471" cy="483107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309778" y="1829432"/>
            <a:ext cx="5280660" cy="3783965"/>
          </a:xfrm>
          <a:prstGeom prst="rect">
            <a:avLst/>
          </a:prstGeom>
        </p:spPr>
        <p:txBody>
          <a:bodyPr wrap="square" lIns="0" tIns="177800" rIns="0" bIns="0" rtlCol="0" vert="horz">
            <a:spAutoFit/>
          </a:bodyPr>
          <a:lstStyle/>
          <a:p>
            <a:pPr algn="ctr" marL="52069">
              <a:lnSpc>
                <a:spcPct val="100000"/>
              </a:lnSpc>
              <a:spcBef>
                <a:spcPts val="1400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INTRODUÇÃO</a:t>
            </a:r>
            <a:endParaRPr sz="2400">
              <a:latin typeface="Calibri"/>
              <a:cs typeface="Calibri"/>
            </a:endParaRPr>
          </a:p>
          <a:p>
            <a:pPr algn="just" marL="12700" marR="5080">
              <a:lnSpc>
                <a:spcPct val="100000"/>
              </a:lnSpc>
              <a:spcBef>
                <a:spcPts val="930"/>
              </a:spcBef>
            </a:pPr>
            <a:r>
              <a:rPr dirty="0" sz="1700">
                <a:latin typeface="Calibri"/>
                <a:cs typeface="Calibri"/>
              </a:rPr>
              <a:t>Os </a:t>
            </a:r>
            <a:r>
              <a:rPr dirty="0" sz="1700" spc="-10">
                <a:latin typeface="Calibri"/>
                <a:cs typeface="Calibri"/>
              </a:rPr>
              <a:t>tumores </a:t>
            </a:r>
            <a:r>
              <a:rPr dirty="0" sz="1700" spc="-5">
                <a:latin typeface="Calibri"/>
                <a:cs typeface="Calibri"/>
              </a:rPr>
              <a:t>de glândula </a:t>
            </a:r>
            <a:r>
              <a:rPr dirty="0" sz="1700" spc="-10">
                <a:latin typeface="Calibri"/>
                <a:cs typeface="Calibri"/>
              </a:rPr>
              <a:t>salivar </a:t>
            </a:r>
            <a:r>
              <a:rPr dirty="0" sz="1700" spc="-5">
                <a:latin typeface="Calibri"/>
                <a:cs typeface="Calibri"/>
              </a:rPr>
              <a:t>são </a:t>
            </a:r>
            <a:r>
              <a:rPr dirty="0" sz="1700">
                <a:latin typeface="Calibri"/>
                <a:cs typeface="Calibri"/>
              </a:rPr>
              <a:t>um </a:t>
            </a:r>
            <a:r>
              <a:rPr dirty="0" sz="1700" spc="-5">
                <a:latin typeface="Calibri"/>
                <a:cs typeface="Calibri"/>
              </a:rPr>
              <a:t>grupo </a:t>
            </a:r>
            <a:r>
              <a:rPr dirty="0" sz="1700" spc="-10">
                <a:latin typeface="Calibri"/>
                <a:cs typeface="Calibri"/>
              </a:rPr>
              <a:t>heterogêneo 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 lesões, </a:t>
            </a:r>
            <a:r>
              <a:rPr dirty="0" sz="1700" spc="-5">
                <a:latin typeface="Calibri"/>
                <a:cs typeface="Calibri"/>
              </a:rPr>
              <a:t>sendo </a:t>
            </a:r>
            <a:r>
              <a:rPr dirty="0" sz="1700">
                <a:latin typeface="Calibri"/>
                <a:cs typeface="Calibri"/>
              </a:rPr>
              <a:t>o </a:t>
            </a:r>
            <a:r>
              <a:rPr dirty="0" sz="1700" spc="-5">
                <a:latin typeface="Calibri"/>
                <a:cs typeface="Calibri"/>
              </a:rPr>
              <a:t>carcinoma mucoepidermoide </a:t>
            </a:r>
            <a:r>
              <a:rPr dirty="0" sz="1700" spc="-10">
                <a:latin typeface="Calibri"/>
                <a:cs typeface="Calibri"/>
              </a:rPr>
              <a:t>(MEC)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neoplasia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maligna</a:t>
            </a:r>
            <a:r>
              <a:rPr dirty="0" sz="1700">
                <a:latin typeface="Calibri"/>
                <a:cs typeface="Calibri"/>
              </a:rPr>
              <a:t> mais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frequente;</a:t>
            </a:r>
            <a:r>
              <a:rPr dirty="0" sz="1700" spc="36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ocorre</a:t>
            </a:r>
            <a:r>
              <a:rPr dirty="0" sz="1700" spc="36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principalmente </a:t>
            </a:r>
            <a:r>
              <a:rPr dirty="0" sz="1700" spc="-37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na </a:t>
            </a:r>
            <a:r>
              <a:rPr dirty="0" sz="1700" spc="-5">
                <a:latin typeface="Calibri"/>
                <a:cs typeface="Calibri"/>
              </a:rPr>
              <a:t>glândula </a:t>
            </a:r>
            <a:r>
              <a:rPr dirty="0" sz="1700" spc="-10">
                <a:latin typeface="Calibri"/>
                <a:cs typeface="Calibri"/>
              </a:rPr>
              <a:t>parótida </a:t>
            </a:r>
            <a:r>
              <a:rPr dirty="0" sz="1700">
                <a:latin typeface="Calibri"/>
                <a:cs typeface="Calibri"/>
              </a:rPr>
              <a:t>e é </a:t>
            </a:r>
            <a:r>
              <a:rPr dirty="0" sz="1700" spc="-10">
                <a:latin typeface="Calibri"/>
                <a:cs typeface="Calibri"/>
              </a:rPr>
              <a:t>caracterizado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-10">
                <a:latin typeface="Calibri"/>
                <a:cs typeface="Calibri"/>
              </a:rPr>
              <a:t>acordo </a:t>
            </a:r>
            <a:r>
              <a:rPr dirty="0" sz="1700" spc="-5">
                <a:latin typeface="Calibri"/>
                <a:cs typeface="Calibri"/>
              </a:rPr>
              <a:t>com </a:t>
            </a:r>
            <a:r>
              <a:rPr dirty="0" sz="1700">
                <a:latin typeface="Calibri"/>
                <a:cs typeface="Calibri"/>
              </a:rPr>
              <a:t>o seu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grau </a:t>
            </a:r>
            <a:r>
              <a:rPr dirty="0" sz="1700" spc="-10">
                <a:latin typeface="Calibri"/>
                <a:cs typeface="Calibri"/>
              </a:rPr>
              <a:t>histológico.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5">
                <a:latin typeface="Calibri"/>
                <a:cs typeface="Calibri"/>
              </a:rPr>
              <a:t>metástase pode </a:t>
            </a:r>
            <a:r>
              <a:rPr dirty="0" sz="1700" spc="-10">
                <a:latin typeface="Calibri"/>
                <a:cs typeface="Calibri"/>
              </a:rPr>
              <a:t>ocorrer </a:t>
            </a:r>
            <a:r>
              <a:rPr dirty="0" sz="1700" spc="-5">
                <a:latin typeface="Calibri"/>
                <a:cs typeface="Calibri"/>
              </a:rPr>
              <a:t>nos </a:t>
            </a:r>
            <a:r>
              <a:rPr dirty="0" sz="1700" spc="-10">
                <a:latin typeface="Calibri"/>
                <a:cs typeface="Calibri"/>
              </a:rPr>
              <a:t>linfonodos 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ou à </a:t>
            </a:r>
            <a:r>
              <a:rPr dirty="0" sz="1700" spc="-10">
                <a:latin typeface="Calibri"/>
                <a:cs typeface="Calibri"/>
              </a:rPr>
              <a:t>distância, </a:t>
            </a:r>
            <a:r>
              <a:rPr dirty="0" sz="1700" spc="-5">
                <a:latin typeface="Calibri"/>
                <a:cs typeface="Calibri"/>
              </a:rPr>
              <a:t>sendo normalmente relacionada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5">
                <a:latin typeface="Calibri"/>
                <a:cs typeface="Calibri"/>
              </a:rPr>
              <a:t>casos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alto </a:t>
            </a:r>
            <a:r>
              <a:rPr dirty="0" sz="1700" spc="-20">
                <a:latin typeface="Calibri"/>
                <a:cs typeface="Calibri"/>
              </a:rPr>
              <a:t>grau </a:t>
            </a:r>
            <a:r>
              <a:rPr dirty="0" sz="1700" spc="-10">
                <a:latin typeface="Calibri"/>
                <a:cs typeface="Calibri"/>
              </a:rPr>
              <a:t>histológico </a:t>
            </a:r>
            <a:r>
              <a:rPr dirty="0" sz="1700">
                <a:latin typeface="Calibri"/>
                <a:cs typeface="Calibri"/>
              </a:rPr>
              <a:t>e </a:t>
            </a:r>
            <a:r>
              <a:rPr dirty="0" sz="1700" spc="-5">
                <a:latin typeface="Calibri"/>
                <a:cs typeface="Calibri"/>
              </a:rPr>
              <a:t>com </a:t>
            </a:r>
            <a:r>
              <a:rPr dirty="0" sz="1700">
                <a:latin typeface="Calibri"/>
                <a:cs typeface="Calibri"/>
              </a:rPr>
              <a:t>um pior </a:t>
            </a:r>
            <a:r>
              <a:rPr dirty="0" sz="1700" spc="-10">
                <a:latin typeface="Calibri"/>
                <a:cs typeface="Calibri"/>
              </a:rPr>
              <a:t>prognóstico (Guzzo </a:t>
            </a:r>
            <a:r>
              <a:rPr dirty="0" sz="1700" spc="-5">
                <a:latin typeface="Calibri"/>
                <a:cs typeface="Calibri"/>
              </a:rPr>
              <a:t>et al </a:t>
            </a:r>
            <a:r>
              <a:rPr dirty="0" sz="1700" spc="-37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2010).</a:t>
            </a:r>
            <a:endParaRPr sz="1700">
              <a:latin typeface="Calibri"/>
              <a:cs typeface="Calibri"/>
            </a:endParaRPr>
          </a:p>
          <a:p>
            <a:pPr algn="just" marL="12700" marR="5715">
              <a:lnSpc>
                <a:spcPct val="100000"/>
              </a:lnSpc>
              <a:spcBef>
                <a:spcPts val="5"/>
              </a:spcBef>
            </a:pPr>
            <a:r>
              <a:rPr dirty="0" sz="1700" spc="-5">
                <a:latin typeface="Calibri"/>
                <a:cs typeface="Calibri"/>
              </a:rPr>
              <a:t>Afim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-10">
                <a:latin typeface="Calibri"/>
                <a:cs typeface="Calibri"/>
              </a:rPr>
              <a:t>refinar </a:t>
            </a:r>
            <a:r>
              <a:rPr dirty="0" sz="1700">
                <a:latin typeface="Calibri"/>
                <a:cs typeface="Calibri"/>
              </a:rPr>
              <a:t>o </a:t>
            </a:r>
            <a:r>
              <a:rPr dirty="0" sz="1700" spc="-5">
                <a:latin typeface="Calibri"/>
                <a:cs typeface="Calibri"/>
              </a:rPr>
              <a:t>diagnóstico </a:t>
            </a:r>
            <a:r>
              <a:rPr dirty="0" sz="1700">
                <a:latin typeface="Calibri"/>
                <a:cs typeface="Calibri"/>
              </a:rPr>
              <a:t>e o </a:t>
            </a:r>
            <a:r>
              <a:rPr dirty="0" sz="1700" spc="-15">
                <a:latin typeface="Calibri"/>
                <a:cs typeface="Calibri"/>
              </a:rPr>
              <a:t>tratamento </a:t>
            </a:r>
            <a:r>
              <a:rPr dirty="0" sz="1700">
                <a:latin typeface="Calibri"/>
                <a:cs typeface="Calibri"/>
              </a:rPr>
              <a:t>da </a:t>
            </a:r>
            <a:r>
              <a:rPr dirty="0" sz="1700" spc="-5">
                <a:latin typeface="Calibri"/>
                <a:cs typeface="Calibri"/>
              </a:rPr>
              <a:t>doença, </a:t>
            </a:r>
            <a:r>
              <a:rPr dirty="0" sz="1700">
                <a:latin typeface="Calibri"/>
                <a:cs typeface="Calibri"/>
              </a:rPr>
              <a:t>é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necessário conhecer mais </a:t>
            </a:r>
            <a:r>
              <a:rPr dirty="0" sz="1700" spc="-10">
                <a:latin typeface="Calibri"/>
                <a:cs typeface="Calibri"/>
              </a:rPr>
              <a:t>profundamente os </a:t>
            </a:r>
            <a:r>
              <a:rPr dirty="0" sz="1700" spc="-5">
                <a:latin typeface="Calibri"/>
                <a:cs typeface="Calibri"/>
              </a:rPr>
              <a:t>mecanismos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moleculares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envolvidos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identificar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biomarcadores.</a:t>
            </a:r>
            <a:r>
              <a:rPr dirty="0" sz="1700" spc="-5">
                <a:latin typeface="Calibri"/>
                <a:cs typeface="Calibri"/>
              </a:rPr>
              <a:t> Os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microRNAs</a:t>
            </a:r>
            <a:r>
              <a:rPr dirty="0" sz="1700" spc="35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(miRNAs),</a:t>
            </a:r>
            <a:r>
              <a:rPr dirty="0" sz="1700" spc="32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pequenos</a:t>
            </a:r>
            <a:r>
              <a:rPr dirty="0" sz="1700" spc="34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RNAs</a:t>
            </a:r>
            <a:r>
              <a:rPr dirty="0" sz="1700" spc="33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não</a:t>
            </a:r>
            <a:r>
              <a:rPr dirty="0" sz="1700" spc="34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codificantes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43608" y="5587364"/>
            <a:ext cx="4144645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28625" algn="l"/>
                <a:tab pos="1483360" algn="l"/>
                <a:tab pos="3242310" algn="l"/>
                <a:tab pos="3663950" algn="l"/>
              </a:tabLst>
            </a:pPr>
            <a:r>
              <a:rPr dirty="0" sz="1700">
                <a:latin typeface="Calibri"/>
                <a:cs typeface="Calibri"/>
              </a:rPr>
              <a:t>na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20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-10">
                <a:latin typeface="Calibri"/>
                <a:cs typeface="Calibri"/>
              </a:rPr>
              <a:t>gu</a:t>
            </a:r>
            <a:r>
              <a:rPr dirty="0" sz="1700">
                <a:latin typeface="Calibri"/>
                <a:cs typeface="Calibri"/>
              </a:rPr>
              <a:t>la</a:t>
            </a:r>
            <a:r>
              <a:rPr dirty="0" sz="1700" spc="-20">
                <a:latin typeface="Calibri"/>
                <a:cs typeface="Calibri"/>
              </a:rPr>
              <a:t>ç</a:t>
            </a:r>
            <a:r>
              <a:rPr dirty="0" sz="1700">
                <a:latin typeface="Calibri"/>
                <a:cs typeface="Calibri"/>
              </a:rPr>
              <a:t>ão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p</a:t>
            </a:r>
            <a:r>
              <a:rPr dirty="0" sz="1700" spc="-5">
                <a:latin typeface="Calibri"/>
                <a:cs typeface="Calibri"/>
              </a:rPr>
              <a:t>ó</a:t>
            </a:r>
            <a:r>
              <a:rPr dirty="0" sz="1700" spc="5">
                <a:latin typeface="Calibri"/>
                <a:cs typeface="Calibri"/>
              </a:rPr>
              <a:t>s</a:t>
            </a:r>
            <a:r>
              <a:rPr dirty="0" sz="1700" spc="-10">
                <a:latin typeface="Calibri"/>
                <a:cs typeface="Calibri"/>
              </a:rPr>
              <a:t>-t</a:t>
            </a:r>
            <a:r>
              <a:rPr dirty="0" sz="1700" spc="-30">
                <a:latin typeface="Calibri"/>
                <a:cs typeface="Calibri"/>
              </a:rPr>
              <a:t>r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n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 spc="-15">
                <a:latin typeface="Calibri"/>
                <a:cs typeface="Calibri"/>
              </a:rPr>
              <a:t>c</a:t>
            </a:r>
            <a:r>
              <a:rPr dirty="0" sz="1700">
                <a:latin typeface="Calibri"/>
                <a:cs typeface="Calibri"/>
              </a:rPr>
              <a:t>ri</a:t>
            </a:r>
            <a:r>
              <a:rPr dirty="0" sz="1700" spc="-10">
                <a:latin typeface="Calibri"/>
                <a:cs typeface="Calibri"/>
              </a:rPr>
              <a:t>c</a:t>
            </a:r>
            <a:r>
              <a:rPr dirty="0" sz="1700">
                <a:latin typeface="Calibri"/>
                <a:cs typeface="Calibri"/>
              </a:rPr>
              <a:t>i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n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l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RNAs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31060" y="5846444"/>
            <a:ext cx="3957954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22630" algn="l"/>
                <a:tab pos="1457325" algn="l"/>
                <a:tab pos="2461895" algn="l"/>
                <a:tab pos="3164205" algn="l"/>
              </a:tabLst>
            </a:pPr>
            <a:r>
              <a:rPr dirty="0" sz="1700" spc="-10">
                <a:latin typeface="Calibri"/>
                <a:cs typeface="Calibri"/>
              </a:rPr>
              <a:t>alvos,	</a:t>
            </a:r>
            <a:r>
              <a:rPr dirty="0" sz="1700" spc="-15">
                <a:latin typeface="Calibri"/>
                <a:cs typeface="Calibri"/>
              </a:rPr>
              <a:t>foram	</a:t>
            </a:r>
            <a:r>
              <a:rPr dirty="0" sz="1700" spc="-5">
                <a:latin typeface="Calibri"/>
                <a:cs typeface="Calibri"/>
              </a:rPr>
              <a:t>descritos	como	</a:t>
            </a:r>
            <a:r>
              <a:rPr dirty="0" sz="1700" spc="-10">
                <a:latin typeface="Calibri"/>
                <a:cs typeface="Calibri"/>
              </a:rPr>
              <a:t>possíveis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9778" y="5587364"/>
            <a:ext cx="1134110" cy="8032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700" spc="-10">
                <a:latin typeface="Calibri"/>
                <a:cs typeface="Calibri"/>
              </a:rPr>
              <a:t>envolvidos 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m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5">
                <a:latin typeface="Calibri"/>
                <a:cs typeface="Calibri"/>
              </a:rPr>
              <a:t>n</a:t>
            </a:r>
            <a:r>
              <a:rPr dirty="0" sz="1700" spc="-1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-15">
                <a:latin typeface="Calibri"/>
                <a:cs typeface="Calibri"/>
              </a:rPr>
              <a:t>g</a:t>
            </a:r>
            <a:r>
              <a:rPr dirty="0" sz="1700" spc="-10">
                <a:latin typeface="Calibri"/>
                <a:cs typeface="Calibri"/>
              </a:rPr>
              <a:t>ei</a:t>
            </a:r>
            <a:r>
              <a:rPr dirty="0" sz="1700" spc="-20">
                <a:latin typeface="Calibri"/>
                <a:cs typeface="Calibri"/>
              </a:rPr>
              <a:t>r</a:t>
            </a:r>
            <a:r>
              <a:rPr dirty="0" sz="1700" spc="-1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s  </a:t>
            </a:r>
            <a:r>
              <a:rPr dirty="0" sz="1700" spc="-10">
                <a:latin typeface="Calibri"/>
                <a:cs typeface="Calibri"/>
              </a:rPr>
              <a:t>marcadores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61541" y="6105525"/>
            <a:ext cx="3927475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167765" algn="l"/>
                <a:tab pos="2315210" algn="l"/>
                <a:tab pos="2861310" algn="l"/>
              </a:tabLst>
            </a:pPr>
            <a:r>
              <a:rPr dirty="0" sz="1700" spc="-10">
                <a:latin typeface="Calibri"/>
                <a:cs typeface="Calibri"/>
              </a:rPr>
              <a:t>genéticos	utilizados	</a:t>
            </a:r>
            <a:r>
              <a:rPr dirty="0" sz="1700">
                <a:latin typeface="Calibri"/>
                <a:cs typeface="Calibri"/>
              </a:rPr>
              <a:t>no	</a:t>
            </a:r>
            <a:r>
              <a:rPr dirty="0" sz="1700" spc="-10">
                <a:latin typeface="Calibri"/>
                <a:cs typeface="Calibri"/>
              </a:rPr>
              <a:t>diagnóstico,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9778" y="6364985"/>
            <a:ext cx="5280025" cy="5441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700" spc="-5">
                <a:latin typeface="Calibri"/>
                <a:cs typeface="Calibri"/>
              </a:rPr>
              <a:t>classificação</a:t>
            </a:r>
            <a:r>
              <a:rPr dirty="0" sz="1700">
                <a:latin typeface="Calibri"/>
                <a:cs typeface="Calibri"/>
              </a:rPr>
              <a:t> 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prognóstico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tumores</a:t>
            </a:r>
            <a:r>
              <a:rPr dirty="0" sz="1700" spc="-5">
                <a:latin typeface="Calibri"/>
                <a:cs typeface="Calibri"/>
              </a:rPr>
              <a:t> (Dos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Santos</a:t>
            </a:r>
            <a:r>
              <a:rPr dirty="0" sz="1700" spc="-5">
                <a:latin typeface="Calibri"/>
                <a:cs typeface="Calibri"/>
              </a:rPr>
              <a:t> et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al </a:t>
            </a:r>
            <a:r>
              <a:rPr dirty="0" sz="1700" spc="-37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2021).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077203" y="3241929"/>
            <a:ext cx="5978525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69975" algn="l"/>
                <a:tab pos="1506220" algn="l"/>
                <a:tab pos="2639695" algn="l"/>
                <a:tab pos="3173095" algn="l"/>
                <a:tab pos="4231005" algn="l"/>
                <a:tab pos="4488815" algn="l"/>
                <a:tab pos="5420360" algn="l"/>
                <a:tab pos="5683885" algn="l"/>
              </a:tabLst>
            </a:pPr>
            <a:r>
              <a:rPr dirty="0" sz="1700" spc="-5">
                <a:latin typeface="Calibri"/>
                <a:cs typeface="Calibri"/>
              </a:rPr>
              <a:t>m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 spc="-20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á</a:t>
            </a:r>
            <a:r>
              <a:rPr dirty="0" sz="1700" spc="-20">
                <a:latin typeface="Calibri"/>
                <a:cs typeface="Calibri"/>
              </a:rPr>
              <a:t>st</a:t>
            </a:r>
            <a:r>
              <a:rPr dirty="0" sz="1700">
                <a:latin typeface="Calibri"/>
                <a:cs typeface="Calibri"/>
              </a:rPr>
              <a:t>ase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em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lin</a:t>
            </a:r>
            <a:r>
              <a:rPr dirty="0" sz="1700" spc="-40">
                <a:latin typeface="Calibri"/>
                <a:cs typeface="Calibri"/>
              </a:rPr>
              <a:t>f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n</a:t>
            </a:r>
            <a:r>
              <a:rPr dirty="0" sz="1700" spc="-1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d</a:t>
            </a:r>
            <a:r>
              <a:rPr dirty="0" sz="1700" spc="-1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s,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5">
                <a:latin typeface="Calibri"/>
                <a:cs typeface="Calibri"/>
              </a:rPr>
              <a:t>c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m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5">
                <a:latin typeface="Calibri"/>
                <a:cs typeface="Calibri"/>
              </a:rPr>
              <a:t>m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 spc="-20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á</a:t>
            </a:r>
            <a:r>
              <a:rPr dirty="0" sz="1700" spc="-20">
                <a:latin typeface="Calibri"/>
                <a:cs typeface="Calibri"/>
              </a:rPr>
              <a:t>st</a:t>
            </a:r>
            <a:r>
              <a:rPr dirty="0" sz="1700">
                <a:latin typeface="Calibri"/>
                <a:cs typeface="Calibri"/>
              </a:rPr>
              <a:t>ase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à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d</a:t>
            </a:r>
            <a:r>
              <a:rPr dirty="0" sz="1700">
                <a:latin typeface="Calibri"/>
                <a:cs typeface="Calibri"/>
              </a:rPr>
              <a:t>i</a:t>
            </a:r>
            <a:r>
              <a:rPr dirty="0" sz="1700" spc="-15">
                <a:latin typeface="Calibri"/>
                <a:cs typeface="Calibri"/>
              </a:rPr>
              <a:t>s</a:t>
            </a:r>
            <a:r>
              <a:rPr dirty="0" sz="1700" spc="-20">
                <a:latin typeface="Calibri"/>
                <a:cs typeface="Calibri"/>
              </a:rPr>
              <a:t>t</a:t>
            </a:r>
            <a:r>
              <a:rPr dirty="0" sz="1700" spc="-15">
                <a:latin typeface="Calibri"/>
                <a:cs typeface="Calibri"/>
              </a:rPr>
              <a:t>â</a:t>
            </a:r>
            <a:r>
              <a:rPr dirty="0" sz="1700">
                <a:latin typeface="Calibri"/>
                <a:cs typeface="Calibri"/>
              </a:rPr>
              <a:t>n</a:t>
            </a:r>
            <a:r>
              <a:rPr dirty="0" sz="1700" spc="-15">
                <a:latin typeface="Calibri"/>
                <a:cs typeface="Calibri"/>
              </a:rPr>
              <a:t>c</a:t>
            </a:r>
            <a:r>
              <a:rPr dirty="0" sz="1700">
                <a:latin typeface="Calibri"/>
                <a:cs typeface="Calibri"/>
              </a:rPr>
              <a:t>ia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em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077203" y="3501009"/>
            <a:ext cx="5977255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77265" algn="l"/>
                <a:tab pos="1858010" algn="l"/>
                <a:tab pos="3499485" algn="l"/>
                <a:tab pos="4399915" algn="l"/>
                <a:tab pos="4643120" algn="l"/>
                <a:tab pos="5764530" algn="l"/>
              </a:tabLst>
            </a:pPr>
            <a:r>
              <a:rPr dirty="0" sz="1700">
                <a:latin typeface="Calibri"/>
                <a:cs typeface="Calibri"/>
              </a:rPr>
              <a:t>gl</a:t>
            </a:r>
            <a:r>
              <a:rPr dirty="0" sz="1700" spc="-15">
                <a:latin typeface="Calibri"/>
                <a:cs typeface="Calibri"/>
              </a:rPr>
              <a:t>â</a:t>
            </a:r>
            <a:r>
              <a:rPr dirty="0" sz="1700" spc="-10">
                <a:latin typeface="Calibri"/>
                <a:cs typeface="Calibri"/>
              </a:rPr>
              <a:t>ndu</a:t>
            </a:r>
            <a:r>
              <a:rPr dirty="0" sz="1700">
                <a:latin typeface="Calibri"/>
                <a:cs typeface="Calibri"/>
              </a:rPr>
              <a:t>l</a:t>
            </a:r>
            <a:r>
              <a:rPr dirty="0" sz="1700" spc="-10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li</a:t>
            </a:r>
            <a:r>
              <a:rPr dirty="0" sz="1700" spc="-25">
                <a:latin typeface="Calibri"/>
                <a:cs typeface="Calibri"/>
              </a:rPr>
              <a:t>v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30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es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h</a:t>
            </a:r>
            <a:r>
              <a:rPr dirty="0" sz="1700">
                <a:latin typeface="Calibri"/>
                <a:cs typeface="Calibri"/>
              </a:rPr>
              <a:t>i</a:t>
            </a:r>
            <a:r>
              <a:rPr dirty="0" sz="1700" spc="-25">
                <a:latin typeface="Calibri"/>
                <a:cs typeface="Calibri"/>
              </a:rPr>
              <a:t>s</a:t>
            </a:r>
            <a:r>
              <a:rPr dirty="0" sz="1700" spc="-10">
                <a:latin typeface="Calibri"/>
                <a:cs typeface="Calibri"/>
              </a:rPr>
              <a:t>t</a:t>
            </a:r>
            <a:r>
              <a:rPr dirty="0" sz="1700" spc="-1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l</a:t>
            </a:r>
            <a:r>
              <a:rPr dirty="0" sz="1700" spc="5">
                <a:latin typeface="Calibri"/>
                <a:cs typeface="Calibri"/>
              </a:rPr>
              <a:t>o</a:t>
            </a:r>
            <a:r>
              <a:rPr dirty="0" sz="1700" spc="-10">
                <a:latin typeface="Calibri"/>
                <a:cs typeface="Calibri"/>
              </a:rPr>
              <a:t>g</a:t>
            </a:r>
            <a:r>
              <a:rPr dirty="0" sz="1700">
                <a:latin typeface="Calibri"/>
                <a:cs typeface="Calibri"/>
              </a:rPr>
              <a:t>i</a:t>
            </a:r>
            <a:r>
              <a:rPr dirty="0" sz="1700" spc="-10">
                <a:latin typeface="Calibri"/>
                <a:cs typeface="Calibri"/>
              </a:rPr>
              <a:t>c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m</a:t>
            </a:r>
            <a:r>
              <a:rPr dirty="0" sz="1700">
                <a:latin typeface="Calibri"/>
                <a:cs typeface="Calibri"/>
              </a:rPr>
              <a:t>en</a:t>
            </a:r>
            <a:r>
              <a:rPr dirty="0" sz="1700" spc="-25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n</a:t>
            </a:r>
            <a:r>
              <a:rPr dirty="0" sz="1700" spc="-1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r</a:t>
            </a:r>
            <a:r>
              <a:rPr dirty="0" sz="1700" spc="-5">
                <a:latin typeface="Calibri"/>
                <a:cs typeface="Calibri"/>
              </a:rPr>
              <a:t>m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i</a:t>
            </a:r>
            <a:r>
              <a:rPr dirty="0" sz="1700">
                <a:latin typeface="Calibri"/>
                <a:cs typeface="Calibri"/>
              </a:rPr>
              <a:t>s,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d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 spc="-20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5">
                <a:latin typeface="Calibri"/>
                <a:cs typeface="Calibri"/>
              </a:rPr>
              <a:t>r</a:t>
            </a:r>
            <a:r>
              <a:rPr dirty="0" sz="1700" spc="-5">
                <a:latin typeface="Calibri"/>
                <a:cs typeface="Calibri"/>
              </a:rPr>
              <a:t>m</a:t>
            </a:r>
            <a:r>
              <a:rPr dirty="0" sz="1700" spc="-10">
                <a:latin typeface="Calibri"/>
                <a:cs typeface="Calibri"/>
              </a:rPr>
              <a:t>in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os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077203" y="3760088"/>
            <a:ext cx="5977255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55320" algn="l"/>
                <a:tab pos="1938655" algn="l"/>
                <a:tab pos="2560955" algn="l"/>
                <a:tab pos="3317875" algn="l"/>
                <a:tab pos="4237355" algn="l"/>
                <a:tab pos="5383530" algn="l"/>
                <a:tab pos="5662295" algn="l"/>
              </a:tabLst>
            </a:pPr>
            <a:r>
              <a:rPr dirty="0" sz="1700">
                <a:latin typeface="Calibri"/>
                <a:cs typeface="Calibri"/>
              </a:rPr>
              <a:t>RNAs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5">
                <a:latin typeface="Calibri"/>
                <a:cs typeface="Calibri"/>
              </a:rPr>
              <a:t>m</a:t>
            </a:r>
            <a:r>
              <a:rPr dirty="0" sz="1700">
                <a:latin typeface="Calibri"/>
                <a:cs typeface="Calibri"/>
              </a:rPr>
              <a:t>ensa</a:t>
            </a:r>
            <a:r>
              <a:rPr dirty="0" sz="1700" spc="-20">
                <a:latin typeface="Calibri"/>
                <a:cs typeface="Calibri"/>
              </a:rPr>
              <a:t>g</a:t>
            </a:r>
            <a:r>
              <a:rPr dirty="0" sz="1700">
                <a:latin typeface="Calibri"/>
                <a:cs typeface="Calibri"/>
              </a:rPr>
              <a:t>ei</a:t>
            </a:r>
            <a:r>
              <a:rPr dirty="0" sz="1700" spc="-50">
                <a:latin typeface="Calibri"/>
                <a:cs typeface="Calibri"/>
              </a:rPr>
              <a:t>r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l</a:t>
            </a:r>
            <a:r>
              <a:rPr dirty="0" sz="1700" spc="-15">
                <a:latin typeface="Calibri"/>
                <a:cs typeface="Calibri"/>
              </a:rPr>
              <a:t>vo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d</a:t>
            </a:r>
            <a:r>
              <a:rPr dirty="0" sz="1700" spc="-10">
                <a:latin typeface="Calibri"/>
                <a:cs typeface="Calibri"/>
              </a:rPr>
              <a:t>es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5">
                <a:latin typeface="Calibri"/>
                <a:cs typeface="Calibri"/>
              </a:rPr>
              <a:t>m</a:t>
            </a:r>
            <a:r>
              <a:rPr dirty="0" sz="1700">
                <a:latin typeface="Calibri"/>
                <a:cs typeface="Calibri"/>
              </a:rPr>
              <a:t>iR</a:t>
            </a:r>
            <a:r>
              <a:rPr dirty="0" sz="1700" spc="5">
                <a:latin typeface="Calibri"/>
                <a:cs typeface="Calibri"/>
              </a:rPr>
              <a:t>N</a:t>
            </a:r>
            <a:r>
              <a:rPr dirty="0" sz="1700">
                <a:latin typeface="Calibri"/>
                <a:cs typeface="Calibri"/>
              </a:rPr>
              <a:t>As,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ss</a:t>
            </a:r>
            <a:r>
              <a:rPr dirty="0" sz="1700" spc="-5">
                <a:latin typeface="Calibri"/>
                <a:cs typeface="Calibri"/>
              </a:rPr>
              <a:t>oc</a:t>
            </a:r>
            <a:r>
              <a:rPr dirty="0" sz="1700">
                <a:latin typeface="Calibri"/>
                <a:cs typeface="Calibri"/>
              </a:rPr>
              <a:t>i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n</a:t>
            </a:r>
            <a:r>
              <a:rPr dirty="0" sz="1700">
                <a:latin typeface="Calibri"/>
                <a:cs typeface="Calibri"/>
              </a:rPr>
              <a:t>do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ua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077203" y="4019169"/>
            <a:ext cx="5975350" cy="5448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700" spc="-10">
                <a:latin typeface="Calibri"/>
                <a:cs typeface="Calibri"/>
              </a:rPr>
              <a:t>expressão</a:t>
            </a:r>
            <a:r>
              <a:rPr dirty="0" sz="1700" spc="27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com</a:t>
            </a:r>
            <a:r>
              <a:rPr dirty="0" sz="1700" spc="27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características</a:t>
            </a:r>
            <a:r>
              <a:rPr dirty="0" sz="1700" spc="26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demográficas,</a:t>
            </a:r>
            <a:r>
              <a:rPr dirty="0" sz="1700" spc="27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clínicas</a:t>
            </a:r>
            <a:r>
              <a:rPr dirty="0" sz="1700" spc="28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26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patológicas</a:t>
            </a:r>
            <a:endParaRPr sz="1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700" spc="-5">
                <a:latin typeface="Calibri"/>
                <a:cs typeface="Calibri"/>
              </a:rPr>
              <a:t>dos</a:t>
            </a:r>
            <a:r>
              <a:rPr dirty="0" sz="1700" spc="-5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tumores.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519152" y="6742303"/>
            <a:ext cx="5551805" cy="1580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7620">
              <a:lnSpc>
                <a:spcPct val="100000"/>
              </a:lnSpc>
              <a:spcBef>
                <a:spcPts val="105"/>
              </a:spcBef>
            </a:pPr>
            <a:r>
              <a:rPr dirty="0" sz="1700">
                <a:latin typeface="Calibri"/>
                <a:cs typeface="Calibri"/>
              </a:rPr>
              <a:t>Em </a:t>
            </a:r>
            <a:r>
              <a:rPr dirty="0" sz="1700" spc="-5">
                <a:latin typeface="Calibri"/>
                <a:cs typeface="Calibri"/>
              </a:rPr>
              <a:t>nosso estudo </a:t>
            </a:r>
            <a:r>
              <a:rPr dirty="0" sz="1700" spc="-15">
                <a:latin typeface="Calibri"/>
                <a:cs typeface="Calibri"/>
              </a:rPr>
              <a:t>foi </a:t>
            </a:r>
            <a:r>
              <a:rPr dirty="0" sz="1700" spc="-10">
                <a:latin typeface="Calibri"/>
                <a:cs typeface="Calibri"/>
              </a:rPr>
              <a:t>possível </a:t>
            </a:r>
            <a:r>
              <a:rPr dirty="0" sz="1700" spc="-5">
                <a:latin typeface="Calibri"/>
                <a:cs typeface="Calibri"/>
              </a:rPr>
              <a:t>identificar </a:t>
            </a:r>
            <a:r>
              <a:rPr dirty="0" sz="1700" spc="-10">
                <a:latin typeface="Calibri"/>
                <a:cs typeface="Calibri"/>
              </a:rPr>
              <a:t>microRNAs </a:t>
            </a:r>
            <a:r>
              <a:rPr dirty="0" sz="1700" spc="-5">
                <a:latin typeface="Calibri"/>
                <a:cs typeface="Calibri"/>
              </a:rPr>
              <a:t>associados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ao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potencial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metastático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em</a:t>
            </a:r>
            <a:r>
              <a:rPr dirty="0" sz="1700" spc="-5">
                <a:latin typeface="Calibri"/>
                <a:cs typeface="Calibri"/>
              </a:rPr>
              <a:t> carcinoma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mucoepidermoide.</a:t>
            </a:r>
            <a:endParaRPr sz="1700">
              <a:latin typeface="Calibri"/>
              <a:cs typeface="Calibri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5">
                <a:latin typeface="Calibri"/>
                <a:cs typeface="Calibri"/>
              </a:rPr>
              <a:t>determinação </a:t>
            </a:r>
            <a:r>
              <a:rPr dirty="0" sz="1700">
                <a:latin typeface="Calibri"/>
                <a:cs typeface="Calibri"/>
              </a:rPr>
              <a:t>de um </a:t>
            </a:r>
            <a:r>
              <a:rPr dirty="0" sz="1700" spc="-5">
                <a:latin typeface="Calibri"/>
                <a:cs typeface="Calibri"/>
              </a:rPr>
              <a:t>perfil </a:t>
            </a:r>
            <a:r>
              <a:rPr dirty="0" sz="1700">
                <a:latin typeface="Calibri"/>
                <a:cs typeface="Calibri"/>
              </a:rPr>
              <a:t>de miRNAs </a:t>
            </a:r>
            <a:r>
              <a:rPr dirty="0" sz="1700" spc="-5">
                <a:latin typeface="Calibri"/>
                <a:cs typeface="Calibri"/>
              </a:rPr>
              <a:t>permite </a:t>
            </a:r>
            <a:r>
              <a:rPr dirty="0" sz="1700">
                <a:latin typeface="Calibri"/>
                <a:cs typeface="Calibri"/>
              </a:rPr>
              <a:t>um </a:t>
            </a:r>
            <a:r>
              <a:rPr dirty="0" sz="1700" spc="-5">
                <a:latin typeface="Calibri"/>
                <a:cs typeface="Calibri"/>
              </a:rPr>
              <a:t>melhor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entendimento</a:t>
            </a:r>
            <a:r>
              <a:rPr dirty="0" sz="1700" spc="-5">
                <a:latin typeface="Calibri"/>
                <a:cs typeface="Calibri"/>
              </a:rPr>
              <a:t> das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bases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moleculares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dessas</a:t>
            </a:r>
            <a:r>
              <a:rPr dirty="0" sz="1700">
                <a:latin typeface="Calibri"/>
                <a:cs typeface="Calibri"/>
              </a:rPr>
              <a:t> lesões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um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melhor direcionamento </a:t>
            </a:r>
            <a:r>
              <a:rPr dirty="0" sz="1700">
                <a:latin typeface="Calibri"/>
                <a:cs typeface="Calibri"/>
              </a:rPr>
              <a:t>do </a:t>
            </a:r>
            <a:r>
              <a:rPr dirty="0" sz="1700" spc="-15">
                <a:latin typeface="Calibri"/>
                <a:cs typeface="Calibri"/>
              </a:rPr>
              <a:t>tratamento </a:t>
            </a:r>
            <a:r>
              <a:rPr dirty="0" sz="1700">
                <a:latin typeface="Calibri"/>
                <a:cs typeface="Calibri"/>
              </a:rPr>
              <a:t>em </a:t>
            </a:r>
            <a:r>
              <a:rPr dirty="0" sz="1700" spc="-10">
                <a:latin typeface="Calibri"/>
                <a:cs typeface="Calibri"/>
              </a:rPr>
              <a:t>paciente </a:t>
            </a:r>
            <a:r>
              <a:rPr dirty="0" sz="1700" spc="-5">
                <a:latin typeface="Calibri"/>
                <a:cs typeface="Calibri"/>
              </a:rPr>
              <a:t>com perfil </a:t>
            </a:r>
            <a:r>
              <a:rPr dirty="0" sz="1700">
                <a:latin typeface="Calibri"/>
                <a:cs typeface="Calibri"/>
              </a:rPr>
              <a:t> mais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ou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menos</a:t>
            </a:r>
            <a:r>
              <a:rPr dirty="0" sz="1700" spc="-5">
                <a:latin typeface="Calibri"/>
                <a:cs typeface="Calibri"/>
              </a:rPr>
              <a:t> agressivo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da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doença.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227808" y="131825"/>
            <a:ext cx="3004185" cy="544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3810">
              <a:lnSpc>
                <a:spcPct val="100000"/>
              </a:lnSpc>
              <a:spcBef>
                <a:spcPts val="100"/>
              </a:spcBef>
            </a:pP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Encontro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1700" spc="-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Ciência</a:t>
            </a:r>
            <a:r>
              <a:rPr dirty="0" sz="17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 Inovação</a:t>
            </a:r>
            <a:endParaRPr sz="1700">
              <a:latin typeface="Calibri"/>
              <a:cs typeface="Calibri"/>
            </a:endParaRPr>
          </a:p>
          <a:p>
            <a:pPr algn="ctr" marL="1270">
              <a:lnSpc>
                <a:spcPct val="100000"/>
              </a:lnSpc>
              <a:spcBef>
                <a:spcPts val="5"/>
              </a:spcBef>
            </a:pP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700">
              <a:latin typeface="Calibri"/>
              <a:cs typeface="Calibri"/>
            </a:endParaRPr>
          </a:p>
        </p:txBody>
      </p:sp>
      <p:pic>
        <p:nvPicPr>
          <p:cNvPr id="22" name="object 2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4555" y="177034"/>
            <a:ext cx="5167184" cy="467454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84631" y="6952488"/>
            <a:ext cx="4951476" cy="2231136"/>
          </a:xfrm>
          <a:prstGeom prst="rect">
            <a:avLst/>
          </a:prstGeom>
        </p:spPr>
      </p:pic>
      <p:sp>
        <p:nvSpPr>
          <p:cNvPr id="24" name="object 24"/>
          <p:cNvSpPr txBox="1"/>
          <p:nvPr/>
        </p:nvSpPr>
        <p:spPr>
          <a:xfrm>
            <a:off x="312826" y="9316922"/>
            <a:ext cx="5165725" cy="6819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10" b="1">
                <a:latin typeface="Calibri"/>
                <a:cs typeface="Calibri"/>
              </a:rPr>
              <a:t>Figura</a:t>
            </a:r>
            <a:r>
              <a:rPr dirty="0" sz="1500" spc="-5" b="1">
                <a:latin typeface="Calibri"/>
                <a:cs typeface="Calibri"/>
              </a:rPr>
              <a:t> 1.</a:t>
            </a:r>
            <a:r>
              <a:rPr dirty="0" sz="1500" b="1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Papel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da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regulação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do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miRNA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na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tumorigênese.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-10">
                <a:latin typeface="Calibri"/>
                <a:cs typeface="Calibri"/>
              </a:rPr>
              <a:t>Fonte:</a:t>
            </a:r>
            <a:r>
              <a:rPr dirty="0" sz="1400" spc="19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Shah,</a:t>
            </a:r>
            <a:r>
              <a:rPr dirty="0" sz="1400" spc="19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N.</a:t>
            </a:r>
            <a:r>
              <a:rPr dirty="0" sz="1400" spc="20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</a:t>
            </a:r>
            <a:r>
              <a:rPr dirty="0" sz="1400" spc="2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(2013).</a:t>
            </a:r>
            <a:r>
              <a:rPr dirty="0" sz="1400" spc="2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Understanding</a:t>
            </a:r>
            <a:r>
              <a:rPr dirty="0" sz="1400" spc="19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the</a:t>
            </a:r>
            <a:r>
              <a:rPr dirty="0" sz="1400" spc="19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role</a:t>
            </a:r>
            <a:r>
              <a:rPr dirty="0" sz="1400" spc="20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of</a:t>
            </a:r>
            <a:r>
              <a:rPr dirty="0" sz="1400" spc="18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NRF2-regulated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miRNAs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in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human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malignancies.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Oncotarget,</a:t>
            </a:r>
            <a:r>
              <a:rPr dirty="0" sz="1400" spc="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4(8),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1130–1142.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924550" y="5464302"/>
            <a:ext cx="1691639" cy="984885"/>
          </a:xfrm>
          <a:custGeom>
            <a:avLst/>
            <a:gdLst/>
            <a:ahLst/>
            <a:cxnLst/>
            <a:rect l="l" t="t" r="r" b="b"/>
            <a:pathLst>
              <a:path w="1691640" h="984885">
                <a:moveTo>
                  <a:pt x="0" y="164084"/>
                </a:moveTo>
                <a:lnTo>
                  <a:pt x="5857" y="120444"/>
                </a:lnTo>
                <a:lnTo>
                  <a:pt x="22389" y="81242"/>
                </a:lnTo>
                <a:lnTo>
                  <a:pt x="48037" y="48037"/>
                </a:lnTo>
                <a:lnTo>
                  <a:pt x="81242" y="22389"/>
                </a:lnTo>
                <a:lnTo>
                  <a:pt x="120444" y="5857"/>
                </a:lnTo>
                <a:lnTo>
                  <a:pt x="164084" y="0"/>
                </a:lnTo>
                <a:lnTo>
                  <a:pt x="1527555" y="0"/>
                </a:lnTo>
                <a:lnTo>
                  <a:pt x="1571195" y="5857"/>
                </a:lnTo>
                <a:lnTo>
                  <a:pt x="1610397" y="22389"/>
                </a:lnTo>
                <a:lnTo>
                  <a:pt x="1643602" y="48037"/>
                </a:lnTo>
                <a:lnTo>
                  <a:pt x="1669250" y="81242"/>
                </a:lnTo>
                <a:lnTo>
                  <a:pt x="1685782" y="120444"/>
                </a:lnTo>
                <a:lnTo>
                  <a:pt x="1691640" y="164084"/>
                </a:lnTo>
                <a:lnTo>
                  <a:pt x="1691640" y="820420"/>
                </a:lnTo>
                <a:lnTo>
                  <a:pt x="1685782" y="864059"/>
                </a:lnTo>
                <a:lnTo>
                  <a:pt x="1669250" y="903261"/>
                </a:lnTo>
                <a:lnTo>
                  <a:pt x="1643602" y="936466"/>
                </a:lnTo>
                <a:lnTo>
                  <a:pt x="1610397" y="962114"/>
                </a:lnTo>
                <a:lnTo>
                  <a:pt x="1571195" y="978646"/>
                </a:lnTo>
                <a:lnTo>
                  <a:pt x="1527555" y="984504"/>
                </a:lnTo>
                <a:lnTo>
                  <a:pt x="164084" y="984504"/>
                </a:lnTo>
                <a:lnTo>
                  <a:pt x="120444" y="978646"/>
                </a:lnTo>
                <a:lnTo>
                  <a:pt x="81242" y="962114"/>
                </a:lnTo>
                <a:lnTo>
                  <a:pt x="48037" y="936466"/>
                </a:lnTo>
                <a:lnTo>
                  <a:pt x="22389" y="903261"/>
                </a:lnTo>
                <a:lnTo>
                  <a:pt x="5857" y="864059"/>
                </a:lnTo>
                <a:lnTo>
                  <a:pt x="0" y="820420"/>
                </a:lnTo>
                <a:lnTo>
                  <a:pt x="0" y="164084"/>
                </a:lnTo>
                <a:close/>
              </a:path>
            </a:pathLst>
          </a:custGeom>
          <a:ln w="19812">
            <a:solidFill>
              <a:srgbClr val="53813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6083046" y="5443473"/>
            <a:ext cx="1374775" cy="1000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065" marR="5080" indent="-127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30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amostras 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coletadas no 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Camargo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Cancer </a:t>
            </a:r>
            <a:r>
              <a:rPr dirty="0" sz="1600" spc="-34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Center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A.C</a:t>
            </a:r>
            <a:r>
              <a:rPr dirty="0" sz="1400" spc="-5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788402" y="5317997"/>
            <a:ext cx="281940" cy="1420495"/>
          </a:xfrm>
          <a:custGeom>
            <a:avLst/>
            <a:gdLst/>
            <a:ahLst/>
            <a:cxnLst/>
            <a:rect l="l" t="t" r="r" b="b"/>
            <a:pathLst>
              <a:path w="281940" h="1420495">
                <a:moveTo>
                  <a:pt x="281940" y="0"/>
                </a:moveTo>
                <a:lnTo>
                  <a:pt x="227070" y="1849"/>
                </a:lnTo>
                <a:lnTo>
                  <a:pt x="182260" y="6889"/>
                </a:lnTo>
                <a:lnTo>
                  <a:pt x="152048" y="14358"/>
                </a:lnTo>
                <a:lnTo>
                  <a:pt x="140970" y="23495"/>
                </a:lnTo>
                <a:lnTo>
                  <a:pt x="140970" y="686688"/>
                </a:lnTo>
                <a:lnTo>
                  <a:pt x="129891" y="695825"/>
                </a:lnTo>
                <a:lnTo>
                  <a:pt x="99679" y="703294"/>
                </a:lnTo>
                <a:lnTo>
                  <a:pt x="54869" y="708334"/>
                </a:lnTo>
                <a:lnTo>
                  <a:pt x="0" y="710184"/>
                </a:lnTo>
                <a:lnTo>
                  <a:pt x="54869" y="712033"/>
                </a:lnTo>
                <a:lnTo>
                  <a:pt x="99679" y="717073"/>
                </a:lnTo>
                <a:lnTo>
                  <a:pt x="129891" y="724542"/>
                </a:lnTo>
                <a:lnTo>
                  <a:pt x="140970" y="733678"/>
                </a:lnTo>
                <a:lnTo>
                  <a:pt x="140970" y="1396873"/>
                </a:lnTo>
                <a:lnTo>
                  <a:pt x="152048" y="1406009"/>
                </a:lnTo>
                <a:lnTo>
                  <a:pt x="182260" y="1413478"/>
                </a:lnTo>
                <a:lnTo>
                  <a:pt x="227070" y="1418518"/>
                </a:lnTo>
                <a:lnTo>
                  <a:pt x="281940" y="1420367"/>
                </a:lnTo>
              </a:path>
            </a:pathLst>
          </a:custGeom>
          <a:ln w="19812">
            <a:solidFill>
              <a:srgbClr val="6FAC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8105393" y="5345429"/>
            <a:ext cx="1915795" cy="321945"/>
          </a:xfrm>
          <a:prstGeom prst="rect">
            <a:avLst/>
          </a:prstGeom>
          <a:ln w="19811">
            <a:solidFill>
              <a:srgbClr val="538135"/>
            </a:solidFill>
          </a:ln>
        </p:spPr>
        <p:txBody>
          <a:bodyPr wrap="square" lIns="0" tIns="26034" rIns="0" bIns="0" rtlCol="0" vert="horz">
            <a:spAutoFit/>
          </a:bodyPr>
          <a:lstStyle/>
          <a:p>
            <a:pPr marL="431800">
              <a:lnSpc>
                <a:spcPct val="100000"/>
              </a:lnSpc>
              <a:spcBef>
                <a:spcPts val="204"/>
              </a:spcBef>
            </a:pPr>
            <a:r>
              <a:rPr dirty="0" sz="1600" spc="-10">
                <a:latin typeface="Calibri"/>
                <a:cs typeface="Calibri"/>
              </a:rPr>
              <a:t>Metastaticas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1071097" y="6374129"/>
            <a:ext cx="76200" cy="274955"/>
          </a:xfrm>
          <a:custGeom>
            <a:avLst/>
            <a:gdLst/>
            <a:ahLst/>
            <a:cxnLst/>
            <a:rect l="l" t="t" r="r" b="b"/>
            <a:pathLst>
              <a:path w="76200" h="274954">
                <a:moveTo>
                  <a:pt x="28194" y="198501"/>
                </a:moveTo>
                <a:lnTo>
                  <a:pt x="0" y="198501"/>
                </a:lnTo>
                <a:lnTo>
                  <a:pt x="38100" y="274701"/>
                </a:lnTo>
                <a:lnTo>
                  <a:pt x="69850" y="211201"/>
                </a:lnTo>
                <a:lnTo>
                  <a:pt x="28194" y="211201"/>
                </a:lnTo>
                <a:lnTo>
                  <a:pt x="28194" y="198501"/>
                </a:lnTo>
                <a:close/>
              </a:path>
              <a:path w="76200" h="274954">
                <a:moveTo>
                  <a:pt x="48005" y="0"/>
                </a:moveTo>
                <a:lnTo>
                  <a:pt x="28194" y="0"/>
                </a:lnTo>
                <a:lnTo>
                  <a:pt x="28194" y="211201"/>
                </a:lnTo>
                <a:lnTo>
                  <a:pt x="48005" y="211201"/>
                </a:lnTo>
                <a:lnTo>
                  <a:pt x="48005" y="0"/>
                </a:lnTo>
                <a:close/>
              </a:path>
              <a:path w="76200" h="274954">
                <a:moveTo>
                  <a:pt x="76200" y="198501"/>
                </a:moveTo>
                <a:lnTo>
                  <a:pt x="48005" y="198501"/>
                </a:lnTo>
                <a:lnTo>
                  <a:pt x="48005" y="211201"/>
                </a:lnTo>
                <a:lnTo>
                  <a:pt x="69850" y="211201"/>
                </a:lnTo>
                <a:lnTo>
                  <a:pt x="76200" y="198501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0" name="object 30"/>
          <p:cNvGrpSpPr/>
          <p:nvPr/>
        </p:nvGrpSpPr>
        <p:grpSpPr>
          <a:xfrm>
            <a:off x="10224516" y="6813804"/>
            <a:ext cx="1752600" cy="631190"/>
            <a:chOff x="10224516" y="6813804"/>
            <a:chExt cx="1752600" cy="631190"/>
          </a:xfrm>
        </p:grpSpPr>
        <p:sp>
          <p:nvSpPr>
            <p:cNvPr id="31" name="object 31"/>
            <p:cNvSpPr/>
            <p:nvPr/>
          </p:nvSpPr>
          <p:spPr>
            <a:xfrm>
              <a:off x="10238994" y="6828282"/>
              <a:ext cx="1724025" cy="601980"/>
            </a:xfrm>
            <a:custGeom>
              <a:avLst/>
              <a:gdLst/>
              <a:ahLst/>
              <a:cxnLst/>
              <a:rect l="l" t="t" r="r" b="b"/>
              <a:pathLst>
                <a:path w="1724025" h="601979">
                  <a:moveTo>
                    <a:pt x="1623313" y="0"/>
                  </a:moveTo>
                  <a:lnTo>
                    <a:pt x="100329" y="0"/>
                  </a:lnTo>
                  <a:lnTo>
                    <a:pt x="61293" y="7889"/>
                  </a:lnTo>
                  <a:lnTo>
                    <a:pt x="29400" y="29400"/>
                  </a:lnTo>
                  <a:lnTo>
                    <a:pt x="7889" y="61293"/>
                  </a:lnTo>
                  <a:lnTo>
                    <a:pt x="0" y="100330"/>
                  </a:lnTo>
                  <a:lnTo>
                    <a:pt x="0" y="501650"/>
                  </a:lnTo>
                  <a:lnTo>
                    <a:pt x="7889" y="540686"/>
                  </a:lnTo>
                  <a:lnTo>
                    <a:pt x="29400" y="572579"/>
                  </a:lnTo>
                  <a:lnTo>
                    <a:pt x="61293" y="594090"/>
                  </a:lnTo>
                  <a:lnTo>
                    <a:pt x="100329" y="601980"/>
                  </a:lnTo>
                  <a:lnTo>
                    <a:pt x="1623313" y="601980"/>
                  </a:lnTo>
                  <a:lnTo>
                    <a:pt x="1662350" y="594090"/>
                  </a:lnTo>
                  <a:lnTo>
                    <a:pt x="1694243" y="572579"/>
                  </a:lnTo>
                  <a:lnTo>
                    <a:pt x="1715754" y="540686"/>
                  </a:lnTo>
                  <a:lnTo>
                    <a:pt x="1723644" y="501650"/>
                  </a:lnTo>
                  <a:lnTo>
                    <a:pt x="1723644" y="100330"/>
                  </a:lnTo>
                  <a:lnTo>
                    <a:pt x="1715754" y="61293"/>
                  </a:lnTo>
                  <a:lnTo>
                    <a:pt x="1694243" y="29400"/>
                  </a:lnTo>
                  <a:lnTo>
                    <a:pt x="1662350" y="7889"/>
                  </a:lnTo>
                  <a:lnTo>
                    <a:pt x="1623313" y="0"/>
                  </a:lnTo>
                  <a:close/>
                </a:path>
              </a:pathLst>
            </a:custGeom>
            <a:solidFill>
              <a:srgbClr val="E1EFD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10238994" y="6828282"/>
              <a:ext cx="1724025" cy="601980"/>
            </a:xfrm>
            <a:custGeom>
              <a:avLst/>
              <a:gdLst/>
              <a:ahLst/>
              <a:cxnLst/>
              <a:rect l="l" t="t" r="r" b="b"/>
              <a:pathLst>
                <a:path w="1724025" h="601979">
                  <a:moveTo>
                    <a:pt x="0" y="100330"/>
                  </a:moveTo>
                  <a:lnTo>
                    <a:pt x="7889" y="61293"/>
                  </a:lnTo>
                  <a:lnTo>
                    <a:pt x="29400" y="29400"/>
                  </a:lnTo>
                  <a:lnTo>
                    <a:pt x="61293" y="7889"/>
                  </a:lnTo>
                  <a:lnTo>
                    <a:pt x="100329" y="0"/>
                  </a:lnTo>
                  <a:lnTo>
                    <a:pt x="1623313" y="0"/>
                  </a:lnTo>
                  <a:lnTo>
                    <a:pt x="1662350" y="7889"/>
                  </a:lnTo>
                  <a:lnTo>
                    <a:pt x="1694243" y="29400"/>
                  </a:lnTo>
                  <a:lnTo>
                    <a:pt x="1715754" y="61293"/>
                  </a:lnTo>
                  <a:lnTo>
                    <a:pt x="1723644" y="100330"/>
                  </a:lnTo>
                  <a:lnTo>
                    <a:pt x="1723644" y="501650"/>
                  </a:lnTo>
                  <a:lnTo>
                    <a:pt x="1715754" y="540686"/>
                  </a:lnTo>
                  <a:lnTo>
                    <a:pt x="1694243" y="572579"/>
                  </a:lnTo>
                  <a:lnTo>
                    <a:pt x="1662350" y="594090"/>
                  </a:lnTo>
                  <a:lnTo>
                    <a:pt x="1623313" y="601980"/>
                  </a:lnTo>
                  <a:lnTo>
                    <a:pt x="100329" y="601980"/>
                  </a:lnTo>
                  <a:lnTo>
                    <a:pt x="61293" y="594090"/>
                  </a:lnTo>
                  <a:lnTo>
                    <a:pt x="29400" y="572579"/>
                  </a:lnTo>
                  <a:lnTo>
                    <a:pt x="7889" y="540686"/>
                  </a:lnTo>
                  <a:lnTo>
                    <a:pt x="0" y="501650"/>
                  </a:lnTo>
                  <a:lnTo>
                    <a:pt x="0" y="100330"/>
                  </a:lnTo>
                  <a:close/>
                </a:path>
              </a:pathLst>
            </a:custGeom>
            <a:ln w="28956">
              <a:solidFill>
                <a:srgbClr val="53813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" name="object 33"/>
          <p:cNvSpPr txBox="1"/>
          <p:nvPr/>
        </p:nvSpPr>
        <p:spPr>
          <a:xfrm>
            <a:off x="10485246" y="6860793"/>
            <a:ext cx="1232535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59105" marR="5080" indent="-44704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latin typeface="Calibri"/>
                <a:cs typeface="Calibri"/>
              </a:rPr>
              <a:t>RT-PCR</a:t>
            </a:r>
            <a:r>
              <a:rPr dirty="0" sz="1600" spc="-55" b="1">
                <a:latin typeface="Calibri"/>
                <a:cs typeface="Calibri"/>
              </a:rPr>
              <a:t> </a:t>
            </a:r>
            <a:r>
              <a:rPr dirty="0" sz="1600" spc="-40">
                <a:latin typeface="Calibri"/>
                <a:cs typeface="Calibri"/>
              </a:rPr>
              <a:t>Tempo </a:t>
            </a:r>
            <a:r>
              <a:rPr dirty="0" sz="1600" spc="-34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real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216777" y="6834378"/>
            <a:ext cx="312991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sistema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Fast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Real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-Time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PCR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System </a:t>
            </a:r>
            <a:r>
              <a:rPr dirty="0" sz="1600" spc="-34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7900HT</a:t>
            </a:r>
            <a:r>
              <a:rPr dirty="0" sz="1600" spc="3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(Applied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Biosystems)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25">
                <a:latin typeface="Calibri"/>
                <a:cs typeface="Calibri"/>
              </a:rPr>
              <a:t>fará</a:t>
            </a:r>
            <a:r>
              <a:rPr dirty="0" sz="1600" spc="-5">
                <a:latin typeface="Calibri"/>
                <a:cs typeface="Calibri"/>
              </a:rPr>
              <a:t> a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detecção</a:t>
            </a:r>
            <a:r>
              <a:rPr dirty="0" sz="1600" spc="1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dos</a:t>
            </a:r>
            <a:r>
              <a:rPr dirty="0" sz="1600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produtos.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9647681" y="7104126"/>
            <a:ext cx="303530" cy="76200"/>
          </a:xfrm>
          <a:custGeom>
            <a:avLst/>
            <a:gdLst/>
            <a:ahLst/>
            <a:cxnLst/>
            <a:rect l="l" t="t" r="r" b="b"/>
            <a:pathLst>
              <a:path w="303529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8006"/>
                </a:lnTo>
                <a:lnTo>
                  <a:pt x="63500" y="48006"/>
                </a:lnTo>
                <a:lnTo>
                  <a:pt x="63500" y="28193"/>
                </a:lnTo>
                <a:lnTo>
                  <a:pt x="76200" y="28193"/>
                </a:lnTo>
                <a:lnTo>
                  <a:pt x="76200" y="0"/>
                </a:lnTo>
                <a:close/>
              </a:path>
              <a:path w="303529" h="76200">
                <a:moveTo>
                  <a:pt x="76200" y="28193"/>
                </a:moveTo>
                <a:lnTo>
                  <a:pt x="63500" y="28193"/>
                </a:lnTo>
                <a:lnTo>
                  <a:pt x="63500" y="48006"/>
                </a:lnTo>
                <a:lnTo>
                  <a:pt x="76200" y="48006"/>
                </a:lnTo>
                <a:lnTo>
                  <a:pt x="76200" y="28193"/>
                </a:lnTo>
                <a:close/>
              </a:path>
              <a:path w="303529" h="76200">
                <a:moveTo>
                  <a:pt x="303529" y="28193"/>
                </a:moveTo>
                <a:lnTo>
                  <a:pt x="76200" y="28193"/>
                </a:lnTo>
                <a:lnTo>
                  <a:pt x="76200" y="48006"/>
                </a:lnTo>
                <a:lnTo>
                  <a:pt x="303529" y="48006"/>
                </a:lnTo>
                <a:lnTo>
                  <a:pt x="303529" y="28193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6" name="object 36"/>
          <p:cNvGrpSpPr/>
          <p:nvPr/>
        </p:nvGrpSpPr>
        <p:grpSpPr>
          <a:xfrm>
            <a:off x="6824471" y="7767828"/>
            <a:ext cx="4815840" cy="676910"/>
            <a:chOff x="6824471" y="7767828"/>
            <a:chExt cx="4815840" cy="676910"/>
          </a:xfrm>
        </p:grpSpPr>
        <p:sp>
          <p:nvSpPr>
            <p:cNvPr id="37" name="object 37"/>
            <p:cNvSpPr/>
            <p:nvPr/>
          </p:nvSpPr>
          <p:spPr>
            <a:xfrm>
              <a:off x="6838949" y="7782306"/>
              <a:ext cx="4787265" cy="647700"/>
            </a:xfrm>
            <a:custGeom>
              <a:avLst/>
              <a:gdLst/>
              <a:ahLst/>
              <a:cxnLst/>
              <a:rect l="l" t="t" r="r" b="b"/>
              <a:pathLst>
                <a:path w="4787265" h="647700">
                  <a:moveTo>
                    <a:pt x="4678933" y="0"/>
                  </a:moveTo>
                  <a:lnTo>
                    <a:pt x="107950" y="0"/>
                  </a:lnTo>
                  <a:lnTo>
                    <a:pt x="65954" y="8491"/>
                  </a:lnTo>
                  <a:lnTo>
                    <a:pt x="31638" y="31638"/>
                  </a:lnTo>
                  <a:lnTo>
                    <a:pt x="8491" y="65954"/>
                  </a:lnTo>
                  <a:lnTo>
                    <a:pt x="0" y="107950"/>
                  </a:lnTo>
                  <a:lnTo>
                    <a:pt x="0" y="539750"/>
                  </a:lnTo>
                  <a:lnTo>
                    <a:pt x="8491" y="581745"/>
                  </a:lnTo>
                  <a:lnTo>
                    <a:pt x="31638" y="616061"/>
                  </a:lnTo>
                  <a:lnTo>
                    <a:pt x="65954" y="639208"/>
                  </a:lnTo>
                  <a:lnTo>
                    <a:pt x="107950" y="647700"/>
                  </a:lnTo>
                  <a:lnTo>
                    <a:pt x="4678933" y="647700"/>
                  </a:lnTo>
                  <a:lnTo>
                    <a:pt x="4720929" y="639208"/>
                  </a:lnTo>
                  <a:lnTo>
                    <a:pt x="4755245" y="616061"/>
                  </a:lnTo>
                  <a:lnTo>
                    <a:pt x="4778392" y="581745"/>
                  </a:lnTo>
                  <a:lnTo>
                    <a:pt x="4786883" y="539750"/>
                  </a:lnTo>
                  <a:lnTo>
                    <a:pt x="4786883" y="107950"/>
                  </a:lnTo>
                  <a:lnTo>
                    <a:pt x="4778392" y="65954"/>
                  </a:lnTo>
                  <a:lnTo>
                    <a:pt x="4755245" y="31638"/>
                  </a:lnTo>
                  <a:lnTo>
                    <a:pt x="4720929" y="8491"/>
                  </a:lnTo>
                  <a:lnTo>
                    <a:pt x="4678933" y="0"/>
                  </a:lnTo>
                  <a:close/>
                </a:path>
              </a:pathLst>
            </a:custGeom>
            <a:solidFill>
              <a:srgbClr val="E1EFD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6838949" y="7782306"/>
              <a:ext cx="4787265" cy="647700"/>
            </a:xfrm>
            <a:custGeom>
              <a:avLst/>
              <a:gdLst/>
              <a:ahLst/>
              <a:cxnLst/>
              <a:rect l="l" t="t" r="r" b="b"/>
              <a:pathLst>
                <a:path w="4787265" h="647700">
                  <a:moveTo>
                    <a:pt x="0" y="107950"/>
                  </a:moveTo>
                  <a:lnTo>
                    <a:pt x="8491" y="65954"/>
                  </a:lnTo>
                  <a:lnTo>
                    <a:pt x="31638" y="31638"/>
                  </a:lnTo>
                  <a:lnTo>
                    <a:pt x="65954" y="8491"/>
                  </a:lnTo>
                  <a:lnTo>
                    <a:pt x="107950" y="0"/>
                  </a:lnTo>
                  <a:lnTo>
                    <a:pt x="4678933" y="0"/>
                  </a:lnTo>
                  <a:lnTo>
                    <a:pt x="4720929" y="8491"/>
                  </a:lnTo>
                  <a:lnTo>
                    <a:pt x="4755245" y="31638"/>
                  </a:lnTo>
                  <a:lnTo>
                    <a:pt x="4778392" y="65954"/>
                  </a:lnTo>
                  <a:lnTo>
                    <a:pt x="4786883" y="107950"/>
                  </a:lnTo>
                  <a:lnTo>
                    <a:pt x="4786883" y="539750"/>
                  </a:lnTo>
                  <a:lnTo>
                    <a:pt x="4778392" y="581745"/>
                  </a:lnTo>
                  <a:lnTo>
                    <a:pt x="4755245" y="616061"/>
                  </a:lnTo>
                  <a:lnTo>
                    <a:pt x="4720929" y="639208"/>
                  </a:lnTo>
                  <a:lnTo>
                    <a:pt x="4678933" y="647700"/>
                  </a:lnTo>
                  <a:lnTo>
                    <a:pt x="107950" y="647700"/>
                  </a:lnTo>
                  <a:lnTo>
                    <a:pt x="65954" y="639208"/>
                  </a:lnTo>
                  <a:lnTo>
                    <a:pt x="31638" y="616061"/>
                  </a:lnTo>
                  <a:lnTo>
                    <a:pt x="8491" y="581745"/>
                  </a:lnTo>
                  <a:lnTo>
                    <a:pt x="0" y="539750"/>
                  </a:lnTo>
                  <a:lnTo>
                    <a:pt x="0" y="107950"/>
                  </a:lnTo>
                  <a:close/>
                </a:path>
              </a:pathLst>
            </a:custGeom>
            <a:ln w="28956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9" name="object 39"/>
          <p:cNvSpPr txBox="1"/>
          <p:nvPr/>
        </p:nvSpPr>
        <p:spPr>
          <a:xfrm>
            <a:off x="7326883" y="7835645"/>
            <a:ext cx="380746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41020" marR="5080" indent="-528955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alibri"/>
                <a:cs typeface="Calibri"/>
              </a:rPr>
              <a:t>Normalização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dos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resultados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acordo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com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 </a:t>
            </a:r>
            <a:r>
              <a:rPr dirty="0" sz="1600" spc="-34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expressão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microRNA</a:t>
            </a:r>
            <a:r>
              <a:rPr dirty="0" sz="1600" spc="5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controle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140958" y="8641840"/>
            <a:ext cx="3268979" cy="1534795"/>
          </a:xfrm>
          <a:prstGeom prst="rect">
            <a:avLst/>
          </a:prstGeom>
          <a:ln w="19811">
            <a:solidFill>
              <a:srgbClr val="538235"/>
            </a:solidFill>
          </a:ln>
        </p:spPr>
        <p:txBody>
          <a:bodyPr wrap="square" lIns="0" tIns="23495" rIns="0" bIns="0" rtlCol="0" vert="horz">
            <a:spAutoFit/>
          </a:bodyPr>
          <a:lstStyle/>
          <a:p>
            <a:pPr algn="ctr" marL="117475" marR="114935" indent="3175">
              <a:lnSpc>
                <a:spcPct val="100000"/>
              </a:lnSpc>
              <a:spcBef>
                <a:spcPts val="185"/>
              </a:spcBef>
            </a:pPr>
            <a:r>
              <a:rPr dirty="0" sz="1600" spc="-5" b="1">
                <a:latin typeface="Calibri"/>
                <a:cs typeface="Calibri"/>
              </a:rPr>
              <a:t>Quantificação </a:t>
            </a:r>
            <a:r>
              <a:rPr dirty="0" sz="1600" spc="-10" b="1">
                <a:latin typeface="Calibri"/>
                <a:cs typeface="Calibri"/>
              </a:rPr>
              <a:t>relativa</a:t>
            </a:r>
            <a:r>
              <a:rPr dirty="0" sz="1600" spc="-10">
                <a:latin typeface="Calibri"/>
                <a:cs typeface="Calibri"/>
              </a:rPr>
              <a:t>: </a:t>
            </a:r>
            <a:r>
              <a:rPr dirty="0" sz="1600" spc="-5">
                <a:latin typeface="Calibri"/>
                <a:cs typeface="Calibri"/>
              </a:rPr>
              <a:t>o </a:t>
            </a:r>
            <a:r>
              <a:rPr dirty="0" sz="1600" spc="-10">
                <a:latin typeface="Calibri"/>
                <a:cs typeface="Calibri"/>
              </a:rPr>
              <a:t>resultado </a:t>
            </a:r>
            <a:r>
              <a:rPr dirty="0" sz="1600" spc="-5">
                <a:latin typeface="Calibri"/>
                <a:cs typeface="Calibri"/>
              </a:rPr>
              <a:t> final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é </a:t>
            </a:r>
            <a:r>
              <a:rPr dirty="0" sz="1600" spc="-10">
                <a:latin typeface="Calibri"/>
                <a:cs typeface="Calibri"/>
              </a:rPr>
              <a:t>expresso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como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aumento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ou </a:t>
            </a:r>
            <a:r>
              <a:rPr dirty="0" sz="1600" spc="-5">
                <a:latin typeface="Calibri"/>
                <a:cs typeface="Calibri"/>
              </a:rPr>
              <a:t> diminuição da </a:t>
            </a:r>
            <a:r>
              <a:rPr dirty="0" sz="1600" spc="-10">
                <a:latin typeface="Calibri"/>
                <a:cs typeface="Calibri"/>
              </a:rPr>
              <a:t>expressão </a:t>
            </a:r>
            <a:r>
              <a:rPr dirty="0" sz="1600" spc="-5">
                <a:latin typeface="Calibri"/>
                <a:cs typeface="Calibri"/>
              </a:rPr>
              <a:t>de </a:t>
            </a:r>
            <a:r>
              <a:rPr dirty="0" sz="1600" spc="-10">
                <a:latin typeface="Calibri"/>
                <a:cs typeface="Calibri"/>
              </a:rPr>
              <a:t>um 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microRNA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quando</a:t>
            </a:r>
            <a:r>
              <a:rPr dirty="0" sz="1600" spc="-15">
                <a:latin typeface="Calibri"/>
                <a:cs typeface="Calibri"/>
              </a:rPr>
              <a:t> comparado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com</a:t>
            </a:r>
            <a:r>
              <a:rPr dirty="0" sz="1600" spc="-5">
                <a:latin typeface="Calibri"/>
                <a:cs typeface="Calibri"/>
              </a:rPr>
              <a:t> a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expressão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no </a:t>
            </a:r>
            <a:r>
              <a:rPr dirty="0" sz="1600" spc="-10" i="1">
                <a:latin typeface="Calibri"/>
                <a:cs typeface="Calibri"/>
              </a:rPr>
              <a:t>pool</a:t>
            </a:r>
            <a:r>
              <a:rPr dirty="0" sz="1600" spc="10" i="1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amostras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não-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neoplásicas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105393" y="5743194"/>
            <a:ext cx="1903730" cy="365760"/>
          </a:xfrm>
          <a:prstGeom prst="rect">
            <a:avLst/>
          </a:prstGeom>
          <a:ln w="19811">
            <a:solidFill>
              <a:srgbClr val="538135"/>
            </a:solidFill>
          </a:ln>
        </p:spPr>
        <p:txBody>
          <a:bodyPr wrap="square" lIns="0" tIns="48894" rIns="0" bIns="0" rtlCol="0" vert="horz">
            <a:spAutoFit/>
          </a:bodyPr>
          <a:lstStyle/>
          <a:p>
            <a:pPr marL="234315">
              <a:lnSpc>
                <a:spcPct val="100000"/>
              </a:lnSpc>
              <a:spcBef>
                <a:spcPts val="384"/>
              </a:spcBef>
            </a:pPr>
            <a:r>
              <a:rPr dirty="0" sz="1600" spc="-5">
                <a:latin typeface="Calibri"/>
                <a:cs typeface="Calibri"/>
              </a:rPr>
              <a:t>Não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Metastaticas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109966" y="6176009"/>
            <a:ext cx="1908175" cy="436245"/>
          </a:xfrm>
          <a:prstGeom prst="rect">
            <a:avLst/>
          </a:prstGeom>
          <a:ln w="19811">
            <a:solidFill>
              <a:srgbClr val="538135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620"/>
              </a:lnSpc>
            </a:pPr>
            <a:r>
              <a:rPr dirty="0" sz="1600" spc="-10">
                <a:latin typeface="Calibri"/>
                <a:cs typeface="Calibri"/>
              </a:rPr>
              <a:t>Sem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potencial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ts val="1810"/>
              </a:lnSpc>
            </a:pPr>
            <a:r>
              <a:rPr dirty="0" sz="1600" spc="-15">
                <a:latin typeface="Calibri"/>
                <a:cs typeface="Calibri"/>
              </a:rPr>
              <a:t>metastático </a:t>
            </a:r>
            <a:r>
              <a:rPr dirty="0" sz="1600" spc="-10">
                <a:latin typeface="Calibri"/>
                <a:cs typeface="Calibri"/>
              </a:rPr>
              <a:t>definido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0430002" y="5726429"/>
            <a:ext cx="1580515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99060" marR="5080" indent="-86995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latin typeface="Calibri"/>
                <a:cs typeface="Calibri"/>
              </a:rPr>
              <a:t>Extração</a:t>
            </a:r>
            <a:r>
              <a:rPr dirty="0" sz="1600" spc="-1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do</a:t>
            </a:r>
            <a:r>
              <a:rPr dirty="0" sz="1600" spc="-1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RNA</a:t>
            </a:r>
            <a:r>
              <a:rPr dirty="0" sz="1600" spc="-2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e </a:t>
            </a:r>
            <a:r>
              <a:rPr dirty="0" sz="1600" spc="-345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Síntese</a:t>
            </a:r>
            <a:r>
              <a:rPr dirty="0" sz="1600" spc="-2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de</a:t>
            </a:r>
            <a:r>
              <a:rPr dirty="0" sz="1600" spc="-1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cDNA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0086593" y="5909309"/>
            <a:ext cx="284480" cy="76200"/>
          </a:xfrm>
          <a:custGeom>
            <a:avLst/>
            <a:gdLst/>
            <a:ahLst/>
            <a:cxnLst/>
            <a:rect l="l" t="t" r="r" b="b"/>
            <a:pathLst>
              <a:path w="284479" h="76200">
                <a:moveTo>
                  <a:pt x="208025" y="0"/>
                </a:moveTo>
                <a:lnTo>
                  <a:pt x="208025" y="76200"/>
                </a:lnTo>
                <a:lnTo>
                  <a:pt x="264414" y="48005"/>
                </a:lnTo>
                <a:lnTo>
                  <a:pt x="220725" y="48005"/>
                </a:lnTo>
                <a:lnTo>
                  <a:pt x="220725" y="28193"/>
                </a:lnTo>
                <a:lnTo>
                  <a:pt x="264413" y="28193"/>
                </a:lnTo>
                <a:lnTo>
                  <a:pt x="208025" y="0"/>
                </a:lnTo>
                <a:close/>
              </a:path>
              <a:path w="284479" h="76200">
                <a:moveTo>
                  <a:pt x="208025" y="28193"/>
                </a:moveTo>
                <a:lnTo>
                  <a:pt x="0" y="28193"/>
                </a:lnTo>
                <a:lnTo>
                  <a:pt x="0" y="48005"/>
                </a:lnTo>
                <a:lnTo>
                  <a:pt x="208025" y="48005"/>
                </a:lnTo>
                <a:lnTo>
                  <a:pt x="208025" y="28193"/>
                </a:lnTo>
                <a:close/>
              </a:path>
              <a:path w="284479" h="76200">
                <a:moveTo>
                  <a:pt x="264413" y="28193"/>
                </a:moveTo>
                <a:lnTo>
                  <a:pt x="220725" y="28193"/>
                </a:lnTo>
                <a:lnTo>
                  <a:pt x="220725" y="48005"/>
                </a:lnTo>
                <a:lnTo>
                  <a:pt x="264414" y="48005"/>
                </a:lnTo>
                <a:lnTo>
                  <a:pt x="284225" y="38100"/>
                </a:lnTo>
                <a:lnTo>
                  <a:pt x="264413" y="28193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10009378" y="8764320"/>
            <a:ext cx="1809114" cy="112268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219710">
              <a:lnSpc>
                <a:spcPct val="100000"/>
              </a:lnSpc>
              <a:spcBef>
                <a:spcPts val="1060"/>
              </a:spcBef>
            </a:pPr>
            <a:r>
              <a:rPr dirty="0" sz="1600" spc="-5" b="1">
                <a:latin typeface="Calibri"/>
                <a:cs typeface="Calibri"/>
              </a:rPr>
              <a:t>Análise</a:t>
            </a:r>
            <a:r>
              <a:rPr dirty="0" sz="1600" spc="-50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estatística: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dirty="0" sz="1600" spc="-30">
                <a:latin typeface="Calibri"/>
                <a:cs typeface="Calibri"/>
              </a:rPr>
              <a:t>-Teste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qui-quadrado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dirty="0" sz="1600" spc="-30">
                <a:latin typeface="Calibri"/>
                <a:cs typeface="Calibri"/>
              </a:rPr>
              <a:t>-Teste </a:t>
            </a:r>
            <a:r>
              <a:rPr dirty="0" sz="1600" spc="-20">
                <a:latin typeface="Calibri"/>
                <a:cs typeface="Calibri"/>
              </a:rPr>
              <a:t>exato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Fisher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9496806" y="8579357"/>
            <a:ext cx="264160" cy="1597660"/>
          </a:xfrm>
          <a:custGeom>
            <a:avLst/>
            <a:gdLst/>
            <a:ahLst/>
            <a:cxnLst/>
            <a:rect l="l" t="t" r="r" b="b"/>
            <a:pathLst>
              <a:path w="264159" h="1597659">
                <a:moveTo>
                  <a:pt x="0" y="0"/>
                </a:moveTo>
                <a:lnTo>
                  <a:pt x="51298" y="1718"/>
                </a:lnTo>
                <a:lnTo>
                  <a:pt x="93202" y="6413"/>
                </a:lnTo>
                <a:lnTo>
                  <a:pt x="121461" y="13394"/>
                </a:lnTo>
                <a:lnTo>
                  <a:pt x="131825" y="21971"/>
                </a:lnTo>
                <a:lnTo>
                  <a:pt x="131825" y="776605"/>
                </a:lnTo>
                <a:lnTo>
                  <a:pt x="142190" y="785154"/>
                </a:lnTo>
                <a:lnTo>
                  <a:pt x="170449" y="792138"/>
                </a:lnTo>
                <a:lnTo>
                  <a:pt x="212353" y="796848"/>
                </a:lnTo>
                <a:lnTo>
                  <a:pt x="263651" y="798576"/>
                </a:lnTo>
                <a:lnTo>
                  <a:pt x="212353" y="800301"/>
                </a:lnTo>
                <a:lnTo>
                  <a:pt x="170449" y="805008"/>
                </a:lnTo>
                <a:lnTo>
                  <a:pt x="142190" y="811991"/>
                </a:lnTo>
                <a:lnTo>
                  <a:pt x="131825" y="820547"/>
                </a:lnTo>
                <a:lnTo>
                  <a:pt x="131825" y="1575181"/>
                </a:lnTo>
                <a:lnTo>
                  <a:pt x="121461" y="1583733"/>
                </a:lnTo>
                <a:lnTo>
                  <a:pt x="93202" y="1590717"/>
                </a:lnTo>
                <a:lnTo>
                  <a:pt x="51298" y="1595425"/>
                </a:lnTo>
                <a:lnTo>
                  <a:pt x="0" y="1597152"/>
                </a:lnTo>
              </a:path>
            </a:pathLst>
          </a:custGeom>
          <a:ln w="19812">
            <a:solidFill>
              <a:srgbClr val="6FAC46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47" name="object 47"/>
          <p:cNvGrpSpPr/>
          <p:nvPr/>
        </p:nvGrpSpPr>
        <p:grpSpPr>
          <a:xfrm>
            <a:off x="12367132" y="3451733"/>
            <a:ext cx="3590925" cy="402590"/>
            <a:chOff x="12367132" y="3451733"/>
            <a:chExt cx="3590925" cy="402590"/>
          </a:xfrm>
        </p:grpSpPr>
        <p:sp>
          <p:nvSpPr>
            <p:cNvPr id="48" name="object 48"/>
            <p:cNvSpPr/>
            <p:nvPr/>
          </p:nvSpPr>
          <p:spPr>
            <a:xfrm>
              <a:off x="12381737" y="3466338"/>
              <a:ext cx="3561715" cy="373380"/>
            </a:xfrm>
            <a:custGeom>
              <a:avLst/>
              <a:gdLst/>
              <a:ahLst/>
              <a:cxnLst/>
              <a:rect l="l" t="t" r="r" b="b"/>
              <a:pathLst>
                <a:path w="3561715" h="373379">
                  <a:moveTo>
                    <a:pt x="3499357" y="0"/>
                  </a:moveTo>
                  <a:lnTo>
                    <a:pt x="62229" y="0"/>
                  </a:lnTo>
                  <a:lnTo>
                    <a:pt x="37986" y="4883"/>
                  </a:lnTo>
                  <a:lnTo>
                    <a:pt x="18208" y="18208"/>
                  </a:lnTo>
                  <a:lnTo>
                    <a:pt x="4883" y="37986"/>
                  </a:lnTo>
                  <a:lnTo>
                    <a:pt x="0" y="62229"/>
                  </a:lnTo>
                  <a:lnTo>
                    <a:pt x="0" y="311150"/>
                  </a:lnTo>
                  <a:lnTo>
                    <a:pt x="4883" y="335393"/>
                  </a:lnTo>
                  <a:lnTo>
                    <a:pt x="18208" y="355171"/>
                  </a:lnTo>
                  <a:lnTo>
                    <a:pt x="37986" y="368496"/>
                  </a:lnTo>
                  <a:lnTo>
                    <a:pt x="62229" y="373379"/>
                  </a:lnTo>
                  <a:lnTo>
                    <a:pt x="3499357" y="373379"/>
                  </a:lnTo>
                  <a:lnTo>
                    <a:pt x="3523601" y="368496"/>
                  </a:lnTo>
                  <a:lnTo>
                    <a:pt x="3543379" y="355171"/>
                  </a:lnTo>
                  <a:lnTo>
                    <a:pt x="3556704" y="335393"/>
                  </a:lnTo>
                  <a:lnTo>
                    <a:pt x="3561588" y="311150"/>
                  </a:lnTo>
                  <a:lnTo>
                    <a:pt x="3561588" y="62229"/>
                  </a:lnTo>
                  <a:lnTo>
                    <a:pt x="3556704" y="37986"/>
                  </a:lnTo>
                  <a:lnTo>
                    <a:pt x="3543379" y="18208"/>
                  </a:lnTo>
                  <a:lnTo>
                    <a:pt x="3523601" y="4883"/>
                  </a:lnTo>
                  <a:lnTo>
                    <a:pt x="3499357" y="0"/>
                  </a:lnTo>
                  <a:close/>
                </a:path>
              </a:pathLst>
            </a:custGeom>
            <a:solidFill>
              <a:srgbClr val="E1EFD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12381737" y="3466338"/>
              <a:ext cx="3561715" cy="373380"/>
            </a:xfrm>
            <a:custGeom>
              <a:avLst/>
              <a:gdLst/>
              <a:ahLst/>
              <a:cxnLst/>
              <a:rect l="l" t="t" r="r" b="b"/>
              <a:pathLst>
                <a:path w="3561715" h="373379">
                  <a:moveTo>
                    <a:pt x="0" y="62229"/>
                  </a:moveTo>
                  <a:lnTo>
                    <a:pt x="4883" y="37986"/>
                  </a:lnTo>
                  <a:lnTo>
                    <a:pt x="18208" y="18208"/>
                  </a:lnTo>
                  <a:lnTo>
                    <a:pt x="37986" y="4883"/>
                  </a:lnTo>
                  <a:lnTo>
                    <a:pt x="62229" y="0"/>
                  </a:lnTo>
                  <a:lnTo>
                    <a:pt x="3499357" y="0"/>
                  </a:lnTo>
                  <a:lnTo>
                    <a:pt x="3523601" y="4883"/>
                  </a:lnTo>
                  <a:lnTo>
                    <a:pt x="3543379" y="18208"/>
                  </a:lnTo>
                  <a:lnTo>
                    <a:pt x="3556704" y="37986"/>
                  </a:lnTo>
                  <a:lnTo>
                    <a:pt x="3561588" y="62229"/>
                  </a:lnTo>
                  <a:lnTo>
                    <a:pt x="3561588" y="311150"/>
                  </a:lnTo>
                  <a:lnTo>
                    <a:pt x="3556704" y="335393"/>
                  </a:lnTo>
                  <a:lnTo>
                    <a:pt x="3543379" y="355171"/>
                  </a:lnTo>
                  <a:lnTo>
                    <a:pt x="3523601" y="368496"/>
                  </a:lnTo>
                  <a:lnTo>
                    <a:pt x="3499357" y="373379"/>
                  </a:lnTo>
                  <a:lnTo>
                    <a:pt x="62229" y="373379"/>
                  </a:lnTo>
                  <a:lnTo>
                    <a:pt x="37986" y="368496"/>
                  </a:lnTo>
                  <a:lnTo>
                    <a:pt x="18208" y="355171"/>
                  </a:lnTo>
                  <a:lnTo>
                    <a:pt x="4883" y="335393"/>
                  </a:lnTo>
                  <a:lnTo>
                    <a:pt x="0" y="311150"/>
                  </a:lnTo>
                  <a:lnTo>
                    <a:pt x="0" y="62229"/>
                  </a:lnTo>
                  <a:close/>
                </a:path>
              </a:pathLst>
            </a:custGeom>
            <a:ln w="28955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0" name="object 50"/>
          <p:cNvSpPr txBox="1"/>
          <p:nvPr/>
        </p:nvSpPr>
        <p:spPr>
          <a:xfrm>
            <a:off x="12707493" y="3504691"/>
            <a:ext cx="29083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não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neoplásicas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x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não</a:t>
            </a:r>
            <a:r>
              <a:rPr dirty="0" sz="1600" spc="-10">
                <a:latin typeface="Calibri"/>
                <a:cs typeface="Calibri"/>
              </a:rPr>
              <a:t> metastáticas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12380976" y="5181600"/>
            <a:ext cx="3988435" cy="403860"/>
            <a:chOff x="12380976" y="5181600"/>
            <a:chExt cx="3988435" cy="403860"/>
          </a:xfrm>
        </p:grpSpPr>
        <p:sp>
          <p:nvSpPr>
            <p:cNvPr id="52" name="object 52"/>
            <p:cNvSpPr/>
            <p:nvPr/>
          </p:nvSpPr>
          <p:spPr>
            <a:xfrm>
              <a:off x="12395454" y="5196077"/>
              <a:ext cx="3959860" cy="375285"/>
            </a:xfrm>
            <a:custGeom>
              <a:avLst/>
              <a:gdLst/>
              <a:ahLst/>
              <a:cxnLst/>
              <a:rect l="l" t="t" r="r" b="b"/>
              <a:pathLst>
                <a:path w="3959859" h="375285">
                  <a:moveTo>
                    <a:pt x="3896867" y="0"/>
                  </a:moveTo>
                  <a:lnTo>
                    <a:pt x="62484" y="0"/>
                  </a:lnTo>
                  <a:lnTo>
                    <a:pt x="38147" y="4905"/>
                  </a:lnTo>
                  <a:lnTo>
                    <a:pt x="18288" y="18287"/>
                  </a:lnTo>
                  <a:lnTo>
                    <a:pt x="4905" y="38147"/>
                  </a:lnTo>
                  <a:lnTo>
                    <a:pt x="0" y="62484"/>
                  </a:lnTo>
                  <a:lnTo>
                    <a:pt x="0" y="312420"/>
                  </a:lnTo>
                  <a:lnTo>
                    <a:pt x="4905" y="336756"/>
                  </a:lnTo>
                  <a:lnTo>
                    <a:pt x="18288" y="356615"/>
                  </a:lnTo>
                  <a:lnTo>
                    <a:pt x="38147" y="369998"/>
                  </a:lnTo>
                  <a:lnTo>
                    <a:pt x="62484" y="374904"/>
                  </a:lnTo>
                  <a:lnTo>
                    <a:pt x="3896867" y="374904"/>
                  </a:lnTo>
                  <a:lnTo>
                    <a:pt x="3921204" y="369998"/>
                  </a:lnTo>
                  <a:lnTo>
                    <a:pt x="3941063" y="356616"/>
                  </a:lnTo>
                  <a:lnTo>
                    <a:pt x="3954446" y="336756"/>
                  </a:lnTo>
                  <a:lnTo>
                    <a:pt x="3959352" y="312420"/>
                  </a:lnTo>
                  <a:lnTo>
                    <a:pt x="3959352" y="62484"/>
                  </a:lnTo>
                  <a:lnTo>
                    <a:pt x="3954446" y="38147"/>
                  </a:lnTo>
                  <a:lnTo>
                    <a:pt x="3941063" y="18288"/>
                  </a:lnTo>
                  <a:lnTo>
                    <a:pt x="3921204" y="4905"/>
                  </a:lnTo>
                  <a:lnTo>
                    <a:pt x="3896867" y="0"/>
                  </a:lnTo>
                  <a:close/>
                </a:path>
              </a:pathLst>
            </a:custGeom>
            <a:solidFill>
              <a:srgbClr val="E1EFD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/>
            <p:cNvSpPr/>
            <p:nvPr/>
          </p:nvSpPr>
          <p:spPr>
            <a:xfrm>
              <a:off x="12395454" y="5196077"/>
              <a:ext cx="3959860" cy="375285"/>
            </a:xfrm>
            <a:custGeom>
              <a:avLst/>
              <a:gdLst/>
              <a:ahLst/>
              <a:cxnLst/>
              <a:rect l="l" t="t" r="r" b="b"/>
              <a:pathLst>
                <a:path w="3959859" h="375285">
                  <a:moveTo>
                    <a:pt x="0" y="62484"/>
                  </a:moveTo>
                  <a:lnTo>
                    <a:pt x="4905" y="38147"/>
                  </a:lnTo>
                  <a:lnTo>
                    <a:pt x="18288" y="18287"/>
                  </a:lnTo>
                  <a:lnTo>
                    <a:pt x="38147" y="4905"/>
                  </a:lnTo>
                  <a:lnTo>
                    <a:pt x="62484" y="0"/>
                  </a:lnTo>
                  <a:lnTo>
                    <a:pt x="3896867" y="0"/>
                  </a:lnTo>
                  <a:lnTo>
                    <a:pt x="3921204" y="4905"/>
                  </a:lnTo>
                  <a:lnTo>
                    <a:pt x="3941063" y="18288"/>
                  </a:lnTo>
                  <a:lnTo>
                    <a:pt x="3954446" y="38147"/>
                  </a:lnTo>
                  <a:lnTo>
                    <a:pt x="3959352" y="62484"/>
                  </a:lnTo>
                  <a:lnTo>
                    <a:pt x="3959352" y="312420"/>
                  </a:lnTo>
                  <a:lnTo>
                    <a:pt x="3954446" y="336756"/>
                  </a:lnTo>
                  <a:lnTo>
                    <a:pt x="3941063" y="356616"/>
                  </a:lnTo>
                  <a:lnTo>
                    <a:pt x="3921204" y="369998"/>
                  </a:lnTo>
                  <a:lnTo>
                    <a:pt x="3896867" y="374904"/>
                  </a:lnTo>
                  <a:lnTo>
                    <a:pt x="62484" y="374904"/>
                  </a:lnTo>
                  <a:lnTo>
                    <a:pt x="38147" y="369998"/>
                  </a:lnTo>
                  <a:lnTo>
                    <a:pt x="18288" y="356615"/>
                  </a:lnTo>
                  <a:lnTo>
                    <a:pt x="4905" y="336756"/>
                  </a:lnTo>
                  <a:lnTo>
                    <a:pt x="0" y="312420"/>
                  </a:lnTo>
                  <a:lnTo>
                    <a:pt x="0" y="62484"/>
                  </a:lnTo>
                  <a:close/>
                </a:path>
              </a:pathLst>
            </a:custGeom>
            <a:ln w="28956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4" name="object 54"/>
          <p:cNvSpPr txBox="1"/>
          <p:nvPr/>
        </p:nvSpPr>
        <p:spPr>
          <a:xfrm>
            <a:off x="12758673" y="5235321"/>
            <a:ext cx="32315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não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neoplásicas </a:t>
            </a:r>
            <a:r>
              <a:rPr dirty="0" sz="1600" spc="-5">
                <a:latin typeface="Calibri"/>
                <a:cs typeface="Calibri"/>
              </a:rPr>
              <a:t>x </a:t>
            </a:r>
            <a:r>
              <a:rPr dirty="0" sz="1600" spc="-10">
                <a:latin typeface="Calibri"/>
                <a:cs typeface="Calibri"/>
              </a:rPr>
              <a:t>metástase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linfonodal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12362688" y="4690871"/>
            <a:ext cx="3988435" cy="403860"/>
            <a:chOff x="12362688" y="4690871"/>
            <a:chExt cx="3988435" cy="403860"/>
          </a:xfrm>
        </p:grpSpPr>
        <p:sp>
          <p:nvSpPr>
            <p:cNvPr id="56" name="object 56"/>
            <p:cNvSpPr/>
            <p:nvPr/>
          </p:nvSpPr>
          <p:spPr>
            <a:xfrm>
              <a:off x="12377166" y="4705349"/>
              <a:ext cx="3959860" cy="375285"/>
            </a:xfrm>
            <a:custGeom>
              <a:avLst/>
              <a:gdLst/>
              <a:ahLst/>
              <a:cxnLst/>
              <a:rect l="l" t="t" r="r" b="b"/>
              <a:pathLst>
                <a:path w="3959859" h="375285">
                  <a:moveTo>
                    <a:pt x="3896868" y="0"/>
                  </a:moveTo>
                  <a:lnTo>
                    <a:pt x="62483" y="0"/>
                  </a:lnTo>
                  <a:lnTo>
                    <a:pt x="38147" y="4905"/>
                  </a:lnTo>
                  <a:lnTo>
                    <a:pt x="18287" y="18287"/>
                  </a:lnTo>
                  <a:lnTo>
                    <a:pt x="4905" y="38147"/>
                  </a:lnTo>
                  <a:lnTo>
                    <a:pt x="0" y="62484"/>
                  </a:lnTo>
                  <a:lnTo>
                    <a:pt x="0" y="312420"/>
                  </a:lnTo>
                  <a:lnTo>
                    <a:pt x="4905" y="336756"/>
                  </a:lnTo>
                  <a:lnTo>
                    <a:pt x="18287" y="356615"/>
                  </a:lnTo>
                  <a:lnTo>
                    <a:pt x="38147" y="369998"/>
                  </a:lnTo>
                  <a:lnTo>
                    <a:pt x="62483" y="374903"/>
                  </a:lnTo>
                  <a:lnTo>
                    <a:pt x="3896868" y="374903"/>
                  </a:lnTo>
                  <a:lnTo>
                    <a:pt x="3921204" y="369998"/>
                  </a:lnTo>
                  <a:lnTo>
                    <a:pt x="3941063" y="356615"/>
                  </a:lnTo>
                  <a:lnTo>
                    <a:pt x="3954446" y="336756"/>
                  </a:lnTo>
                  <a:lnTo>
                    <a:pt x="3959351" y="312420"/>
                  </a:lnTo>
                  <a:lnTo>
                    <a:pt x="3959351" y="62484"/>
                  </a:lnTo>
                  <a:lnTo>
                    <a:pt x="3954446" y="38147"/>
                  </a:lnTo>
                  <a:lnTo>
                    <a:pt x="3941064" y="18287"/>
                  </a:lnTo>
                  <a:lnTo>
                    <a:pt x="3921204" y="4905"/>
                  </a:lnTo>
                  <a:lnTo>
                    <a:pt x="3896868" y="0"/>
                  </a:lnTo>
                  <a:close/>
                </a:path>
              </a:pathLst>
            </a:custGeom>
            <a:solidFill>
              <a:srgbClr val="E1EFD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/>
            <p:cNvSpPr/>
            <p:nvPr/>
          </p:nvSpPr>
          <p:spPr>
            <a:xfrm>
              <a:off x="12377166" y="4705349"/>
              <a:ext cx="3959860" cy="375285"/>
            </a:xfrm>
            <a:custGeom>
              <a:avLst/>
              <a:gdLst/>
              <a:ahLst/>
              <a:cxnLst/>
              <a:rect l="l" t="t" r="r" b="b"/>
              <a:pathLst>
                <a:path w="3959859" h="375285">
                  <a:moveTo>
                    <a:pt x="0" y="62484"/>
                  </a:moveTo>
                  <a:lnTo>
                    <a:pt x="4905" y="38147"/>
                  </a:lnTo>
                  <a:lnTo>
                    <a:pt x="18287" y="18287"/>
                  </a:lnTo>
                  <a:lnTo>
                    <a:pt x="38147" y="4905"/>
                  </a:lnTo>
                  <a:lnTo>
                    <a:pt x="62483" y="0"/>
                  </a:lnTo>
                  <a:lnTo>
                    <a:pt x="3896868" y="0"/>
                  </a:lnTo>
                  <a:lnTo>
                    <a:pt x="3921204" y="4905"/>
                  </a:lnTo>
                  <a:lnTo>
                    <a:pt x="3941064" y="18287"/>
                  </a:lnTo>
                  <a:lnTo>
                    <a:pt x="3954446" y="38147"/>
                  </a:lnTo>
                  <a:lnTo>
                    <a:pt x="3959351" y="62484"/>
                  </a:lnTo>
                  <a:lnTo>
                    <a:pt x="3959351" y="312420"/>
                  </a:lnTo>
                  <a:lnTo>
                    <a:pt x="3954446" y="336756"/>
                  </a:lnTo>
                  <a:lnTo>
                    <a:pt x="3941063" y="356615"/>
                  </a:lnTo>
                  <a:lnTo>
                    <a:pt x="3921204" y="369998"/>
                  </a:lnTo>
                  <a:lnTo>
                    <a:pt x="3896868" y="374903"/>
                  </a:lnTo>
                  <a:lnTo>
                    <a:pt x="62483" y="374903"/>
                  </a:lnTo>
                  <a:lnTo>
                    <a:pt x="38147" y="369998"/>
                  </a:lnTo>
                  <a:lnTo>
                    <a:pt x="18287" y="356615"/>
                  </a:lnTo>
                  <a:lnTo>
                    <a:pt x="4905" y="336756"/>
                  </a:lnTo>
                  <a:lnTo>
                    <a:pt x="0" y="312420"/>
                  </a:lnTo>
                  <a:lnTo>
                    <a:pt x="0" y="62484"/>
                  </a:lnTo>
                  <a:close/>
                </a:path>
              </a:pathLst>
            </a:custGeom>
            <a:ln w="28956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8" name="object 58"/>
          <p:cNvSpPr txBox="1"/>
          <p:nvPr/>
        </p:nvSpPr>
        <p:spPr>
          <a:xfrm>
            <a:off x="12717906" y="4745228"/>
            <a:ext cx="32778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não </a:t>
            </a:r>
            <a:r>
              <a:rPr dirty="0" sz="1600" spc="-10">
                <a:latin typeface="Calibri"/>
                <a:cs typeface="Calibri"/>
              </a:rPr>
              <a:t>neoplásicas</a:t>
            </a:r>
            <a:r>
              <a:rPr dirty="0" sz="1600" spc="-5">
                <a:latin typeface="Calibri"/>
                <a:cs typeface="Calibri"/>
              </a:rPr>
              <a:t> x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metástase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 </a:t>
            </a:r>
            <a:r>
              <a:rPr dirty="0" sz="1600" spc="-10">
                <a:latin typeface="Calibri"/>
                <a:cs typeface="Calibri"/>
              </a:rPr>
              <a:t>distância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59" name="object 59"/>
          <p:cNvGrpSpPr/>
          <p:nvPr/>
        </p:nvGrpSpPr>
        <p:grpSpPr>
          <a:xfrm>
            <a:off x="12367132" y="4043045"/>
            <a:ext cx="3582035" cy="404495"/>
            <a:chOff x="12367132" y="4043045"/>
            <a:chExt cx="3582035" cy="404495"/>
          </a:xfrm>
        </p:grpSpPr>
        <p:sp>
          <p:nvSpPr>
            <p:cNvPr id="60" name="object 60"/>
            <p:cNvSpPr/>
            <p:nvPr/>
          </p:nvSpPr>
          <p:spPr>
            <a:xfrm>
              <a:off x="12381737" y="4057650"/>
              <a:ext cx="3552825" cy="375285"/>
            </a:xfrm>
            <a:custGeom>
              <a:avLst/>
              <a:gdLst/>
              <a:ahLst/>
              <a:cxnLst/>
              <a:rect l="l" t="t" r="r" b="b"/>
              <a:pathLst>
                <a:path w="3552825" h="375285">
                  <a:moveTo>
                    <a:pt x="3489959" y="0"/>
                  </a:moveTo>
                  <a:lnTo>
                    <a:pt x="62483" y="0"/>
                  </a:lnTo>
                  <a:lnTo>
                    <a:pt x="38147" y="4905"/>
                  </a:lnTo>
                  <a:lnTo>
                    <a:pt x="18288" y="18287"/>
                  </a:lnTo>
                  <a:lnTo>
                    <a:pt x="4905" y="38147"/>
                  </a:lnTo>
                  <a:lnTo>
                    <a:pt x="0" y="62484"/>
                  </a:lnTo>
                  <a:lnTo>
                    <a:pt x="0" y="312420"/>
                  </a:lnTo>
                  <a:lnTo>
                    <a:pt x="4905" y="336756"/>
                  </a:lnTo>
                  <a:lnTo>
                    <a:pt x="18287" y="356615"/>
                  </a:lnTo>
                  <a:lnTo>
                    <a:pt x="38147" y="369998"/>
                  </a:lnTo>
                  <a:lnTo>
                    <a:pt x="62483" y="374903"/>
                  </a:lnTo>
                  <a:lnTo>
                    <a:pt x="3489959" y="374903"/>
                  </a:lnTo>
                  <a:lnTo>
                    <a:pt x="3514296" y="369998"/>
                  </a:lnTo>
                  <a:lnTo>
                    <a:pt x="3534155" y="356615"/>
                  </a:lnTo>
                  <a:lnTo>
                    <a:pt x="3547538" y="336756"/>
                  </a:lnTo>
                  <a:lnTo>
                    <a:pt x="3552444" y="312420"/>
                  </a:lnTo>
                  <a:lnTo>
                    <a:pt x="3552444" y="62484"/>
                  </a:lnTo>
                  <a:lnTo>
                    <a:pt x="3547538" y="38147"/>
                  </a:lnTo>
                  <a:lnTo>
                    <a:pt x="3534155" y="18287"/>
                  </a:lnTo>
                  <a:lnTo>
                    <a:pt x="3514296" y="4905"/>
                  </a:lnTo>
                  <a:lnTo>
                    <a:pt x="3489959" y="0"/>
                  </a:lnTo>
                  <a:close/>
                </a:path>
              </a:pathLst>
            </a:custGeom>
            <a:solidFill>
              <a:srgbClr val="E1EFD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/>
            <p:cNvSpPr/>
            <p:nvPr/>
          </p:nvSpPr>
          <p:spPr>
            <a:xfrm>
              <a:off x="12381737" y="4057650"/>
              <a:ext cx="3552825" cy="375285"/>
            </a:xfrm>
            <a:custGeom>
              <a:avLst/>
              <a:gdLst/>
              <a:ahLst/>
              <a:cxnLst/>
              <a:rect l="l" t="t" r="r" b="b"/>
              <a:pathLst>
                <a:path w="3552825" h="375285">
                  <a:moveTo>
                    <a:pt x="0" y="62484"/>
                  </a:moveTo>
                  <a:lnTo>
                    <a:pt x="4905" y="38147"/>
                  </a:lnTo>
                  <a:lnTo>
                    <a:pt x="18288" y="18287"/>
                  </a:lnTo>
                  <a:lnTo>
                    <a:pt x="38147" y="4905"/>
                  </a:lnTo>
                  <a:lnTo>
                    <a:pt x="62483" y="0"/>
                  </a:lnTo>
                  <a:lnTo>
                    <a:pt x="3489959" y="0"/>
                  </a:lnTo>
                  <a:lnTo>
                    <a:pt x="3514296" y="4905"/>
                  </a:lnTo>
                  <a:lnTo>
                    <a:pt x="3534155" y="18287"/>
                  </a:lnTo>
                  <a:lnTo>
                    <a:pt x="3547538" y="38147"/>
                  </a:lnTo>
                  <a:lnTo>
                    <a:pt x="3552444" y="62484"/>
                  </a:lnTo>
                  <a:lnTo>
                    <a:pt x="3552444" y="312420"/>
                  </a:lnTo>
                  <a:lnTo>
                    <a:pt x="3547538" y="336756"/>
                  </a:lnTo>
                  <a:lnTo>
                    <a:pt x="3534155" y="356615"/>
                  </a:lnTo>
                  <a:lnTo>
                    <a:pt x="3514296" y="369998"/>
                  </a:lnTo>
                  <a:lnTo>
                    <a:pt x="3489959" y="374903"/>
                  </a:lnTo>
                  <a:lnTo>
                    <a:pt x="62483" y="374903"/>
                  </a:lnTo>
                  <a:lnTo>
                    <a:pt x="38147" y="369998"/>
                  </a:lnTo>
                  <a:lnTo>
                    <a:pt x="18287" y="356615"/>
                  </a:lnTo>
                  <a:lnTo>
                    <a:pt x="4905" y="336756"/>
                  </a:lnTo>
                  <a:lnTo>
                    <a:pt x="0" y="312420"/>
                  </a:lnTo>
                  <a:lnTo>
                    <a:pt x="0" y="62484"/>
                  </a:lnTo>
                  <a:close/>
                </a:path>
              </a:pathLst>
            </a:custGeom>
            <a:ln w="28956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2" name="object 62"/>
          <p:cNvSpPr txBox="1"/>
          <p:nvPr/>
        </p:nvSpPr>
        <p:spPr>
          <a:xfrm>
            <a:off x="12498451" y="4096258"/>
            <a:ext cx="331851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não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metastáticas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x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metástase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linfonodal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63" name="object 63"/>
          <p:cNvGrpSpPr/>
          <p:nvPr/>
        </p:nvGrpSpPr>
        <p:grpSpPr>
          <a:xfrm>
            <a:off x="12376404" y="5687567"/>
            <a:ext cx="3988435" cy="417830"/>
            <a:chOff x="12376404" y="5687567"/>
            <a:chExt cx="3988435" cy="417830"/>
          </a:xfrm>
        </p:grpSpPr>
        <p:sp>
          <p:nvSpPr>
            <p:cNvPr id="64" name="object 64"/>
            <p:cNvSpPr/>
            <p:nvPr/>
          </p:nvSpPr>
          <p:spPr>
            <a:xfrm>
              <a:off x="12390882" y="5702045"/>
              <a:ext cx="3959860" cy="388620"/>
            </a:xfrm>
            <a:custGeom>
              <a:avLst/>
              <a:gdLst/>
              <a:ahLst/>
              <a:cxnLst/>
              <a:rect l="l" t="t" r="r" b="b"/>
              <a:pathLst>
                <a:path w="3959859" h="388620">
                  <a:moveTo>
                    <a:pt x="3894581" y="0"/>
                  </a:moveTo>
                  <a:lnTo>
                    <a:pt x="64770" y="0"/>
                  </a:lnTo>
                  <a:lnTo>
                    <a:pt x="39540" y="5083"/>
                  </a:lnTo>
                  <a:lnTo>
                    <a:pt x="18954" y="18954"/>
                  </a:lnTo>
                  <a:lnTo>
                    <a:pt x="5083" y="39540"/>
                  </a:lnTo>
                  <a:lnTo>
                    <a:pt x="0" y="64769"/>
                  </a:lnTo>
                  <a:lnTo>
                    <a:pt x="0" y="323850"/>
                  </a:lnTo>
                  <a:lnTo>
                    <a:pt x="5083" y="349079"/>
                  </a:lnTo>
                  <a:lnTo>
                    <a:pt x="18954" y="369665"/>
                  </a:lnTo>
                  <a:lnTo>
                    <a:pt x="39540" y="383536"/>
                  </a:lnTo>
                  <a:lnTo>
                    <a:pt x="64770" y="388619"/>
                  </a:lnTo>
                  <a:lnTo>
                    <a:pt x="3894581" y="388619"/>
                  </a:lnTo>
                  <a:lnTo>
                    <a:pt x="3919811" y="383536"/>
                  </a:lnTo>
                  <a:lnTo>
                    <a:pt x="3940397" y="369665"/>
                  </a:lnTo>
                  <a:lnTo>
                    <a:pt x="3954268" y="349079"/>
                  </a:lnTo>
                  <a:lnTo>
                    <a:pt x="3959352" y="323850"/>
                  </a:lnTo>
                  <a:lnTo>
                    <a:pt x="3959352" y="64769"/>
                  </a:lnTo>
                  <a:lnTo>
                    <a:pt x="3954268" y="39540"/>
                  </a:lnTo>
                  <a:lnTo>
                    <a:pt x="3940397" y="18954"/>
                  </a:lnTo>
                  <a:lnTo>
                    <a:pt x="3919811" y="5083"/>
                  </a:lnTo>
                  <a:lnTo>
                    <a:pt x="3894581" y="0"/>
                  </a:lnTo>
                  <a:close/>
                </a:path>
              </a:pathLst>
            </a:custGeom>
            <a:solidFill>
              <a:srgbClr val="E1EFD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/>
            <p:cNvSpPr/>
            <p:nvPr/>
          </p:nvSpPr>
          <p:spPr>
            <a:xfrm>
              <a:off x="12390882" y="5702045"/>
              <a:ext cx="3959860" cy="388620"/>
            </a:xfrm>
            <a:custGeom>
              <a:avLst/>
              <a:gdLst/>
              <a:ahLst/>
              <a:cxnLst/>
              <a:rect l="l" t="t" r="r" b="b"/>
              <a:pathLst>
                <a:path w="3959859" h="388620">
                  <a:moveTo>
                    <a:pt x="0" y="64769"/>
                  </a:moveTo>
                  <a:lnTo>
                    <a:pt x="5083" y="39540"/>
                  </a:lnTo>
                  <a:lnTo>
                    <a:pt x="18954" y="18954"/>
                  </a:lnTo>
                  <a:lnTo>
                    <a:pt x="39540" y="5083"/>
                  </a:lnTo>
                  <a:lnTo>
                    <a:pt x="64770" y="0"/>
                  </a:lnTo>
                  <a:lnTo>
                    <a:pt x="3894581" y="0"/>
                  </a:lnTo>
                  <a:lnTo>
                    <a:pt x="3919811" y="5083"/>
                  </a:lnTo>
                  <a:lnTo>
                    <a:pt x="3940397" y="18954"/>
                  </a:lnTo>
                  <a:lnTo>
                    <a:pt x="3954268" y="39540"/>
                  </a:lnTo>
                  <a:lnTo>
                    <a:pt x="3959352" y="64769"/>
                  </a:lnTo>
                  <a:lnTo>
                    <a:pt x="3959352" y="323850"/>
                  </a:lnTo>
                  <a:lnTo>
                    <a:pt x="3954268" y="349079"/>
                  </a:lnTo>
                  <a:lnTo>
                    <a:pt x="3940397" y="369665"/>
                  </a:lnTo>
                  <a:lnTo>
                    <a:pt x="3919811" y="383536"/>
                  </a:lnTo>
                  <a:lnTo>
                    <a:pt x="3894581" y="388619"/>
                  </a:lnTo>
                  <a:lnTo>
                    <a:pt x="64770" y="388619"/>
                  </a:lnTo>
                  <a:lnTo>
                    <a:pt x="39540" y="383536"/>
                  </a:lnTo>
                  <a:lnTo>
                    <a:pt x="18954" y="369665"/>
                  </a:lnTo>
                  <a:lnTo>
                    <a:pt x="5083" y="349079"/>
                  </a:lnTo>
                  <a:lnTo>
                    <a:pt x="0" y="323850"/>
                  </a:lnTo>
                  <a:lnTo>
                    <a:pt x="0" y="64769"/>
                  </a:lnTo>
                  <a:close/>
                </a:path>
              </a:pathLst>
            </a:custGeom>
            <a:ln w="28956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6" name="object 66"/>
          <p:cNvSpPr txBox="1"/>
          <p:nvPr/>
        </p:nvSpPr>
        <p:spPr>
          <a:xfrm>
            <a:off x="12687681" y="5742813"/>
            <a:ext cx="336359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não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metastáticas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x</a:t>
            </a:r>
            <a:r>
              <a:rPr dirty="0" sz="1600" spc="-10">
                <a:latin typeface="Calibri"/>
                <a:cs typeface="Calibri"/>
              </a:rPr>
              <a:t> metástase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</a:t>
            </a:r>
            <a:r>
              <a:rPr dirty="0" sz="1600" spc="-10">
                <a:latin typeface="Calibri"/>
                <a:cs typeface="Calibri"/>
              </a:rPr>
              <a:t> distância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67" name="object 67"/>
          <p:cNvGrpSpPr/>
          <p:nvPr/>
        </p:nvGrpSpPr>
        <p:grpSpPr>
          <a:xfrm>
            <a:off x="12380976" y="6204203"/>
            <a:ext cx="3988435" cy="402590"/>
            <a:chOff x="12380976" y="6204203"/>
            <a:chExt cx="3988435" cy="402590"/>
          </a:xfrm>
        </p:grpSpPr>
        <p:sp>
          <p:nvSpPr>
            <p:cNvPr id="68" name="object 68"/>
            <p:cNvSpPr/>
            <p:nvPr/>
          </p:nvSpPr>
          <p:spPr>
            <a:xfrm>
              <a:off x="12395454" y="6218681"/>
              <a:ext cx="3959860" cy="373380"/>
            </a:xfrm>
            <a:custGeom>
              <a:avLst/>
              <a:gdLst/>
              <a:ahLst/>
              <a:cxnLst/>
              <a:rect l="l" t="t" r="r" b="b"/>
              <a:pathLst>
                <a:path w="3959859" h="373379">
                  <a:moveTo>
                    <a:pt x="3897122" y="0"/>
                  </a:moveTo>
                  <a:lnTo>
                    <a:pt x="62229" y="0"/>
                  </a:lnTo>
                  <a:lnTo>
                    <a:pt x="37986" y="4883"/>
                  </a:lnTo>
                  <a:lnTo>
                    <a:pt x="18208" y="18208"/>
                  </a:lnTo>
                  <a:lnTo>
                    <a:pt x="4883" y="37986"/>
                  </a:lnTo>
                  <a:lnTo>
                    <a:pt x="0" y="62229"/>
                  </a:lnTo>
                  <a:lnTo>
                    <a:pt x="0" y="311150"/>
                  </a:lnTo>
                  <a:lnTo>
                    <a:pt x="4883" y="335393"/>
                  </a:lnTo>
                  <a:lnTo>
                    <a:pt x="18208" y="355171"/>
                  </a:lnTo>
                  <a:lnTo>
                    <a:pt x="37986" y="368496"/>
                  </a:lnTo>
                  <a:lnTo>
                    <a:pt x="62229" y="373379"/>
                  </a:lnTo>
                  <a:lnTo>
                    <a:pt x="3897122" y="373379"/>
                  </a:lnTo>
                  <a:lnTo>
                    <a:pt x="3921365" y="368496"/>
                  </a:lnTo>
                  <a:lnTo>
                    <a:pt x="3941143" y="355171"/>
                  </a:lnTo>
                  <a:lnTo>
                    <a:pt x="3954468" y="335393"/>
                  </a:lnTo>
                  <a:lnTo>
                    <a:pt x="3959352" y="311150"/>
                  </a:lnTo>
                  <a:lnTo>
                    <a:pt x="3959352" y="62229"/>
                  </a:lnTo>
                  <a:lnTo>
                    <a:pt x="3954468" y="37986"/>
                  </a:lnTo>
                  <a:lnTo>
                    <a:pt x="3941143" y="18208"/>
                  </a:lnTo>
                  <a:lnTo>
                    <a:pt x="3921365" y="4883"/>
                  </a:lnTo>
                  <a:lnTo>
                    <a:pt x="3897122" y="0"/>
                  </a:lnTo>
                  <a:close/>
                </a:path>
              </a:pathLst>
            </a:custGeom>
            <a:solidFill>
              <a:srgbClr val="E1EFD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/>
            <p:cNvSpPr/>
            <p:nvPr/>
          </p:nvSpPr>
          <p:spPr>
            <a:xfrm>
              <a:off x="12395454" y="6218681"/>
              <a:ext cx="3959860" cy="373380"/>
            </a:xfrm>
            <a:custGeom>
              <a:avLst/>
              <a:gdLst/>
              <a:ahLst/>
              <a:cxnLst/>
              <a:rect l="l" t="t" r="r" b="b"/>
              <a:pathLst>
                <a:path w="3959859" h="373379">
                  <a:moveTo>
                    <a:pt x="0" y="62229"/>
                  </a:moveTo>
                  <a:lnTo>
                    <a:pt x="4883" y="37986"/>
                  </a:lnTo>
                  <a:lnTo>
                    <a:pt x="18208" y="18208"/>
                  </a:lnTo>
                  <a:lnTo>
                    <a:pt x="37986" y="4883"/>
                  </a:lnTo>
                  <a:lnTo>
                    <a:pt x="62229" y="0"/>
                  </a:lnTo>
                  <a:lnTo>
                    <a:pt x="3897122" y="0"/>
                  </a:lnTo>
                  <a:lnTo>
                    <a:pt x="3921365" y="4883"/>
                  </a:lnTo>
                  <a:lnTo>
                    <a:pt x="3941143" y="18208"/>
                  </a:lnTo>
                  <a:lnTo>
                    <a:pt x="3954468" y="37986"/>
                  </a:lnTo>
                  <a:lnTo>
                    <a:pt x="3959352" y="62229"/>
                  </a:lnTo>
                  <a:lnTo>
                    <a:pt x="3959352" y="311150"/>
                  </a:lnTo>
                  <a:lnTo>
                    <a:pt x="3954468" y="335393"/>
                  </a:lnTo>
                  <a:lnTo>
                    <a:pt x="3941143" y="355171"/>
                  </a:lnTo>
                  <a:lnTo>
                    <a:pt x="3921365" y="368496"/>
                  </a:lnTo>
                  <a:lnTo>
                    <a:pt x="3897122" y="373379"/>
                  </a:lnTo>
                  <a:lnTo>
                    <a:pt x="62229" y="373379"/>
                  </a:lnTo>
                  <a:lnTo>
                    <a:pt x="37986" y="368496"/>
                  </a:lnTo>
                  <a:lnTo>
                    <a:pt x="18208" y="355171"/>
                  </a:lnTo>
                  <a:lnTo>
                    <a:pt x="4883" y="335393"/>
                  </a:lnTo>
                  <a:lnTo>
                    <a:pt x="0" y="311150"/>
                  </a:lnTo>
                  <a:lnTo>
                    <a:pt x="0" y="62229"/>
                  </a:lnTo>
                  <a:close/>
                </a:path>
              </a:pathLst>
            </a:custGeom>
            <a:ln w="28956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0" name="object 70"/>
          <p:cNvSpPr txBox="1"/>
          <p:nvPr/>
        </p:nvSpPr>
        <p:spPr>
          <a:xfrm>
            <a:off x="12530073" y="6257671"/>
            <a:ext cx="368807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alibri"/>
                <a:cs typeface="Calibri"/>
              </a:rPr>
              <a:t>metástase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linfonodal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x</a:t>
            </a:r>
            <a:r>
              <a:rPr dirty="0" sz="1600" spc="-10">
                <a:latin typeface="Calibri"/>
                <a:cs typeface="Calibri"/>
              </a:rPr>
              <a:t> metástase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distância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5998189" y="3614165"/>
            <a:ext cx="284480" cy="76200"/>
          </a:xfrm>
          <a:custGeom>
            <a:avLst/>
            <a:gdLst/>
            <a:ahLst/>
            <a:cxnLst/>
            <a:rect l="l" t="t" r="r" b="b"/>
            <a:pathLst>
              <a:path w="284480" h="76200">
                <a:moveTo>
                  <a:pt x="208025" y="0"/>
                </a:moveTo>
                <a:lnTo>
                  <a:pt x="208025" y="76200"/>
                </a:lnTo>
                <a:lnTo>
                  <a:pt x="264413" y="48005"/>
                </a:lnTo>
                <a:lnTo>
                  <a:pt x="220725" y="48005"/>
                </a:lnTo>
                <a:lnTo>
                  <a:pt x="220725" y="28193"/>
                </a:lnTo>
                <a:lnTo>
                  <a:pt x="264413" y="28193"/>
                </a:lnTo>
                <a:lnTo>
                  <a:pt x="208025" y="0"/>
                </a:lnTo>
                <a:close/>
              </a:path>
              <a:path w="284480" h="76200">
                <a:moveTo>
                  <a:pt x="208025" y="28193"/>
                </a:moveTo>
                <a:lnTo>
                  <a:pt x="0" y="28193"/>
                </a:lnTo>
                <a:lnTo>
                  <a:pt x="0" y="48005"/>
                </a:lnTo>
                <a:lnTo>
                  <a:pt x="208025" y="48005"/>
                </a:lnTo>
                <a:lnTo>
                  <a:pt x="208025" y="28193"/>
                </a:lnTo>
                <a:close/>
              </a:path>
              <a:path w="284480" h="76200">
                <a:moveTo>
                  <a:pt x="264413" y="28193"/>
                </a:moveTo>
                <a:lnTo>
                  <a:pt x="220725" y="28193"/>
                </a:lnTo>
                <a:lnTo>
                  <a:pt x="220725" y="48005"/>
                </a:lnTo>
                <a:lnTo>
                  <a:pt x="264413" y="48005"/>
                </a:lnTo>
                <a:lnTo>
                  <a:pt x="284225" y="38100"/>
                </a:lnTo>
                <a:lnTo>
                  <a:pt x="264413" y="28193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5987521" y="4205477"/>
            <a:ext cx="284480" cy="76200"/>
          </a:xfrm>
          <a:custGeom>
            <a:avLst/>
            <a:gdLst/>
            <a:ahLst/>
            <a:cxnLst/>
            <a:rect l="l" t="t" r="r" b="b"/>
            <a:pathLst>
              <a:path w="284480" h="76200">
                <a:moveTo>
                  <a:pt x="208026" y="0"/>
                </a:moveTo>
                <a:lnTo>
                  <a:pt x="208026" y="76200"/>
                </a:lnTo>
                <a:lnTo>
                  <a:pt x="264413" y="48006"/>
                </a:lnTo>
                <a:lnTo>
                  <a:pt x="220726" y="48006"/>
                </a:lnTo>
                <a:lnTo>
                  <a:pt x="220726" y="28194"/>
                </a:lnTo>
                <a:lnTo>
                  <a:pt x="264414" y="28194"/>
                </a:lnTo>
                <a:lnTo>
                  <a:pt x="208026" y="0"/>
                </a:lnTo>
                <a:close/>
              </a:path>
              <a:path w="284480" h="76200">
                <a:moveTo>
                  <a:pt x="208026" y="28194"/>
                </a:moveTo>
                <a:lnTo>
                  <a:pt x="0" y="28194"/>
                </a:lnTo>
                <a:lnTo>
                  <a:pt x="0" y="48006"/>
                </a:lnTo>
                <a:lnTo>
                  <a:pt x="208026" y="48006"/>
                </a:lnTo>
                <a:lnTo>
                  <a:pt x="208026" y="28194"/>
                </a:lnTo>
                <a:close/>
              </a:path>
              <a:path w="284480" h="76200">
                <a:moveTo>
                  <a:pt x="264414" y="28194"/>
                </a:moveTo>
                <a:lnTo>
                  <a:pt x="220726" y="28194"/>
                </a:lnTo>
                <a:lnTo>
                  <a:pt x="220726" y="48006"/>
                </a:lnTo>
                <a:lnTo>
                  <a:pt x="264413" y="48006"/>
                </a:lnTo>
                <a:lnTo>
                  <a:pt x="284226" y="38100"/>
                </a:lnTo>
                <a:lnTo>
                  <a:pt x="264414" y="28194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16461486" y="4630673"/>
            <a:ext cx="248920" cy="2065020"/>
          </a:xfrm>
          <a:custGeom>
            <a:avLst/>
            <a:gdLst/>
            <a:ahLst/>
            <a:cxnLst/>
            <a:rect l="l" t="t" r="r" b="b"/>
            <a:pathLst>
              <a:path w="248919" h="2065020">
                <a:moveTo>
                  <a:pt x="0" y="0"/>
                </a:moveTo>
                <a:lnTo>
                  <a:pt x="48339" y="1627"/>
                </a:lnTo>
                <a:lnTo>
                  <a:pt x="87820" y="6064"/>
                </a:lnTo>
                <a:lnTo>
                  <a:pt x="114442" y="12644"/>
                </a:lnTo>
                <a:lnTo>
                  <a:pt x="124205" y="20700"/>
                </a:lnTo>
                <a:lnTo>
                  <a:pt x="124205" y="1011809"/>
                </a:lnTo>
                <a:lnTo>
                  <a:pt x="133969" y="1019865"/>
                </a:lnTo>
                <a:lnTo>
                  <a:pt x="160591" y="1026445"/>
                </a:lnTo>
                <a:lnTo>
                  <a:pt x="200072" y="1030882"/>
                </a:lnTo>
                <a:lnTo>
                  <a:pt x="248411" y="1032510"/>
                </a:lnTo>
                <a:lnTo>
                  <a:pt x="200072" y="1034137"/>
                </a:lnTo>
                <a:lnTo>
                  <a:pt x="160591" y="1038574"/>
                </a:lnTo>
                <a:lnTo>
                  <a:pt x="133969" y="1045154"/>
                </a:lnTo>
                <a:lnTo>
                  <a:pt x="124205" y="1053211"/>
                </a:lnTo>
                <a:lnTo>
                  <a:pt x="124205" y="2044319"/>
                </a:lnTo>
                <a:lnTo>
                  <a:pt x="114442" y="2052375"/>
                </a:lnTo>
                <a:lnTo>
                  <a:pt x="87820" y="2058955"/>
                </a:lnTo>
                <a:lnTo>
                  <a:pt x="48339" y="2063392"/>
                </a:lnTo>
                <a:lnTo>
                  <a:pt x="0" y="2065020"/>
                </a:lnTo>
              </a:path>
            </a:pathLst>
          </a:custGeom>
          <a:ln w="19812">
            <a:solidFill>
              <a:srgbClr val="6FAC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 txBox="1"/>
          <p:nvPr/>
        </p:nvSpPr>
        <p:spPr>
          <a:xfrm>
            <a:off x="16299561" y="3354450"/>
            <a:ext cx="1947545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5410" marR="5080" indent="-93345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Calibri"/>
                <a:cs typeface="Calibri"/>
              </a:rPr>
              <a:t>4 miRNAs c/ </a:t>
            </a:r>
            <a:r>
              <a:rPr dirty="0" sz="1600" spc="-15" b="1">
                <a:latin typeface="Calibri"/>
                <a:cs typeface="Calibri"/>
              </a:rPr>
              <a:t>expressão </a:t>
            </a:r>
            <a:r>
              <a:rPr dirty="0" sz="1600" spc="-350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equivalente</a:t>
            </a:r>
            <a:r>
              <a:rPr dirty="0" sz="1600" spc="-1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ao</a:t>
            </a:r>
            <a:r>
              <a:rPr dirty="0" sz="1600" spc="-25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perfil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6329406" y="3993007"/>
            <a:ext cx="186690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6040" marR="5080" indent="-5334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Calibri"/>
                <a:cs typeface="Calibri"/>
              </a:rPr>
              <a:t>1 miRNA c/ </a:t>
            </a:r>
            <a:r>
              <a:rPr dirty="0" sz="1600" spc="-15" b="1">
                <a:latin typeface="Calibri"/>
                <a:cs typeface="Calibri"/>
              </a:rPr>
              <a:t>expressão </a:t>
            </a:r>
            <a:r>
              <a:rPr dirty="0" sz="1600" spc="-350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equivalente</a:t>
            </a:r>
            <a:r>
              <a:rPr dirty="0" sz="1600" spc="-2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ao</a:t>
            </a:r>
            <a:r>
              <a:rPr dirty="0" sz="1600" spc="-30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perfil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6858614" y="5331714"/>
            <a:ext cx="1278890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Calibri"/>
                <a:cs typeface="Calibri"/>
              </a:rPr>
              <a:t>Sem </a:t>
            </a:r>
            <a:r>
              <a:rPr dirty="0" sz="1600" spc="-15" b="1">
                <a:latin typeface="Calibri"/>
                <a:cs typeface="Calibri"/>
              </a:rPr>
              <a:t>expressão </a:t>
            </a:r>
            <a:r>
              <a:rPr dirty="0" sz="1600" spc="-355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equivalente </a:t>
            </a:r>
            <a:r>
              <a:rPr dirty="0" sz="1600" spc="-5" b="1">
                <a:latin typeface="Calibri"/>
                <a:cs typeface="Calibri"/>
              </a:rPr>
              <a:t>ao </a:t>
            </a:r>
            <a:r>
              <a:rPr dirty="0" sz="1600" spc="-350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perfil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77" name="object 77"/>
          <p:cNvGrpSpPr/>
          <p:nvPr/>
        </p:nvGrpSpPr>
        <p:grpSpPr>
          <a:xfrm>
            <a:off x="12411456" y="1970531"/>
            <a:ext cx="5646420" cy="483234"/>
            <a:chOff x="12411456" y="1970531"/>
            <a:chExt cx="5646420" cy="483234"/>
          </a:xfrm>
        </p:grpSpPr>
        <p:sp>
          <p:nvSpPr>
            <p:cNvPr id="78" name="object 78"/>
            <p:cNvSpPr/>
            <p:nvPr/>
          </p:nvSpPr>
          <p:spPr>
            <a:xfrm>
              <a:off x="12432030" y="1991105"/>
              <a:ext cx="5605780" cy="441959"/>
            </a:xfrm>
            <a:custGeom>
              <a:avLst/>
              <a:gdLst/>
              <a:ahLst/>
              <a:cxnLst/>
              <a:rect l="l" t="t" r="r" b="b"/>
              <a:pathLst>
                <a:path w="5605780" h="441960">
                  <a:moveTo>
                    <a:pt x="5531612" y="0"/>
                  </a:moveTo>
                  <a:lnTo>
                    <a:pt x="73660" y="0"/>
                  </a:lnTo>
                  <a:lnTo>
                    <a:pt x="45005" y="5794"/>
                  </a:lnTo>
                  <a:lnTo>
                    <a:pt x="21589" y="21590"/>
                  </a:lnTo>
                  <a:lnTo>
                    <a:pt x="5794" y="45005"/>
                  </a:lnTo>
                  <a:lnTo>
                    <a:pt x="0" y="73660"/>
                  </a:lnTo>
                  <a:lnTo>
                    <a:pt x="0" y="368300"/>
                  </a:lnTo>
                  <a:lnTo>
                    <a:pt x="5794" y="396954"/>
                  </a:lnTo>
                  <a:lnTo>
                    <a:pt x="21590" y="420370"/>
                  </a:lnTo>
                  <a:lnTo>
                    <a:pt x="45005" y="436165"/>
                  </a:lnTo>
                  <a:lnTo>
                    <a:pt x="73660" y="441960"/>
                  </a:lnTo>
                  <a:lnTo>
                    <a:pt x="5531612" y="441960"/>
                  </a:lnTo>
                  <a:lnTo>
                    <a:pt x="5560266" y="436165"/>
                  </a:lnTo>
                  <a:lnTo>
                    <a:pt x="5583682" y="420370"/>
                  </a:lnTo>
                  <a:lnTo>
                    <a:pt x="5599477" y="396954"/>
                  </a:lnTo>
                  <a:lnTo>
                    <a:pt x="5605272" y="368300"/>
                  </a:lnTo>
                  <a:lnTo>
                    <a:pt x="5605272" y="73660"/>
                  </a:lnTo>
                  <a:lnTo>
                    <a:pt x="5599477" y="45005"/>
                  </a:lnTo>
                  <a:lnTo>
                    <a:pt x="5583682" y="21589"/>
                  </a:lnTo>
                  <a:lnTo>
                    <a:pt x="5560266" y="5794"/>
                  </a:lnTo>
                  <a:lnTo>
                    <a:pt x="5531612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/>
            <p:cNvSpPr/>
            <p:nvPr/>
          </p:nvSpPr>
          <p:spPr>
            <a:xfrm>
              <a:off x="12432030" y="1991105"/>
              <a:ext cx="5605780" cy="441959"/>
            </a:xfrm>
            <a:custGeom>
              <a:avLst/>
              <a:gdLst/>
              <a:ahLst/>
              <a:cxnLst/>
              <a:rect l="l" t="t" r="r" b="b"/>
              <a:pathLst>
                <a:path w="5605780" h="441960">
                  <a:moveTo>
                    <a:pt x="0" y="73660"/>
                  </a:moveTo>
                  <a:lnTo>
                    <a:pt x="5794" y="45005"/>
                  </a:lnTo>
                  <a:lnTo>
                    <a:pt x="21589" y="21590"/>
                  </a:lnTo>
                  <a:lnTo>
                    <a:pt x="45005" y="5794"/>
                  </a:lnTo>
                  <a:lnTo>
                    <a:pt x="73660" y="0"/>
                  </a:lnTo>
                  <a:lnTo>
                    <a:pt x="5531612" y="0"/>
                  </a:lnTo>
                  <a:lnTo>
                    <a:pt x="5560266" y="5794"/>
                  </a:lnTo>
                  <a:lnTo>
                    <a:pt x="5583682" y="21589"/>
                  </a:lnTo>
                  <a:lnTo>
                    <a:pt x="5599477" y="45005"/>
                  </a:lnTo>
                  <a:lnTo>
                    <a:pt x="5605272" y="73660"/>
                  </a:lnTo>
                  <a:lnTo>
                    <a:pt x="5605272" y="368300"/>
                  </a:lnTo>
                  <a:lnTo>
                    <a:pt x="5599477" y="396954"/>
                  </a:lnTo>
                  <a:lnTo>
                    <a:pt x="5583682" y="420370"/>
                  </a:lnTo>
                  <a:lnTo>
                    <a:pt x="5560266" y="436165"/>
                  </a:lnTo>
                  <a:lnTo>
                    <a:pt x="5531612" y="441960"/>
                  </a:lnTo>
                  <a:lnTo>
                    <a:pt x="73660" y="441960"/>
                  </a:lnTo>
                  <a:lnTo>
                    <a:pt x="45005" y="436165"/>
                  </a:lnTo>
                  <a:lnTo>
                    <a:pt x="21590" y="420370"/>
                  </a:lnTo>
                  <a:lnTo>
                    <a:pt x="5794" y="396954"/>
                  </a:lnTo>
                  <a:lnTo>
                    <a:pt x="0" y="368300"/>
                  </a:lnTo>
                  <a:lnTo>
                    <a:pt x="0" y="73660"/>
                  </a:lnTo>
                  <a:close/>
                </a:path>
              </a:pathLst>
            </a:custGeom>
            <a:ln w="41148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0" name="object 80"/>
          <p:cNvSpPr txBox="1"/>
          <p:nvPr/>
        </p:nvSpPr>
        <p:spPr>
          <a:xfrm>
            <a:off x="12531979" y="1828462"/>
            <a:ext cx="5528310" cy="1434465"/>
          </a:xfrm>
          <a:prstGeom prst="rect">
            <a:avLst/>
          </a:prstGeom>
        </p:spPr>
        <p:txBody>
          <a:bodyPr wrap="square" lIns="0" tIns="167640" rIns="0" bIns="0" rtlCol="0" vert="horz">
            <a:spAutoFit/>
          </a:bodyPr>
          <a:lstStyle/>
          <a:p>
            <a:pPr algn="ctr" marL="52069">
              <a:lnSpc>
                <a:spcPct val="100000"/>
              </a:lnSpc>
              <a:spcBef>
                <a:spcPts val="1320"/>
              </a:spcBef>
            </a:pPr>
            <a:r>
              <a:rPr dirty="0" sz="2400" spc="-40" b="1">
                <a:solidFill>
                  <a:srgbClr val="FFFFFF"/>
                </a:solidFill>
                <a:latin typeface="Calibri"/>
                <a:cs typeface="Calibri"/>
              </a:rPr>
              <a:t>RESULTADOS</a:t>
            </a:r>
            <a:r>
              <a:rPr dirty="0" sz="2400" spc="-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4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CONCLUSÕES</a:t>
            </a:r>
            <a:endParaRPr sz="2400">
              <a:latin typeface="Calibri"/>
              <a:cs typeface="Calibri"/>
            </a:endParaRPr>
          </a:p>
          <a:p>
            <a:pPr algn="just" marL="12700" marR="5080">
              <a:lnSpc>
                <a:spcPct val="100000"/>
              </a:lnSpc>
              <a:spcBef>
                <a:spcPts val="869"/>
              </a:spcBef>
            </a:pPr>
            <a:r>
              <a:rPr dirty="0" sz="1700" spc="-5">
                <a:latin typeface="Calibri"/>
                <a:cs typeface="Calibri"/>
              </a:rPr>
              <a:t>Como </a:t>
            </a:r>
            <a:r>
              <a:rPr dirty="0" sz="1700" spc="-10">
                <a:latin typeface="Calibri"/>
                <a:cs typeface="Calibri"/>
              </a:rPr>
              <a:t>resultados parciais,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5">
                <a:latin typeface="Calibri"/>
                <a:cs typeface="Calibri"/>
              </a:rPr>
              <a:t>partir </a:t>
            </a:r>
            <a:r>
              <a:rPr dirty="0" sz="1700">
                <a:latin typeface="Calibri"/>
                <a:cs typeface="Calibri"/>
              </a:rPr>
              <a:t>de 7 </a:t>
            </a:r>
            <a:r>
              <a:rPr dirty="0" sz="1700" spc="-10">
                <a:latin typeface="Calibri"/>
                <a:cs typeface="Calibri"/>
              </a:rPr>
              <a:t>amostras </a:t>
            </a:r>
            <a:r>
              <a:rPr dirty="0" sz="1700" spc="-15">
                <a:latin typeface="Calibri"/>
                <a:cs typeface="Calibri"/>
              </a:rPr>
              <a:t>foi </a:t>
            </a:r>
            <a:r>
              <a:rPr dirty="0" sz="1700" spc="-5">
                <a:latin typeface="Calibri"/>
                <a:cs typeface="Calibri"/>
              </a:rPr>
              <a:t>analisado </a:t>
            </a:r>
            <a:r>
              <a:rPr dirty="0" sz="1700">
                <a:latin typeface="Calibri"/>
                <a:cs typeface="Calibri"/>
              </a:rPr>
              <a:t> um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conjunto</a:t>
            </a:r>
            <a:r>
              <a:rPr dirty="0" sz="1700" spc="-5">
                <a:latin typeface="Calibri"/>
                <a:cs typeface="Calibri"/>
              </a:rPr>
              <a:t> de</a:t>
            </a:r>
            <a:r>
              <a:rPr dirty="0" sz="1700">
                <a:latin typeface="Calibri"/>
                <a:cs typeface="Calibri"/>
              </a:rPr>
              <a:t> 8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miRNAs,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sendo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que</a:t>
            </a:r>
            <a:r>
              <a:rPr dirty="0" sz="1700">
                <a:latin typeface="Calibri"/>
                <a:cs typeface="Calibri"/>
              </a:rPr>
              <a:t> 7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apresentaram </a:t>
            </a:r>
            <a:r>
              <a:rPr dirty="0" sz="1700" spc="-37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resultados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conclusivos.</a:t>
            </a:r>
            <a:endParaRPr sz="1700">
              <a:latin typeface="Calibri"/>
              <a:cs typeface="Calibri"/>
            </a:endParaRPr>
          </a:p>
        </p:txBody>
      </p:sp>
      <p:grpSp>
        <p:nvGrpSpPr>
          <p:cNvPr id="81" name="object 81"/>
          <p:cNvGrpSpPr/>
          <p:nvPr/>
        </p:nvGrpSpPr>
        <p:grpSpPr>
          <a:xfrm>
            <a:off x="5955791" y="1979675"/>
            <a:ext cx="6212205" cy="500380"/>
            <a:chOff x="5955791" y="1979675"/>
            <a:chExt cx="6212205" cy="500380"/>
          </a:xfrm>
        </p:grpSpPr>
        <p:sp>
          <p:nvSpPr>
            <p:cNvPr id="82" name="object 82"/>
            <p:cNvSpPr/>
            <p:nvPr/>
          </p:nvSpPr>
          <p:spPr>
            <a:xfrm>
              <a:off x="5976365" y="2000249"/>
              <a:ext cx="6170930" cy="459105"/>
            </a:xfrm>
            <a:custGeom>
              <a:avLst/>
              <a:gdLst/>
              <a:ahLst/>
              <a:cxnLst/>
              <a:rect l="l" t="t" r="r" b="b"/>
              <a:pathLst>
                <a:path w="6170930" h="459105">
                  <a:moveTo>
                    <a:pt x="6094222" y="0"/>
                  </a:moveTo>
                  <a:lnTo>
                    <a:pt x="76454" y="0"/>
                  </a:lnTo>
                  <a:lnTo>
                    <a:pt x="46720" y="6016"/>
                  </a:lnTo>
                  <a:lnTo>
                    <a:pt x="22415" y="22415"/>
                  </a:lnTo>
                  <a:lnTo>
                    <a:pt x="6016" y="46720"/>
                  </a:lnTo>
                  <a:lnTo>
                    <a:pt x="0" y="76453"/>
                  </a:lnTo>
                  <a:lnTo>
                    <a:pt x="0" y="382270"/>
                  </a:lnTo>
                  <a:lnTo>
                    <a:pt x="6016" y="412003"/>
                  </a:lnTo>
                  <a:lnTo>
                    <a:pt x="22415" y="436308"/>
                  </a:lnTo>
                  <a:lnTo>
                    <a:pt x="46720" y="452707"/>
                  </a:lnTo>
                  <a:lnTo>
                    <a:pt x="76454" y="458724"/>
                  </a:lnTo>
                  <a:lnTo>
                    <a:pt x="6094222" y="458724"/>
                  </a:lnTo>
                  <a:lnTo>
                    <a:pt x="6123955" y="452707"/>
                  </a:lnTo>
                  <a:lnTo>
                    <a:pt x="6148260" y="436308"/>
                  </a:lnTo>
                  <a:lnTo>
                    <a:pt x="6164659" y="412003"/>
                  </a:lnTo>
                  <a:lnTo>
                    <a:pt x="6170676" y="382270"/>
                  </a:lnTo>
                  <a:lnTo>
                    <a:pt x="6170676" y="76453"/>
                  </a:lnTo>
                  <a:lnTo>
                    <a:pt x="6164659" y="46720"/>
                  </a:lnTo>
                  <a:lnTo>
                    <a:pt x="6148260" y="22415"/>
                  </a:lnTo>
                  <a:lnTo>
                    <a:pt x="6123955" y="6016"/>
                  </a:lnTo>
                  <a:lnTo>
                    <a:pt x="6094222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/>
            <p:cNvSpPr/>
            <p:nvPr/>
          </p:nvSpPr>
          <p:spPr>
            <a:xfrm>
              <a:off x="5976365" y="2000249"/>
              <a:ext cx="6170930" cy="459105"/>
            </a:xfrm>
            <a:custGeom>
              <a:avLst/>
              <a:gdLst/>
              <a:ahLst/>
              <a:cxnLst/>
              <a:rect l="l" t="t" r="r" b="b"/>
              <a:pathLst>
                <a:path w="6170930" h="459105">
                  <a:moveTo>
                    <a:pt x="0" y="76453"/>
                  </a:moveTo>
                  <a:lnTo>
                    <a:pt x="6016" y="46720"/>
                  </a:lnTo>
                  <a:lnTo>
                    <a:pt x="22415" y="22415"/>
                  </a:lnTo>
                  <a:lnTo>
                    <a:pt x="46720" y="6016"/>
                  </a:lnTo>
                  <a:lnTo>
                    <a:pt x="76454" y="0"/>
                  </a:lnTo>
                  <a:lnTo>
                    <a:pt x="6094222" y="0"/>
                  </a:lnTo>
                  <a:lnTo>
                    <a:pt x="6123955" y="6016"/>
                  </a:lnTo>
                  <a:lnTo>
                    <a:pt x="6148260" y="22415"/>
                  </a:lnTo>
                  <a:lnTo>
                    <a:pt x="6164659" y="46720"/>
                  </a:lnTo>
                  <a:lnTo>
                    <a:pt x="6170676" y="76453"/>
                  </a:lnTo>
                  <a:lnTo>
                    <a:pt x="6170676" y="382270"/>
                  </a:lnTo>
                  <a:lnTo>
                    <a:pt x="6164659" y="412003"/>
                  </a:lnTo>
                  <a:lnTo>
                    <a:pt x="6148260" y="436308"/>
                  </a:lnTo>
                  <a:lnTo>
                    <a:pt x="6123955" y="452707"/>
                  </a:lnTo>
                  <a:lnTo>
                    <a:pt x="6094222" y="458724"/>
                  </a:lnTo>
                  <a:lnTo>
                    <a:pt x="76454" y="458724"/>
                  </a:lnTo>
                  <a:lnTo>
                    <a:pt x="46720" y="452707"/>
                  </a:lnTo>
                  <a:lnTo>
                    <a:pt x="22415" y="436308"/>
                  </a:lnTo>
                  <a:lnTo>
                    <a:pt x="6016" y="412003"/>
                  </a:lnTo>
                  <a:lnTo>
                    <a:pt x="0" y="382270"/>
                  </a:lnTo>
                  <a:lnTo>
                    <a:pt x="0" y="76453"/>
                  </a:lnTo>
                  <a:close/>
                </a:path>
              </a:pathLst>
            </a:custGeom>
            <a:ln w="41148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4" name="object 84"/>
          <p:cNvSpPr txBox="1"/>
          <p:nvPr/>
        </p:nvSpPr>
        <p:spPr>
          <a:xfrm>
            <a:off x="6077203" y="1821121"/>
            <a:ext cx="5975985" cy="1447165"/>
          </a:xfrm>
          <a:prstGeom prst="rect">
            <a:avLst/>
          </a:prstGeom>
        </p:spPr>
        <p:txBody>
          <a:bodyPr wrap="square" lIns="0" tIns="175260" rIns="0" bIns="0" rtlCol="0" vert="horz">
            <a:spAutoFit/>
          </a:bodyPr>
          <a:lstStyle/>
          <a:p>
            <a:pPr algn="ctr" marR="51435">
              <a:lnSpc>
                <a:spcPct val="100000"/>
              </a:lnSpc>
              <a:spcBef>
                <a:spcPts val="1380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OBJETIVO</a:t>
            </a:r>
            <a:endParaRPr sz="2400">
              <a:latin typeface="Calibri"/>
              <a:cs typeface="Calibri"/>
            </a:endParaRPr>
          </a:p>
          <a:p>
            <a:pPr algn="just" marL="12700" marR="5080">
              <a:lnSpc>
                <a:spcPct val="100000"/>
              </a:lnSpc>
              <a:spcBef>
                <a:spcPts val="910"/>
              </a:spcBef>
            </a:pPr>
            <a:r>
              <a:rPr dirty="0" sz="1700">
                <a:latin typeface="Calibri"/>
                <a:cs typeface="Calibri"/>
              </a:rPr>
              <a:t>O </a:t>
            </a:r>
            <a:r>
              <a:rPr dirty="0" sz="1700" spc="-5">
                <a:latin typeface="Calibri"/>
                <a:cs typeface="Calibri"/>
              </a:rPr>
              <a:t>objetivo </a:t>
            </a:r>
            <a:r>
              <a:rPr dirty="0" sz="1700">
                <a:latin typeface="Calibri"/>
                <a:cs typeface="Calibri"/>
              </a:rPr>
              <a:t>do </a:t>
            </a:r>
            <a:r>
              <a:rPr dirty="0" sz="1700" spc="-10">
                <a:latin typeface="Calibri"/>
                <a:cs typeface="Calibri"/>
              </a:rPr>
              <a:t>presente estudo </a:t>
            </a:r>
            <a:r>
              <a:rPr dirty="0" sz="1700">
                <a:latin typeface="Calibri"/>
                <a:cs typeface="Calibri"/>
              </a:rPr>
              <a:t>é </a:t>
            </a:r>
            <a:r>
              <a:rPr dirty="0" sz="1700" spc="-5">
                <a:latin typeface="Calibri"/>
                <a:cs typeface="Calibri"/>
              </a:rPr>
              <a:t>confirmar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10">
                <a:latin typeface="Calibri"/>
                <a:cs typeface="Calibri"/>
              </a:rPr>
              <a:t>expressão diferencial 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-5">
                <a:latin typeface="Calibri"/>
                <a:cs typeface="Calibri"/>
              </a:rPr>
              <a:t>miRNAs, identificados</a:t>
            </a:r>
            <a:r>
              <a:rPr dirty="0" sz="1700">
                <a:latin typeface="Calibri"/>
                <a:cs typeface="Calibri"/>
              </a:rPr>
              <a:t> em </a:t>
            </a:r>
            <a:r>
              <a:rPr dirty="0" sz="1700" spc="-5">
                <a:latin typeface="Calibri"/>
                <a:cs typeface="Calibri"/>
              </a:rPr>
              <a:t>estudo </a:t>
            </a:r>
            <a:r>
              <a:rPr dirty="0" sz="1700" spc="-10">
                <a:latin typeface="Calibri"/>
                <a:cs typeface="Calibri"/>
              </a:rPr>
              <a:t>prévio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do </a:t>
            </a:r>
            <a:r>
              <a:rPr dirty="0" sz="1700" spc="-5">
                <a:latin typeface="Calibri"/>
                <a:cs typeface="Calibri"/>
              </a:rPr>
              <a:t>nosso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grupo,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em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amostras</a:t>
            </a:r>
            <a:r>
              <a:rPr dirty="0" sz="1700" spc="30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32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carcinoma</a:t>
            </a:r>
            <a:r>
              <a:rPr dirty="0" sz="1700" spc="31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mucoepidermoide</a:t>
            </a:r>
            <a:r>
              <a:rPr dirty="0" sz="1700" spc="32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não</a:t>
            </a:r>
            <a:r>
              <a:rPr dirty="0" sz="1700" spc="32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metastáticas,</a:t>
            </a:r>
            <a:r>
              <a:rPr dirty="0" sz="1700" spc="31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com</a:t>
            </a:r>
            <a:endParaRPr sz="1700">
              <a:latin typeface="Calibri"/>
              <a:cs typeface="Calibri"/>
            </a:endParaRPr>
          </a:p>
        </p:txBody>
      </p:sp>
      <p:grpSp>
        <p:nvGrpSpPr>
          <p:cNvPr id="85" name="object 85"/>
          <p:cNvGrpSpPr/>
          <p:nvPr/>
        </p:nvGrpSpPr>
        <p:grpSpPr>
          <a:xfrm>
            <a:off x="5955791" y="4690871"/>
            <a:ext cx="6212205" cy="500380"/>
            <a:chOff x="5955791" y="4690871"/>
            <a:chExt cx="6212205" cy="500380"/>
          </a:xfrm>
        </p:grpSpPr>
        <p:sp>
          <p:nvSpPr>
            <p:cNvPr id="86" name="object 86"/>
            <p:cNvSpPr/>
            <p:nvPr/>
          </p:nvSpPr>
          <p:spPr>
            <a:xfrm>
              <a:off x="5976365" y="4711445"/>
              <a:ext cx="6170930" cy="459105"/>
            </a:xfrm>
            <a:custGeom>
              <a:avLst/>
              <a:gdLst/>
              <a:ahLst/>
              <a:cxnLst/>
              <a:rect l="l" t="t" r="r" b="b"/>
              <a:pathLst>
                <a:path w="6170930" h="459104">
                  <a:moveTo>
                    <a:pt x="6094222" y="0"/>
                  </a:moveTo>
                  <a:lnTo>
                    <a:pt x="76454" y="0"/>
                  </a:lnTo>
                  <a:lnTo>
                    <a:pt x="46720" y="6016"/>
                  </a:lnTo>
                  <a:lnTo>
                    <a:pt x="22415" y="22415"/>
                  </a:lnTo>
                  <a:lnTo>
                    <a:pt x="6016" y="46720"/>
                  </a:lnTo>
                  <a:lnTo>
                    <a:pt x="0" y="76453"/>
                  </a:lnTo>
                  <a:lnTo>
                    <a:pt x="0" y="382269"/>
                  </a:lnTo>
                  <a:lnTo>
                    <a:pt x="6016" y="412003"/>
                  </a:lnTo>
                  <a:lnTo>
                    <a:pt x="22415" y="436308"/>
                  </a:lnTo>
                  <a:lnTo>
                    <a:pt x="46720" y="452707"/>
                  </a:lnTo>
                  <a:lnTo>
                    <a:pt x="76454" y="458724"/>
                  </a:lnTo>
                  <a:lnTo>
                    <a:pt x="6094222" y="458724"/>
                  </a:lnTo>
                  <a:lnTo>
                    <a:pt x="6123955" y="452707"/>
                  </a:lnTo>
                  <a:lnTo>
                    <a:pt x="6148260" y="436308"/>
                  </a:lnTo>
                  <a:lnTo>
                    <a:pt x="6164659" y="412003"/>
                  </a:lnTo>
                  <a:lnTo>
                    <a:pt x="6170676" y="382269"/>
                  </a:lnTo>
                  <a:lnTo>
                    <a:pt x="6170676" y="76453"/>
                  </a:lnTo>
                  <a:lnTo>
                    <a:pt x="6164659" y="46720"/>
                  </a:lnTo>
                  <a:lnTo>
                    <a:pt x="6148260" y="22415"/>
                  </a:lnTo>
                  <a:lnTo>
                    <a:pt x="6123955" y="6016"/>
                  </a:lnTo>
                  <a:lnTo>
                    <a:pt x="6094222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/>
            <p:cNvSpPr/>
            <p:nvPr/>
          </p:nvSpPr>
          <p:spPr>
            <a:xfrm>
              <a:off x="5976365" y="4711445"/>
              <a:ext cx="6170930" cy="459105"/>
            </a:xfrm>
            <a:custGeom>
              <a:avLst/>
              <a:gdLst/>
              <a:ahLst/>
              <a:cxnLst/>
              <a:rect l="l" t="t" r="r" b="b"/>
              <a:pathLst>
                <a:path w="6170930" h="459104">
                  <a:moveTo>
                    <a:pt x="0" y="76453"/>
                  </a:moveTo>
                  <a:lnTo>
                    <a:pt x="6016" y="46720"/>
                  </a:lnTo>
                  <a:lnTo>
                    <a:pt x="22415" y="22415"/>
                  </a:lnTo>
                  <a:lnTo>
                    <a:pt x="46720" y="6016"/>
                  </a:lnTo>
                  <a:lnTo>
                    <a:pt x="76454" y="0"/>
                  </a:lnTo>
                  <a:lnTo>
                    <a:pt x="6094222" y="0"/>
                  </a:lnTo>
                  <a:lnTo>
                    <a:pt x="6123955" y="6016"/>
                  </a:lnTo>
                  <a:lnTo>
                    <a:pt x="6148260" y="22415"/>
                  </a:lnTo>
                  <a:lnTo>
                    <a:pt x="6164659" y="46720"/>
                  </a:lnTo>
                  <a:lnTo>
                    <a:pt x="6170676" y="76453"/>
                  </a:lnTo>
                  <a:lnTo>
                    <a:pt x="6170676" y="382269"/>
                  </a:lnTo>
                  <a:lnTo>
                    <a:pt x="6164659" y="412003"/>
                  </a:lnTo>
                  <a:lnTo>
                    <a:pt x="6148260" y="436308"/>
                  </a:lnTo>
                  <a:lnTo>
                    <a:pt x="6123955" y="452707"/>
                  </a:lnTo>
                  <a:lnTo>
                    <a:pt x="6094222" y="458724"/>
                  </a:lnTo>
                  <a:lnTo>
                    <a:pt x="76454" y="458724"/>
                  </a:lnTo>
                  <a:lnTo>
                    <a:pt x="46720" y="452707"/>
                  </a:lnTo>
                  <a:lnTo>
                    <a:pt x="22415" y="436308"/>
                  </a:lnTo>
                  <a:lnTo>
                    <a:pt x="6016" y="412003"/>
                  </a:lnTo>
                  <a:lnTo>
                    <a:pt x="0" y="382269"/>
                  </a:lnTo>
                  <a:lnTo>
                    <a:pt x="0" y="76453"/>
                  </a:lnTo>
                  <a:close/>
                </a:path>
              </a:pathLst>
            </a:custGeom>
            <a:ln w="41148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8" name="object 88"/>
          <p:cNvSpPr txBox="1"/>
          <p:nvPr/>
        </p:nvSpPr>
        <p:spPr>
          <a:xfrm>
            <a:off x="8508872" y="4706239"/>
            <a:ext cx="133286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MÉTODOS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12314681" y="8498585"/>
            <a:ext cx="5832475" cy="1678305"/>
          </a:xfrm>
          <a:custGeom>
            <a:avLst/>
            <a:gdLst/>
            <a:ahLst/>
            <a:cxnLst/>
            <a:rect l="l" t="t" r="r" b="b"/>
            <a:pathLst>
              <a:path w="5832475" h="1678304">
                <a:moveTo>
                  <a:pt x="0" y="279654"/>
                </a:moveTo>
                <a:lnTo>
                  <a:pt x="3660" y="234296"/>
                </a:lnTo>
                <a:lnTo>
                  <a:pt x="14258" y="191268"/>
                </a:lnTo>
                <a:lnTo>
                  <a:pt x="31217" y="151144"/>
                </a:lnTo>
                <a:lnTo>
                  <a:pt x="53961" y="114501"/>
                </a:lnTo>
                <a:lnTo>
                  <a:pt x="81915" y="81915"/>
                </a:lnTo>
                <a:lnTo>
                  <a:pt x="114501" y="53961"/>
                </a:lnTo>
                <a:lnTo>
                  <a:pt x="151144" y="31217"/>
                </a:lnTo>
                <a:lnTo>
                  <a:pt x="191268" y="14258"/>
                </a:lnTo>
                <a:lnTo>
                  <a:pt x="234296" y="3660"/>
                </a:lnTo>
                <a:lnTo>
                  <a:pt x="279653" y="0"/>
                </a:lnTo>
                <a:lnTo>
                  <a:pt x="5552694" y="0"/>
                </a:lnTo>
                <a:lnTo>
                  <a:pt x="5598051" y="3660"/>
                </a:lnTo>
                <a:lnTo>
                  <a:pt x="5641079" y="14258"/>
                </a:lnTo>
                <a:lnTo>
                  <a:pt x="5681203" y="31217"/>
                </a:lnTo>
                <a:lnTo>
                  <a:pt x="5717846" y="53961"/>
                </a:lnTo>
                <a:lnTo>
                  <a:pt x="5750432" y="81915"/>
                </a:lnTo>
                <a:lnTo>
                  <a:pt x="5778386" y="114501"/>
                </a:lnTo>
                <a:lnTo>
                  <a:pt x="5801130" y="151144"/>
                </a:lnTo>
                <a:lnTo>
                  <a:pt x="5818089" y="191268"/>
                </a:lnTo>
                <a:lnTo>
                  <a:pt x="5828687" y="234296"/>
                </a:lnTo>
                <a:lnTo>
                  <a:pt x="5832348" y="279654"/>
                </a:lnTo>
                <a:lnTo>
                  <a:pt x="5832348" y="1398270"/>
                </a:lnTo>
                <a:lnTo>
                  <a:pt x="5828687" y="1443630"/>
                </a:lnTo>
                <a:lnTo>
                  <a:pt x="5818089" y="1486660"/>
                </a:lnTo>
                <a:lnTo>
                  <a:pt x="5801130" y="1526785"/>
                </a:lnTo>
                <a:lnTo>
                  <a:pt x="5778386" y="1563427"/>
                </a:lnTo>
                <a:lnTo>
                  <a:pt x="5750433" y="1596013"/>
                </a:lnTo>
                <a:lnTo>
                  <a:pt x="5717846" y="1623965"/>
                </a:lnTo>
                <a:lnTo>
                  <a:pt x="5681203" y="1646707"/>
                </a:lnTo>
                <a:lnTo>
                  <a:pt x="5641079" y="1663665"/>
                </a:lnTo>
                <a:lnTo>
                  <a:pt x="5598051" y="1674262"/>
                </a:lnTo>
                <a:lnTo>
                  <a:pt x="5552694" y="1677922"/>
                </a:lnTo>
                <a:lnTo>
                  <a:pt x="279653" y="1677922"/>
                </a:lnTo>
                <a:lnTo>
                  <a:pt x="234296" y="1674262"/>
                </a:lnTo>
                <a:lnTo>
                  <a:pt x="191268" y="1663665"/>
                </a:lnTo>
                <a:lnTo>
                  <a:pt x="151144" y="1646707"/>
                </a:lnTo>
                <a:lnTo>
                  <a:pt x="114501" y="1623965"/>
                </a:lnTo>
                <a:lnTo>
                  <a:pt x="81915" y="1596013"/>
                </a:lnTo>
                <a:lnTo>
                  <a:pt x="53961" y="1563427"/>
                </a:lnTo>
                <a:lnTo>
                  <a:pt x="31217" y="1526785"/>
                </a:lnTo>
                <a:lnTo>
                  <a:pt x="14258" y="1486660"/>
                </a:lnTo>
                <a:lnTo>
                  <a:pt x="3660" y="1443630"/>
                </a:lnTo>
                <a:lnTo>
                  <a:pt x="0" y="1398270"/>
                </a:lnTo>
                <a:lnTo>
                  <a:pt x="0" y="279654"/>
                </a:lnTo>
                <a:close/>
              </a:path>
            </a:pathLst>
          </a:custGeom>
          <a:ln w="41148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 txBox="1"/>
          <p:nvPr/>
        </p:nvSpPr>
        <p:spPr>
          <a:xfrm>
            <a:off x="12415266" y="8582659"/>
            <a:ext cx="5628640" cy="1108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500" spc="-10" b="1">
                <a:latin typeface="Calibri"/>
                <a:cs typeface="Calibri"/>
              </a:rPr>
              <a:t>Referências:</a:t>
            </a:r>
            <a:r>
              <a:rPr dirty="0" sz="1500" spc="315" b="1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Dos </a:t>
            </a:r>
            <a:r>
              <a:rPr dirty="0" sz="1400" spc="-10">
                <a:latin typeface="Calibri"/>
                <a:cs typeface="Calibri"/>
              </a:rPr>
              <a:t>Santos, </a:t>
            </a:r>
            <a:r>
              <a:rPr dirty="0" sz="1400" spc="-5">
                <a:latin typeface="Calibri"/>
                <a:cs typeface="Calibri"/>
              </a:rPr>
              <a:t>E. S., </a:t>
            </a:r>
            <a:r>
              <a:rPr dirty="0" sz="1400" spc="-10">
                <a:latin typeface="Calibri"/>
                <a:cs typeface="Calibri"/>
              </a:rPr>
              <a:t>Normando, </a:t>
            </a:r>
            <a:r>
              <a:rPr dirty="0" sz="1400">
                <a:latin typeface="Calibri"/>
                <a:cs typeface="Calibri"/>
              </a:rPr>
              <a:t>A., </a:t>
            </a:r>
            <a:r>
              <a:rPr dirty="0" sz="1400" spc="-5">
                <a:latin typeface="Calibri"/>
                <a:cs typeface="Calibri"/>
              </a:rPr>
              <a:t>Scarini, </a:t>
            </a:r>
            <a:r>
              <a:rPr dirty="0" sz="1400" spc="-10">
                <a:latin typeface="Calibri"/>
                <a:cs typeface="Calibri"/>
              </a:rPr>
              <a:t>J. </a:t>
            </a:r>
            <a:r>
              <a:rPr dirty="0" sz="1400" spc="-50">
                <a:latin typeface="Calibri"/>
                <a:cs typeface="Calibri"/>
              </a:rPr>
              <a:t>F., </a:t>
            </a:r>
            <a:r>
              <a:rPr dirty="0" sz="1400" spc="-10">
                <a:latin typeface="Calibri"/>
                <a:cs typeface="Calibri"/>
              </a:rPr>
              <a:t>Crescencio, </a:t>
            </a:r>
            <a:r>
              <a:rPr dirty="0" sz="1400" spc="-5">
                <a:latin typeface="Calibri"/>
                <a:cs typeface="Calibri"/>
              </a:rPr>
              <a:t>L. </a:t>
            </a:r>
            <a:r>
              <a:rPr dirty="0" sz="1400" spc="5">
                <a:latin typeface="Calibri"/>
                <a:cs typeface="Calibri"/>
              </a:rPr>
              <a:t>R., 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Lima-Souza,</a:t>
            </a:r>
            <a:r>
              <a:rPr dirty="0" sz="1400">
                <a:latin typeface="Calibri"/>
                <a:cs typeface="Calibri"/>
              </a:rPr>
              <a:t> R.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A.,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Mariano,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75">
                <a:latin typeface="Calibri"/>
                <a:cs typeface="Calibri"/>
              </a:rPr>
              <a:t>F.</a:t>
            </a:r>
            <a:r>
              <a:rPr dirty="0" sz="1400" spc="-70">
                <a:latin typeface="Calibri"/>
                <a:cs typeface="Calibri"/>
              </a:rPr>
              <a:t> </a:t>
            </a:r>
            <a:r>
              <a:rPr dirty="0" sz="1400" spc="-50">
                <a:latin typeface="Calibri"/>
                <a:cs typeface="Calibri"/>
              </a:rPr>
              <a:t>V.,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&amp;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Leme,</a:t>
            </a:r>
            <a:r>
              <a:rPr dirty="0" sz="1400">
                <a:latin typeface="Calibri"/>
                <a:cs typeface="Calibri"/>
              </a:rPr>
              <a:t> A.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(2021).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Diagnostic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and 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prognostic value </a:t>
            </a:r>
            <a:r>
              <a:rPr dirty="0" sz="1400">
                <a:latin typeface="Calibri"/>
                <a:cs typeface="Calibri"/>
              </a:rPr>
              <a:t>of </a:t>
            </a:r>
            <a:r>
              <a:rPr dirty="0" sz="1400" spc="-5">
                <a:latin typeface="Calibri"/>
                <a:cs typeface="Calibri"/>
              </a:rPr>
              <a:t>miRNAs</a:t>
            </a:r>
            <a:r>
              <a:rPr dirty="0" sz="1400">
                <a:latin typeface="Calibri"/>
                <a:cs typeface="Calibri"/>
              </a:rPr>
              <a:t> on </a:t>
            </a:r>
            <a:r>
              <a:rPr dirty="0" sz="1400" spc="-5">
                <a:latin typeface="Calibri"/>
                <a:cs typeface="Calibri"/>
              </a:rPr>
              <a:t>salivary</a:t>
            </a:r>
            <a:r>
              <a:rPr dirty="0" sz="1400" spc="30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gland</a:t>
            </a:r>
            <a:r>
              <a:rPr dirty="0" sz="1400" spc="30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tumors: </a:t>
            </a:r>
            <a:r>
              <a:rPr dirty="0" sz="1400">
                <a:latin typeface="Calibri"/>
                <a:cs typeface="Calibri"/>
              </a:rPr>
              <a:t>a </a:t>
            </a:r>
            <a:r>
              <a:rPr dirty="0" sz="1400" spc="-10">
                <a:latin typeface="Calibri"/>
                <a:cs typeface="Calibri"/>
              </a:rPr>
              <a:t>systematic </a:t>
            </a:r>
            <a:r>
              <a:rPr dirty="0" sz="1400" spc="-5">
                <a:latin typeface="Calibri"/>
                <a:cs typeface="Calibri"/>
              </a:rPr>
              <a:t>review 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and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meta-analysis.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Oral</a:t>
            </a:r>
            <a:r>
              <a:rPr dirty="0" sz="1400" spc="-5">
                <a:latin typeface="Calibri"/>
                <a:cs typeface="Calibri"/>
              </a:rPr>
              <a:t> and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maxillofacial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surgery,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25(4),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445–456.</a:t>
            </a:r>
            <a:endParaRPr sz="1400">
              <a:latin typeface="Calibri"/>
              <a:cs typeface="Calibri"/>
            </a:endParaRPr>
          </a:p>
          <a:p>
            <a:pPr algn="just" marL="12700">
              <a:lnSpc>
                <a:spcPct val="100000"/>
              </a:lnSpc>
            </a:pPr>
            <a:r>
              <a:rPr dirty="0" sz="1400" spc="-15">
                <a:latin typeface="Calibri"/>
                <a:cs typeface="Calibri"/>
              </a:rPr>
              <a:t>Guzzo,</a:t>
            </a:r>
            <a:r>
              <a:rPr dirty="0" sz="1400" spc="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M.,</a:t>
            </a:r>
            <a:r>
              <a:rPr dirty="0" sz="1400" spc="4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Locati,</a:t>
            </a:r>
            <a:r>
              <a:rPr dirty="0" sz="1400" spc="4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L.</a:t>
            </a:r>
            <a:r>
              <a:rPr dirty="0" sz="1400" spc="65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D.,</a:t>
            </a:r>
            <a:r>
              <a:rPr dirty="0" sz="1400" spc="45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Prott,</a:t>
            </a:r>
            <a:r>
              <a:rPr dirty="0" sz="1400" spc="55">
                <a:latin typeface="Calibri"/>
                <a:cs typeface="Calibri"/>
              </a:rPr>
              <a:t> </a:t>
            </a:r>
            <a:r>
              <a:rPr dirty="0" sz="1400" spc="-65">
                <a:latin typeface="Calibri"/>
                <a:cs typeface="Calibri"/>
              </a:rPr>
              <a:t>F.</a:t>
            </a:r>
            <a:r>
              <a:rPr dirty="0" sz="1400" spc="5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J.,</a:t>
            </a:r>
            <a:r>
              <a:rPr dirty="0" sz="1400" spc="4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Gatta,</a:t>
            </a:r>
            <a:r>
              <a:rPr dirty="0" sz="1400" spc="7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G.,</a:t>
            </a:r>
            <a:r>
              <a:rPr dirty="0" sz="1400" spc="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McGurk,</a:t>
            </a:r>
            <a:r>
              <a:rPr dirty="0" sz="1400" spc="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M.,</a:t>
            </a:r>
            <a:r>
              <a:rPr dirty="0" sz="1400" spc="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&amp;</a:t>
            </a:r>
            <a:r>
              <a:rPr dirty="0" sz="1400" spc="5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Licitra,</a:t>
            </a:r>
            <a:r>
              <a:rPr dirty="0" sz="1400" spc="4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L.</a:t>
            </a:r>
            <a:r>
              <a:rPr dirty="0" sz="1400" spc="5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(2010).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12415266" y="9664700"/>
            <a:ext cx="56261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70560" algn="l"/>
                <a:tab pos="1162685" algn="l"/>
                <a:tab pos="1816735" algn="l"/>
                <a:tab pos="2583180" algn="l"/>
                <a:tab pos="3202305" algn="l"/>
                <a:tab pos="3985895" algn="l"/>
                <a:tab pos="4704715" algn="l"/>
                <a:tab pos="5477510" algn="l"/>
              </a:tabLst>
            </a:pPr>
            <a:r>
              <a:rPr dirty="0" sz="1400">
                <a:latin typeface="Calibri"/>
                <a:cs typeface="Calibri"/>
              </a:rPr>
              <a:t>Major</a:t>
            </a:r>
            <a:r>
              <a:rPr dirty="0" sz="1400">
                <a:latin typeface="Calibri"/>
                <a:cs typeface="Calibri"/>
              </a:rPr>
              <a:t>	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10">
                <a:latin typeface="Calibri"/>
                <a:cs typeface="Calibri"/>
              </a:rPr>
              <a:t>n</a:t>
            </a:r>
            <a:r>
              <a:rPr dirty="0" sz="1400">
                <a:latin typeface="Calibri"/>
                <a:cs typeface="Calibri"/>
              </a:rPr>
              <a:t>d</a:t>
            </a:r>
            <a:r>
              <a:rPr dirty="0" sz="1400">
                <a:latin typeface="Calibri"/>
                <a:cs typeface="Calibri"/>
              </a:rPr>
              <a:t>	</a:t>
            </a:r>
            <a:r>
              <a:rPr dirty="0" sz="1400" spc="-10">
                <a:latin typeface="Calibri"/>
                <a:cs typeface="Calibri"/>
              </a:rPr>
              <a:t>m</a:t>
            </a:r>
            <a:r>
              <a:rPr dirty="0" sz="1400">
                <a:latin typeface="Calibri"/>
                <a:cs typeface="Calibri"/>
              </a:rPr>
              <a:t>inor</a:t>
            </a:r>
            <a:r>
              <a:rPr dirty="0" sz="1400">
                <a:latin typeface="Calibri"/>
                <a:cs typeface="Calibri"/>
              </a:rPr>
              <a:t>	</a:t>
            </a:r>
            <a:r>
              <a:rPr dirty="0" sz="1400" spc="-5">
                <a:latin typeface="Calibri"/>
                <a:cs typeface="Calibri"/>
              </a:rPr>
              <a:t>sal</a:t>
            </a:r>
            <a:r>
              <a:rPr dirty="0" sz="1400">
                <a:latin typeface="Calibri"/>
                <a:cs typeface="Calibri"/>
              </a:rPr>
              <a:t>i</a:t>
            </a:r>
            <a:r>
              <a:rPr dirty="0" sz="1400" spc="-25">
                <a:latin typeface="Calibri"/>
                <a:cs typeface="Calibri"/>
              </a:rPr>
              <a:t>v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10">
                <a:latin typeface="Calibri"/>
                <a:cs typeface="Calibri"/>
              </a:rPr>
              <a:t>r</a:t>
            </a:r>
            <a:r>
              <a:rPr dirty="0" sz="1400">
                <a:latin typeface="Calibri"/>
                <a:cs typeface="Calibri"/>
              </a:rPr>
              <a:t>y</a:t>
            </a:r>
            <a:r>
              <a:rPr dirty="0" sz="1400">
                <a:latin typeface="Calibri"/>
                <a:cs typeface="Calibri"/>
              </a:rPr>
              <a:t>	</a:t>
            </a:r>
            <a:r>
              <a:rPr dirty="0" sz="1400">
                <a:latin typeface="Calibri"/>
                <a:cs typeface="Calibri"/>
              </a:rPr>
              <a:t>gla</a:t>
            </a:r>
            <a:r>
              <a:rPr dirty="0" sz="1400" spc="-10">
                <a:latin typeface="Calibri"/>
                <a:cs typeface="Calibri"/>
              </a:rPr>
              <a:t>n</a:t>
            </a:r>
            <a:r>
              <a:rPr dirty="0" sz="1400">
                <a:latin typeface="Calibri"/>
                <a:cs typeface="Calibri"/>
              </a:rPr>
              <a:t>d</a:t>
            </a:r>
            <a:r>
              <a:rPr dirty="0" sz="1400">
                <a:latin typeface="Calibri"/>
                <a:cs typeface="Calibri"/>
              </a:rPr>
              <a:t>	</a:t>
            </a:r>
            <a:r>
              <a:rPr dirty="0" sz="1400">
                <a:latin typeface="Calibri"/>
                <a:cs typeface="Calibri"/>
              </a:rPr>
              <a:t>t</a:t>
            </a:r>
            <a:r>
              <a:rPr dirty="0" sz="1400" spc="-10">
                <a:latin typeface="Calibri"/>
                <a:cs typeface="Calibri"/>
              </a:rPr>
              <a:t>um</a:t>
            </a:r>
            <a:r>
              <a:rPr dirty="0" sz="1400" spc="-5">
                <a:latin typeface="Calibri"/>
                <a:cs typeface="Calibri"/>
              </a:rPr>
              <a:t>o</a:t>
            </a:r>
            <a:r>
              <a:rPr dirty="0" sz="1400" spc="-20">
                <a:latin typeface="Calibri"/>
                <a:cs typeface="Calibri"/>
              </a:rPr>
              <a:t>r</a:t>
            </a:r>
            <a:r>
              <a:rPr dirty="0" sz="1400">
                <a:latin typeface="Calibri"/>
                <a:cs typeface="Calibri"/>
              </a:rPr>
              <a:t>s.</a:t>
            </a:r>
            <a:r>
              <a:rPr dirty="0" sz="1400">
                <a:latin typeface="Calibri"/>
                <a:cs typeface="Calibri"/>
              </a:rPr>
              <a:t>	</a:t>
            </a:r>
            <a:r>
              <a:rPr dirty="0" sz="1400" spc="-5">
                <a:latin typeface="Calibri"/>
                <a:cs typeface="Calibri"/>
              </a:rPr>
              <a:t>C</a:t>
            </a:r>
            <a:r>
              <a:rPr dirty="0" sz="1400">
                <a:latin typeface="Calibri"/>
                <a:cs typeface="Calibri"/>
              </a:rPr>
              <a:t>riti</a:t>
            </a:r>
            <a:r>
              <a:rPr dirty="0" sz="1400" spc="-15">
                <a:latin typeface="Calibri"/>
                <a:cs typeface="Calibri"/>
              </a:rPr>
              <a:t>c</a:t>
            </a:r>
            <a:r>
              <a:rPr dirty="0" sz="1400">
                <a:latin typeface="Calibri"/>
                <a:cs typeface="Calibri"/>
              </a:rPr>
              <a:t>al</a:t>
            </a:r>
            <a:r>
              <a:rPr dirty="0" sz="1400">
                <a:latin typeface="Calibri"/>
                <a:cs typeface="Calibri"/>
              </a:rPr>
              <a:t>	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 spc="-15">
                <a:latin typeface="Calibri"/>
                <a:cs typeface="Calibri"/>
              </a:rPr>
              <a:t>e</a:t>
            </a:r>
            <a:r>
              <a:rPr dirty="0" sz="1400">
                <a:latin typeface="Calibri"/>
                <a:cs typeface="Calibri"/>
              </a:rPr>
              <a:t>vi</a:t>
            </a:r>
            <a:r>
              <a:rPr dirty="0" sz="1400" spc="-15">
                <a:latin typeface="Calibri"/>
                <a:cs typeface="Calibri"/>
              </a:rPr>
              <a:t>e</a:t>
            </a:r>
            <a:r>
              <a:rPr dirty="0" sz="1400" spc="-10">
                <a:latin typeface="Calibri"/>
                <a:cs typeface="Calibri"/>
              </a:rPr>
              <a:t>w</a:t>
            </a:r>
            <a:r>
              <a:rPr dirty="0" sz="1400">
                <a:latin typeface="Calibri"/>
                <a:cs typeface="Calibri"/>
              </a:rPr>
              <a:t>s</a:t>
            </a:r>
            <a:r>
              <a:rPr dirty="0" sz="1400">
                <a:latin typeface="Calibri"/>
                <a:cs typeface="Calibri"/>
              </a:rPr>
              <a:t>	</a:t>
            </a:r>
            <a:r>
              <a:rPr dirty="0" sz="1400">
                <a:latin typeface="Calibri"/>
                <a:cs typeface="Calibri"/>
              </a:rPr>
              <a:t>in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12415266" y="9878059"/>
            <a:ext cx="28168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Calibri"/>
                <a:cs typeface="Calibri"/>
              </a:rPr>
              <a:t>oncology/hematology,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74(2),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134–148.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amanda neves Neves Campos</dc:creator>
  <dc:title>PowerPoint Presentation</dc:title>
  <dcterms:created xsi:type="dcterms:W3CDTF">2022-12-29T14:38:51Z</dcterms:created>
  <dcterms:modified xsi:type="dcterms:W3CDTF">2022-12-29T14:38:51Z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2022-11-23T00:00:00Z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2022-12-29T00:00:00Z</vt:filetime>
  </property>
</Properties>
</file>