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866376" y="4593463"/>
            <a:ext cx="332740" cy="103505"/>
          </a:xfrm>
          <a:custGeom>
            <a:avLst/>
            <a:gdLst/>
            <a:ahLst/>
            <a:cxnLst/>
            <a:rect l="l" t="t" r="r" b="b"/>
            <a:pathLst>
              <a:path w="332740" h="103504">
                <a:moveTo>
                  <a:pt x="88646" y="0"/>
                </a:moveTo>
                <a:lnTo>
                  <a:pt x="0" y="51688"/>
                </a:lnTo>
                <a:lnTo>
                  <a:pt x="88646" y="103377"/>
                </a:lnTo>
                <a:lnTo>
                  <a:pt x="92455" y="102362"/>
                </a:lnTo>
                <a:lnTo>
                  <a:pt x="96012" y="96265"/>
                </a:lnTo>
                <a:lnTo>
                  <a:pt x="94996" y="92456"/>
                </a:lnTo>
                <a:lnTo>
                  <a:pt x="35995" y="58038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8"/>
                </a:lnTo>
                <a:lnTo>
                  <a:pt x="94996" y="10922"/>
                </a:lnTo>
                <a:lnTo>
                  <a:pt x="96012" y="7112"/>
                </a:lnTo>
                <a:lnTo>
                  <a:pt x="92455" y="1015"/>
                </a:lnTo>
                <a:lnTo>
                  <a:pt x="88646" y="0"/>
                </a:lnTo>
                <a:close/>
              </a:path>
              <a:path w="332740" h="103504">
                <a:moveTo>
                  <a:pt x="35995" y="45338"/>
                </a:moveTo>
                <a:lnTo>
                  <a:pt x="12573" y="45338"/>
                </a:lnTo>
                <a:lnTo>
                  <a:pt x="12573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332740" h="103504">
                <a:moveTo>
                  <a:pt x="332613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332613" y="58038"/>
                </a:lnTo>
                <a:lnTo>
                  <a:pt x="332613" y="45338"/>
                </a:lnTo>
                <a:close/>
              </a:path>
              <a:path w="332740" h="103504">
                <a:moveTo>
                  <a:pt x="15748" y="46227"/>
                </a:moveTo>
                <a:lnTo>
                  <a:pt x="15748" y="57150"/>
                </a:lnTo>
                <a:lnTo>
                  <a:pt x="25109" y="51688"/>
                </a:lnTo>
                <a:lnTo>
                  <a:pt x="15748" y="46227"/>
                </a:lnTo>
                <a:close/>
              </a:path>
              <a:path w="332740" h="103504">
                <a:moveTo>
                  <a:pt x="25109" y="51688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332740" h="103504">
                <a:moveTo>
                  <a:pt x="34471" y="46227"/>
                </a:moveTo>
                <a:lnTo>
                  <a:pt x="15748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984235" y="4585842"/>
            <a:ext cx="332740" cy="103505"/>
          </a:xfrm>
          <a:custGeom>
            <a:avLst/>
            <a:gdLst/>
            <a:ahLst/>
            <a:cxnLst/>
            <a:rect l="l" t="t" r="r" b="b"/>
            <a:pathLst>
              <a:path w="332740" h="103504">
                <a:moveTo>
                  <a:pt x="88646" y="0"/>
                </a:moveTo>
                <a:lnTo>
                  <a:pt x="0" y="51688"/>
                </a:lnTo>
                <a:lnTo>
                  <a:pt x="88646" y="103377"/>
                </a:lnTo>
                <a:lnTo>
                  <a:pt x="92456" y="102361"/>
                </a:lnTo>
                <a:lnTo>
                  <a:pt x="96012" y="96265"/>
                </a:lnTo>
                <a:lnTo>
                  <a:pt x="94996" y="92455"/>
                </a:lnTo>
                <a:lnTo>
                  <a:pt x="35995" y="58038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8"/>
                </a:lnTo>
                <a:lnTo>
                  <a:pt x="94996" y="10921"/>
                </a:lnTo>
                <a:lnTo>
                  <a:pt x="96012" y="7111"/>
                </a:lnTo>
                <a:lnTo>
                  <a:pt x="92456" y="1015"/>
                </a:lnTo>
                <a:lnTo>
                  <a:pt x="88646" y="0"/>
                </a:lnTo>
                <a:close/>
              </a:path>
              <a:path w="332740" h="103504">
                <a:moveTo>
                  <a:pt x="35995" y="45338"/>
                </a:moveTo>
                <a:lnTo>
                  <a:pt x="12573" y="45338"/>
                </a:lnTo>
                <a:lnTo>
                  <a:pt x="12573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332740" h="103504">
                <a:moveTo>
                  <a:pt x="332613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332613" y="58038"/>
                </a:lnTo>
                <a:lnTo>
                  <a:pt x="332613" y="45338"/>
                </a:lnTo>
                <a:close/>
              </a:path>
              <a:path w="332740" h="103504">
                <a:moveTo>
                  <a:pt x="15748" y="46227"/>
                </a:moveTo>
                <a:lnTo>
                  <a:pt x="15748" y="57150"/>
                </a:lnTo>
                <a:lnTo>
                  <a:pt x="25109" y="51688"/>
                </a:lnTo>
                <a:lnTo>
                  <a:pt x="15748" y="46227"/>
                </a:lnTo>
                <a:close/>
              </a:path>
              <a:path w="332740" h="103504">
                <a:moveTo>
                  <a:pt x="25109" y="51688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332740" h="103504">
                <a:moveTo>
                  <a:pt x="34471" y="46227"/>
                </a:moveTo>
                <a:lnTo>
                  <a:pt x="15748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8956547" y="3310254"/>
            <a:ext cx="464820" cy="103505"/>
          </a:xfrm>
          <a:custGeom>
            <a:avLst/>
            <a:gdLst/>
            <a:ahLst/>
            <a:cxnLst/>
            <a:rect l="l" t="t" r="r" b="b"/>
            <a:pathLst>
              <a:path w="464820" h="103504">
                <a:moveTo>
                  <a:pt x="439456" y="51689"/>
                </a:moveTo>
                <a:lnTo>
                  <a:pt x="369570" y="92455"/>
                </a:lnTo>
                <a:lnTo>
                  <a:pt x="368553" y="96266"/>
                </a:lnTo>
                <a:lnTo>
                  <a:pt x="372109" y="102362"/>
                </a:lnTo>
                <a:lnTo>
                  <a:pt x="375920" y="103377"/>
                </a:lnTo>
                <a:lnTo>
                  <a:pt x="453675" y="58039"/>
                </a:lnTo>
                <a:lnTo>
                  <a:pt x="451993" y="58039"/>
                </a:lnTo>
                <a:lnTo>
                  <a:pt x="451993" y="57150"/>
                </a:lnTo>
                <a:lnTo>
                  <a:pt x="448818" y="57150"/>
                </a:lnTo>
                <a:lnTo>
                  <a:pt x="439456" y="51689"/>
                </a:lnTo>
                <a:close/>
              </a:path>
              <a:path w="464820" h="103504">
                <a:moveTo>
                  <a:pt x="428570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428570" y="58039"/>
                </a:lnTo>
                <a:lnTo>
                  <a:pt x="439456" y="51689"/>
                </a:lnTo>
                <a:lnTo>
                  <a:pt x="428570" y="45339"/>
                </a:lnTo>
                <a:close/>
              </a:path>
              <a:path w="464820" h="103504">
                <a:moveTo>
                  <a:pt x="453675" y="45339"/>
                </a:moveTo>
                <a:lnTo>
                  <a:pt x="451993" y="45339"/>
                </a:lnTo>
                <a:lnTo>
                  <a:pt x="451993" y="58039"/>
                </a:lnTo>
                <a:lnTo>
                  <a:pt x="453675" y="58039"/>
                </a:lnTo>
                <a:lnTo>
                  <a:pt x="464566" y="51689"/>
                </a:lnTo>
                <a:lnTo>
                  <a:pt x="453675" y="45339"/>
                </a:lnTo>
                <a:close/>
              </a:path>
              <a:path w="464820" h="103504">
                <a:moveTo>
                  <a:pt x="448818" y="46227"/>
                </a:moveTo>
                <a:lnTo>
                  <a:pt x="439456" y="51689"/>
                </a:lnTo>
                <a:lnTo>
                  <a:pt x="448818" y="57150"/>
                </a:lnTo>
                <a:lnTo>
                  <a:pt x="448818" y="46227"/>
                </a:lnTo>
                <a:close/>
              </a:path>
              <a:path w="464820" h="103504">
                <a:moveTo>
                  <a:pt x="451993" y="46227"/>
                </a:moveTo>
                <a:lnTo>
                  <a:pt x="448818" y="46227"/>
                </a:lnTo>
                <a:lnTo>
                  <a:pt x="448818" y="57150"/>
                </a:lnTo>
                <a:lnTo>
                  <a:pt x="451993" y="57150"/>
                </a:lnTo>
                <a:lnTo>
                  <a:pt x="451993" y="46227"/>
                </a:lnTo>
                <a:close/>
              </a:path>
              <a:path w="464820" h="103504">
                <a:moveTo>
                  <a:pt x="375920" y="0"/>
                </a:moveTo>
                <a:lnTo>
                  <a:pt x="372109" y="1016"/>
                </a:lnTo>
                <a:lnTo>
                  <a:pt x="368553" y="7112"/>
                </a:lnTo>
                <a:lnTo>
                  <a:pt x="369570" y="10922"/>
                </a:lnTo>
                <a:lnTo>
                  <a:pt x="439456" y="51689"/>
                </a:lnTo>
                <a:lnTo>
                  <a:pt x="448818" y="46227"/>
                </a:lnTo>
                <a:lnTo>
                  <a:pt x="451993" y="46227"/>
                </a:lnTo>
                <a:lnTo>
                  <a:pt x="451993" y="45339"/>
                </a:lnTo>
                <a:lnTo>
                  <a:pt x="453675" y="45339"/>
                </a:lnTo>
                <a:lnTo>
                  <a:pt x="3759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485382" y="2109977"/>
            <a:ext cx="5466715" cy="485140"/>
          </a:xfrm>
          <a:custGeom>
            <a:avLst/>
            <a:gdLst/>
            <a:ahLst/>
            <a:cxnLst/>
            <a:rect l="l" t="t" r="r" b="b"/>
            <a:pathLst>
              <a:path w="5466715" h="485139">
                <a:moveTo>
                  <a:pt x="5385816" y="0"/>
                </a:moveTo>
                <a:lnTo>
                  <a:pt x="80771" y="0"/>
                </a:lnTo>
                <a:lnTo>
                  <a:pt x="49345" y="6351"/>
                </a:lnTo>
                <a:lnTo>
                  <a:pt x="23669" y="23669"/>
                </a:lnTo>
                <a:lnTo>
                  <a:pt x="6351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51" y="435286"/>
                </a:lnTo>
                <a:lnTo>
                  <a:pt x="23669" y="460962"/>
                </a:lnTo>
                <a:lnTo>
                  <a:pt x="49345" y="478280"/>
                </a:lnTo>
                <a:lnTo>
                  <a:pt x="80771" y="484631"/>
                </a:lnTo>
                <a:lnTo>
                  <a:pt x="5385816" y="484631"/>
                </a:lnTo>
                <a:lnTo>
                  <a:pt x="5417242" y="478280"/>
                </a:lnTo>
                <a:lnTo>
                  <a:pt x="5442918" y="460962"/>
                </a:lnTo>
                <a:lnTo>
                  <a:pt x="5460236" y="435286"/>
                </a:lnTo>
                <a:lnTo>
                  <a:pt x="5466588" y="403860"/>
                </a:lnTo>
                <a:lnTo>
                  <a:pt x="5466588" y="80772"/>
                </a:lnTo>
                <a:lnTo>
                  <a:pt x="5460236" y="49345"/>
                </a:lnTo>
                <a:lnTo>
                  <a:pt x="5442918" y="23669"/>
                </a:lnTo>
                <a:lnTo>
                  <a:pt x="5417242" y="6351"/>
                </a:lnTo>
                <a:lnTo>
                  <a:pt x="538581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85382" y="2109977"/>
            <a:ext cx="5466715" cy="485140"/>
          </a:xfrm>
          <a:custGeom>
            <a:avLst/>
            <a:gdLst/>
            <a:ahLst/>
            <a:cxnLst/>
            <a:rect l="l" t="t" r="r" b="b"/>
            <a:pathLst>
              <a:path w="5466715" h="485139">
                <a:moveTo>
                  <a:pt x="0" y="80772"/>
                </a:moveTo>
                <a:lnTo>
                  <a:pt x="6351" y="49345"/>
                </a:lnTo>
                <a:lnTo>
                  <a:pt x="23669" y="23669"/>
                </a:lnTo>
                <a:lnTo>
                  <a:pt x="49345" y="6351"/>
                </a:lnTo>
                <a:lnTo>
                  <a:pt x="80771" y="0"/>
                </a:lnTo>
                <a:lnTo>
                  <a:pt x="5385816" y="0"/>
                </a:lnTo>
                <a:lnTo>
                  <a:pt x="5417242" y="6351"/>
                </a:lnTo>
                <a:lnTo>
                  <a:pt x="5442918" y="23669"/>
                </a:lnTo>
                <a:lnTo>
                  <a:pt x="5460236" y="49345"/>
                </a:lnTo>
                <a:lnTo>
                  <a:pt x="5466588" y="80772"/>
                </a:lnTo>
                <a:lnTo>
                  <a:pt x="5466588" y="403860"/>
                </a:lnTo>
                <a:lnTo>
                  <a:pt x="5460236" y="435286"/>
                </a:lnTo>
                <a:lnTo>
                  <a:pt x="5442918" y="460962"/>
                </a:lnTo>
                <a:lnTo>
                  <a:pt x="5417242" y="478280"/>
                </a:lnTo>
                <a:lnTo>
                  <a:pt x="5385816" y="484631"/>
                </a:lnTo>
                <a:lnTo>
                  <a:pt x="80771" y="484631"/>
                </a:lnTo>
                <a:lnTo>
                  <a:pt x="49345" y="478280"/>
                </a:lnTo>
                <a:lnTo>
                  <a:pt x="23669" y="460962"/>
                </a:lnTo>
                <a:lnTo>
                  <a:pt x="6351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85382" y="5482589"/>
            <a:ext cx="5466715" cy="483234"/>
          </a:xfrm>
          <a:custGeom>
            <a:avLst/>
            <a:gdLst/>
            <a:ahLst/>
            <a:cxnLst/>
            <a:rect l="l" t="t" r="r" b="b"/>
            <a:pathLst>
              <a:path w="5466715" h="483235">
                <a:moveTo>
                  <a:pt x="5386070" y="0"/>
                </a:moveTo>
                <a:lnTo>
                  <a:pt x="80517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8"/>
                </a:lnTo>
                <a:lnTo>
                  <a:pt x="0" y="402589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7" y="483108"/>
                </a:lnTo>
                <a:lnTo>
                  <a:pt x="5386070" y="483108"/>
                </a:lnTo>
                <a:lnTo>
                  <a:pt x="5417403" y="476777"/>
                </a:lnTo>
                <a:lnTo>
                  <a:pt x="5442997" y="459517"/>
                </a:lnTo>
                <a:lnTo>
                  <a:pt x="5460257" y="433923"/>
                </a:lnTo>
                <a:lnTo>
                  <a:pt x="5466588" y="402589"/>
                </a:lnTo>
                <a:lnTo>
                  <a:pt x="5466588" y="80518"/>
                </a:lnTo>
                <a:lnTo>
                  <a:pt x="5460257" y="49184"/>
                </a:lnTo>
                <a:lnTo>
                  <a:pt x="5442997" y="23590"/>
                </a:lnTo>
                <a:lnTo>
                  <a:pt x="5417403" y="6330"/>
                </a:lnTo>
                <a:lnTo>
                  <a:pt x="538607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485382" y="5482589"/>
            <a:ext cx="5466715" cy="483234"/>
          </a:xfrm>
          <a:custGeom>
            <a:avLst/>
            <a:gdLst/>
            <a:ahLst/>
            <a:cxnLst/>
            <a:rect l="l" t="t" r="r" b="b"/>
            <a:pathLst>
              <a:path w="5466715" h="483235">
                <a:moveTo>
                  <a:pt x="0" y="80518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7" y="0"/>
                </a:lnTo>
                <a:lnTo>
                  <a:pt x="5386070" y="0"/>
                </a:lnTo>
                <a:lnTo>
                  <a:pt x="5417403" y="6330"/>
                </a:lnTo>
                <a:lnTo>
                  <a:pt x="5442997" y="23590"/>
                </a:lnTo>
                <a:lnTo>
                  <a:pt x="5460257" y="49184"/>
                </a:lnTo>
                <a:lnTo>
                  <a:pt x="5466588" y="80518"/>
                </a:lnTo>
                <a:lnTo>
                  <a:pt x="5466588" y="402589"/>
                </a:lnTo>
                <a:lnTo>
                  <a:pt x="5460257" y="433923"/>
                </a:lnTo>
                <a:lnTo>
                  <a:pt x="5442997" y="459517"/>
                </a:lnTo>
                <a:lnTo>
                  <a:pt x="5417403" y="476777"/>
                </a:lnTo>
                <a:lnTo>
                  <a:pt x="5386070" y="483108"/>
                </a:lnTo>
                <a:lnTo>
                  <a:pt x="80517" y="483108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89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384809" y="7727442"/>
            <a:ext cx="5523230" cy="483234"/>
          </a:xfrm>
          <a:custGeom>
            <a:avLst/>
            <a:gdLst/>
            <a:ahLst/>
            <a:cxnLst/>
            <a:rect l="l" t="t" r="r" b="b"/>
            <a:pathLst>
              <a:path w="5523230" h="483234">
                <a:moveTo>
                  <a:pt x="5442458" y="0"/>
                </a:moveTo>
                <a:lnTo>
                  <a:pt x="80518" y="0"/>
                </a:lnTo>
                <a:lnTo>
                  <a:pt x="49179" y="6330"/>
                </a:lnTo>
                <a:lnTo>
                  <a:pt x="23585" y="23590"/>
                </a:lnTo>
                <a:lnTo>
                  <a:pt x="6328" y="49184"/>
                </a:lnTo>
                <a:lnTo>
                  <a:pt x="0" y="80517"/>
                </a:lnTo>
                <a:lnTo>
                  <a:pt x="0" y="402589"/>
                </a:lnTo>
                <a:lnTo>
                  <a:pt x="6328" y="433923"/>
                </a:lnTo>
                <a:lnTo>
                  <a:pt x="23585" y="459517"/>
                </a:lnTo>
                <a:lnTo>
                  <a:pt x="49179" y="476777"/>
                </a:lnTo>
                <a:lnTo>
                  <a:pt x="80518" y="483107"/>
                </a:lnTo>
                <a:lnTo>
                  <a:pt x="5442458" y="483107"/>
                </a:lnTo>
                <a:lnTo>
                  <a:pt x="5473791" y="476777"/>
                </a:lnTo>
                <a:lnTo>
                  <a:pt x="5499385" y="459517"/>
                </a:lnTo>
                <a:lnTo>
                  <a:pt x="5516645" y="433923"/>
                </a:lnTo>
                <a:lnTo>
                  <a:pt x="5522976" y="402589"/>
                </a:lnTo>
                <a:lnTo>
                  <a:pt x="5522976" y="80517"/>
                </a:lnTo>
                <a:lnTo>
                  <a:pt x="5516645" y="49184"/>
                </a:lnTo>
                <a:lnTo>
                  <a:pt x="5499385" y="23590"/>
                </a:lnTo>
                <a:lnTo>
                  <a:pt x="5473791" y="6330"/>
                </a:lnTo>
                <a:lnTo>
                  <a:pt x="544245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384809" y="7727442"/>
            <a:ext cx="5523230" cy="483234"/>
          </a:xfrm>
          <a:custGeom>
            <a:avLst/>
            <a:gdLst/>
            <a:ahLst/>
            <a:cxnLst/>
            <a:rect l="l" t="t" r="r" b="b"/>
            <a:pathLst>
              <a:path w="5523230" h="483234">
                <a:moveTo>
                  <a:pt x="0" y="80517"/>
                </a:moveTo>
                <a:lnTo>
                  <a:pt x="6328" y="49184"/>
                </a:lnTo>
                <a:lnTo>
                  <a:pt x="23585" y="23590"/>
                </a:lnTo>
                <a:lnTo>
                  <a:pt x="49179" y="6330"/>
                </a:lnTo>
                <a:lnTo>
                  <a:pt x="80518" y="0"/>
                </a:lnTo>
                <a:lnTo>
                  <a:pt x="5442458" y="0"/>
                </a:lnTo>
                <a:lnTo>
                  <a:pt x="5473791" y="6330"/>
                </a:lnTo>
                <a:lnTo>
                  <a:pt x="5499385" y="23590"/>
                </a:lnTo>
                <a:lnTo>
                  <a:pt x="5516645" y="49184"/>
                </a:lnTo>
                <a:lnTo>
                  <a:pt x="5522976" y="80517"/>
                </a:lnTo>
                <a:lnTo>
                  <a:pt x="5522976" y="402589"/>
                </a:lnTo>
                <a:lnTo>
                  <a:pt x="5516645" y="433923"/>
                </a:lnTo>
                <a:lnTo>
                  <a:pt x="5499385" y="459517"/>
                </a:lnTo>
                <a:lnTo>
                  <a:pt x="5473791" y="476777"/>
                </a:lnTo>
                <a:lnTo>
                  <a:pt x="5442458" y="483107"/>
                </a:lnTo>
                <a:lnTo>
                  <a:pt x="80518" y="483107"/>
                </a:lnTo>
                <a:lnTo>
                  <a:pt x="49179" y="476777"/>
                </a:lnTo>
                <a:lnTo>
                  <a:pt x="23585" y="459517"/>
                </a:lnTo>
                <a:lnTo>
                  <a:pt x="6328" y="433923"/>
                </a:lnTo>
                <a:lnTo>
                  <a:pt x="0" y="402589"/>
                </a:lnTo>
                <a:lnTo>
                  <a:pt x="0" y="8051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401574" y="2094738"/>
            <a:ext cx="5506720" cy="485140"/>
          </a:xfrm>
          <a:custGeom>
            <a:avLst/>
            <a:gdLst/>
            <a:ahLst/>
            <a:cxnLst/>
            <a:rect l="l" t="t" r="r" b="b"/>
            <a:pathLst>
              <a:path w="5506720" h="485139">
                <a:moveTo>
                  <a:pt x="5425440" y="0"/>
                </a:moveTo>
                <a:lnTo>
                  <a:pt x="80771" y="0"/>
                </a:lnTo>
                <a:lnTo>
                  <a:pt x="49334" y="6351"/>
                </a:lnTo>
                <a:lnTo>
                  <a:pt x="23660" y="23669"/>
                </a:lnTo>
                <a:lnTo>
                  <a:pt x="6348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8" y="435286"/>
                </a:lnTo>
                <a:lnTo>
                  <a:pt x="23660" y="460962"/>
                </a:lnTo>
                <a:lnTo>
                  <a:pt x="49334" y="478280"/>
                </a:lnTo>
                <a:lnTo>
                  <a:pt x="80771" y="484631"/>
                </a:lnTo>
                <a:lnTo>
                  <a:pt x="5425440" y="484631"/>
                </a:lnTo>
                <a:lnTo>
                  <a:pt x="5456866" y="478280"/>
                </a:lnTo>
                <a:lnTo>
                  <a:pt x="5482542" y="460962"/>
                </a:lnTo>
                <a:lnTo>
                  <a:pt x="5499860" y="435286"/>
                </a:lnTo>
                <a:lnTo>
                  <a:pt x="5506212" y="403859"/>
                </a:lnTo>
                <a:lnTo>
                  <a:pt x="5506212" y="80771"/>
                </a:lnTo>
                <a:lnTo>
                  <a:pt x="5499860" y="49345"/>
                </a:lnTo>
                <a:lnTo>
                  <a:pt x="5482542" y="23669"/>
                </a:lnTo>
                <a:lnTo>
                  <a:pt x="5456866" y="6351"/>
                </a:lnTo>
                <a:lnTo>
                  <a:pt x="542544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401574" y="2094738"/>
            <a:ext cx="5506720" cy="485140"/>
          </a:xfrm>
          <a:custGeom>
            <a:avLst/>
            <a:gdLst/>
            <a:ahLst/>
            <a:cxnLst/>
            <a:rect l="l" t="t" r="r" b="b"/>
            <a:pathLst>
              <a:path w="5506720" h="485139">
                <a:moveTo>
                  <a:pt x="0" y="80771"/>
                </a:moveTo>
                <a:lnTo>
                  <a:pt x="6348" y="49345"/>
                </a:lnTo>
                <a:lnTo>
                  <a:pt x="23660" y="23669"/>
                </a:lnTo>
                <a:lnTo>
                  <a:pt x="49334" y="6351"/>
                </a:lnTo>
                <a:lnTo>
                  <a:pt x="80771" y="0"/>
                </a:lnTo>
                <a:lnTo>
                  <a:pt x="5425440" y="0"/>
                </a:lnTo>
                <a:lnTo>
                  <a:pt x="5456866" y="6351"/>
                </a:lnTo>
                <a:lnTo>
                  <a:pt x="5482542" y="23669"/>
                </a:lnTo>
                <a:lnTo>
                  <a:pt x="5499860" y="49345"/>
                </a:lnTo>
                <a:lnTo>
                  <a:pt x="5506212" y="80771"/>
                </a:lnTo>
                <a:lnTo>
                  <a:pt x="5506212" y="403859"/>
                </a:lnTo>
                <a:lnTo>
                  <a:pt x="5499860" y="435286"/>
                </a:lnTo>
                <a:lnTo>
                  <a:pt x="5482542" y="460962"/>
                </a:lnTo>
                <a:lnTo>
                  <a:pt x="5456866" y="478280"/>
                </a:lnTo>
                <a:lnTo>
                  <a:pt x="5425440" y="484631"/>
                </a:lnTo>
                <a:lnTo>
                  <a:pt x="80771" y="484631"/>
                </a:lnTo>
                <a:lnTo>
                  <a:pt x="49334" y="478280"/>
                </a:lnTo>
                <a:lnTo>
                  <a:pt x="23660" y="460962"/>
                </a:lnTo>
                <a:lnTo>
                  <a:pt x="6348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0" y="736091"/>
            <a:ext cx="18288000" cy="1229995"/>
          </a:xfrm>
          <a:custGeom>
            <a:avLst/>
            <a:gdLst/>
            <a:ahLst/>
            <a:cxnLst/>
            <a:rect l="l" t="t" r="r" b="b"/>
            <a:pathLst>
              <a:path w="18288000" h="1229995">
                <a:moveTo>
                  <a:pt x="18288000" y="0"/>
                </a:moveTo>
                <a:lnTo>
                  <a:pt x="0" y="0"/>
                </a:lnTo>
                <a:lnTo>
                  <a:pt x="0" y="1229868"/>
                </a:lnTo>
                <a:lnTo>
                  <a:pt x="18288000" y="1229868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53" y="704468"/>
            <a:ext cx="13991590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OS</a:t>
            </a:r>
            <a:r>
              <a:rPr dirty="0" spc="5"/>
              <a:t> </a:t>
            </a:r>
            <a:r>
              <a:rPr dirty="0" spc="-40"/>
              <a:t>IMPACTOS</a:t>
            </a:r>
            <a:r>
              <a:rPr dirty="0" spc="25"/>
              <a:t> </a:t>
            </a:r>
            <a:r>
              <a:rPr dirty="0" spc="-5"/>
              <a:t>DA</a:t>
            </a:r>
            <a:r>
              <a:rPr dirty="0" spc="-90"/>
              <a:t> </a:t>
            </a:r>
            <a:r>
              <a:rPr dirty="0" spc="-10"/>
              <a:t>CLASSE</a:t>
            </a:r>
            <a:r>
              <a:rPr dirty="0" spc="25"/>
              <a:t> </a:t>
            </a:r>
            <a:r>
              <a:rPr dirty="0" spc="-30"/>
              <a:t>HOSPITALAR</a:t>
            </a:r>
            <a:r>
              <a:rPr dirty="0" spc="50"/>
              <a:t> </a:t>
            </a:r>
            <a:r>
              <a:rPr dirty="0" spc="-10"/>
              <a:t>DURANTE</a:t>
            </a:r>
            <a:r>
              <a:rPr dirty="0" spc="50"/>
              <a:t> </a:t>
            </a:r>
            <a:r>
              <a:rPr dirty="0" spc="-5"/>
              <a:t>O</a:t>
            </a:r>
            <a:r>
              <a:rPr dirty="0" spc="5"/>
              <a:t> </a:t>
            </a:r>
            <a:r>
              <a:rPr dirty="0" spc="-55"/>
              <a:t>TRATAMENTO</a:t>
            </a:r>
            <a:r>
              <a:rPr dirty="0" spc="50"/>
              <a:t> </a:t>
            </a:r>
            <a:r>
              <a:rPr dirty="0" spc="-5"/>
              <a:t>DO</a:t>
            </a:r>
            <a:r>
              <a:rPr dirty="0" spc="15"/>
              <a:t> </a:t>
            </a:r>
            <a:r>
              <a:rPr dirty="0" spc="-10"/>
              <a:t>CÂNCER </a:t>
            </a:r>
            <a:r>
              <a:rPr dirty="0" spc="-765"/>
              <a:t> </a:t>
            </a:r>
            <a:r>
              <a:rPr dirty="0" spc="-20"/>
              <a:t>INFANTOJUVENIL</a:t>
            </a:r>
            <a:r>
              <a:rPr dirty="0" spc="-10"/>
              <a:t> </a:t>
            </a:r>
            <a:r>
              <a:rPr dirty="0" spc="-5"/>
              <a:t>EM</a:t>
            </a:r>
            <a:r>
              <a:rPr dirty="0" spc="5"/>
              <a:t> </a:t>
            </a:r>
            <a:r>
              <a:rPr dirty="0" spc="-5"/>
              <a:t>UM</a:t>
            </a:r>
            <a:r>
              <a:rPr dirty="0" spc="5"/>
              <a:t> </a:t>
            </a:r>
            <a:r>
              <a:rPr dirty="0" spc="-10"/>
              <a:t>CANCER</a:t>
            </a:r>
            <a:r>
              <a:rPr dirty="0" spc="25"/>
              <a:t> </a:t>
            </a:r>
            <a:r>
              <a:rPr dirty="0" spc="-10"/>
              <a:t>CENTER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410" y="1507363"/>
            <a:ext cx="391032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J.A.L.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dos</a:t>
            </a:r>
            <a:r>
              <a:rPr dirty="0" sz="2400" spc="-15">
                <a:latin typeface="Calibri"/>
                <a:cs typeface="Calibri"/>
              </a:rPr>
              <a:t> Santos;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M.A.S.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Rocha.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4947" y="21323"/>
            <a:ext cx="3083560" cy="1922145"/>
            <a:chOff x="15204947" y="21323"/>
            <a:chExt cx="3083560" cy="1922145"/>
          </a:xfrm>
        </p:grpSpPr>
        <p:sp>
          <p:nvSpPr>
            <p:cNvPr id="5" name="object 5"/>
            <p:cNvSpPr/>
            <p:nvPr/>
          </p:nvSpPr>
          <p:spPr>
            <a:xfrm>
              <a:off x="16962119" y="713231"/>
              <a:ext cx="1325880" cy="1229995"/>
            </a:xfrm>
            <a:custGeom>
              <a:avLst/>
              <a:gdLst/>
              <a:ahLst/>
              <a:cxnLst/>
              <a:rect l="l" t="t" r="r" b="b"/>
              <a:pathLst>
                <a:path w="1325880" h="1229995">
                  <a:moveTo>
                    <a:pt x="1325880" y="0"/>
                  </a:moveTo>
                  <a:lnTo>
                    <a:pt x="0" y="0"/>
                  </a:lnTo>
                  <a:lnTo>
                    <a:pt x="0" y="1229868"/>
                  </a:lnTo>
                  <a:lnTo>
                    <a:pt x="1325880" y="1229868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97299" y="713231"/>
              <a:ext cx="464820" cy="1229995"/>
            </a:xfrm>
            <a:custGeom>
              <a:avLst/>
              <a:gdLst/>
              <a:ahLst/>
              <a:cxnLst/>
              <a:rect l="l" t="t" r="r" b="b"/>
              <a:pathLst>
                <a:path w="464819" h="1229995">
                  <a:moveTo>
                    <a:pt x="464819" y="0"/>
                  </a:moveTo>
                  <a:lnTo>
                    <a:pt x="0" y="0"/>
                  </a:lnTo>
                  <a:lnTo>
                    <a:pt x="0" y="1229868"/>
                  </a:lnTo>
                  <a:lnTo>
                    <a:pt x="464819" y="1229868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807" y="45719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21323"/>
              <a:ext cx="3083049" cy="48083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280403"/>
              <a:ext cx="726186" cy="480834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130932" y="2091943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8053" y="2725292"/>
            <a:ext cx="553085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processo</a:t>
            </a:r>
            <a:r>
              <a:rPr dirty="0" sz="1800">
                <a:latin typeface="Arial MT"/>
                <a:cs typeface="Arial MT"/>
              </a:rPr>
              <a:t> de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descoberta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uma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doença</a:t>
            </a:r>
            <a:r>
              <a:rPr dirty="0" sz="1800" spc="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grave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como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câncer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uma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criança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ou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adolescente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simboliza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transformações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significativas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 spc="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sua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vida</a:t>
            </a:r>
            <a:r>
              <a:rPr dirty="0" sz="1800" spc="4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</a:t>
            </a:r>
            <a:r>
              <a:rPr dirty="0" sz="1800" spc="4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seus</a:t>
            </a:r>
            <a:r>
              <a:rPr dirty="0" sz="1800" spc="4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familiares,</a:t>
            </a:r>
            <a:r>
              <a:rPr dirty="0" sz="1800" spc="4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uma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delas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é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8053" y="3822953"/>
            <a:ext cx="552831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interrompimento da relação </a:t>
            </a:r>
            <a:r>
              <a:rPr dirty="0" sz="1800">
                <a:latin typeface="Arial MT"/>
                <a:cs typeface="Arial MT"/>
              </a:rPr>
              <a:t>com </a:t>
            </a:r>
            <a:r>
              <a:rPr dirty="0" sz="1800" spc="-5">
                <a:latin typeface="Arial MT"/>
                <a:cs typeface="Arial MT"/>
              </a:rPr>
              <a:t>a escola devido </a:t>
            </a:r>
            <a:r>
              <a:rPr dirty="0" sz="1800" spc="-10">
                <a:latin typeface="Arial MT"/>
                <a:cs typeface="Arial MT"/>
              </a:rPr>
              <a:t>aos </a:t>
            </a:r>
            <a:r>
              <a:rPr dirty="0" sz="1800" spc="-5">
                <a:latin typeface="Arial MT"/>
                <a:cs typeface="Arial MT"/>
              </a:rPr>
              <a:t> efeitos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colaterais</a:t>
            </a:r>
            <a:r>
              <a:rPr dirty="0" sz="1800">
                <a:latin typeface="Arial MT"/>
                <a:cs typeface="Arial MT"/>
              </a:rPr>
              <a:t> ou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internações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prolongadas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5">
                <a:latin typeface="Arial MT"/>
                <a:cs typeface="Arial MT"/>
              </a:rPr>
              <a:t>(PASSEGGI</a:t>
            </a:r>
            <a:r>
              <a:rPr dirty="0" sz="1800" spc="47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et al. 2018). Nesse sentido, encontra-se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 classe hospitalar que é encarregada por manter o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vínculo</a:t>
            </a:r>
            <a:r>
              <a:rPr dirty="0" sz="1800" spc="20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com</a:t>
            </a:r>
            <a:r>
              <a:rPr dirty="0" sz="1800" spc="20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 spc="20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escola</a:t>
            </a:r>
            <a:r>
              <a:rPr dirty="0" sz="1800" spc="20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20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origem,</a:t>
            </a:r>
            <a:r>
              <a:rPr dirty="0" sz="1800" spc="2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durante</a:t>
            </a:r>
            <a:r>
              <a:rPr dirty="0" sz="1800" spc="20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 spc="20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processo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053" y="5194808"/>
            <a:ext cx="552831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de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hospitalização,</a:t>
            </a:r>
            <a:r>
              <a:rPr dirty="0" sz="1800" spc="49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responsável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por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introduzir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propostas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pedagógicas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reinserção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escolar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do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aluno/paciente </a:t>
            </a:r>
            <a:r>
              <a:rPr dirty="0" sz="1800" spc="-10">
                <a:latin typeface="Arial MT"/>
                <a:cs typeface="Arial MT"/>
              </a:rPr>
              <a:t>(HOSTERT </a:t>
            </a:r>
            <a:r>
              <a:rPr dirty="0" sz="1800" spc="-5">
                <a:latin typeface="Arial MT"/>
                <a:cs typeface="Arial MT"/>
              </a:rPr>
              <a:t>et al. 2015). </a:t>
            </a:r>
            <a:r>
              <a:rPr dirty="0" sz="1800">
                <a:latin typeface="Arial MT"/>
                <a:cs typeface="Arial MT"/>
              </a:rPr>
              <a:t>O </a:t>
            </a:r>
            <a:r>
              <a:rPr dirty="0" sz="1800" spc="-5">
                <a:latin typeface="Arial MT"/>
                <a:cs typeface="Arial MT"/>
              </a:rPr>
              <a:t>período </a:t>
            </a:r>
            <a:r>
              <a:rPr dirty="0" sz="1800" spc="-10">
                <a:latin typeface="Arial MT"/>
                <a:cs typeface="Arial MT"/>
              </a:rPr>
              <a:t>da </a:t>
            </a:r>
            <a:r>
              <a:rPr dirty="0" sz="1800" spc="-5">
                <a:latin typeface="Arial MT"/>
                <a:cs typeface="Arial MT"/>
              </a:rPr>
              <a:t> pandemia</a:t>
            </a:r>
            <a:r>
              <a:rPr dirty="0" sz="1800">
                <a:latin typeface="Arial MT"/>
                <a:cs typeface="Arial MT"/>
              </a:rPr>
              <a:t> pelo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COVID-19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trouxe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vários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desafios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mudanças</a:t>
            </a:r>
            <a:r>
              <a:rPr dirty="0" sz="1800" spc="2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drásticas</a:t>
            </a:r>
            <a:r>
              <a:rPr dirty="0" sz="1800" spc="23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na</a:t>
            </a:r>
            <a:r>
              <a:rPr dirty="0" sz="1800" spc="229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área</a:t>
            </a:r>
            <a:r>
              <a:rPr dirty="0" sz="1800" spc="24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</a:t>
            </a:r>
            <a:r>
              <a:rPr dirty="0" sz="1800" spc="229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educação,</a:t>
            </a:r>
            <a:r>
              <a:rPr dirty="0" sz="1800" spc="24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cabe</a:t>
            </a:r>
            <a:r>
              <a:rPr dirty="0" sz="1800" spc="229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aos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8053" y="6566408"/>
            <a:ext cx="552704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profissionais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educação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se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reinventarem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para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continuar mantendo o vínculo entre aluno/paciente e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professor</a:t>
            </a:r>
            <a:r>
              <a:rPr dirty="0" sz="1800" spc="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(MA</a:t>
            </a:r>
            <a:r>
              <a:rPr dirty="0" sz="1800" spc="-1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et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al.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2021).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3813" y="7762747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52484" y="2125217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60309" y="5517591"/>
            <a:ext cx="35052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95034" y="6081521"/>
            <a:ext cx="547941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estudo</a:t>
            </a:r>
            <a:r>
              <a:rPr dirty="0" sz="1800">
                <a:latin typeface="Arial MT"/>
                <a:cs typeface="Arial MT"/>
              </a:rPr>
              <a:t> teve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uma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amostra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</a:t>
            </a:r>
            <a:r>
              <a:rPr dirty="0" sz="1800" spc="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30</a:t>
            </a:r>
            <a:r>
              <a:rPr dirty="0" sz="1800" spc="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participantes,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entre eles, 22 profissionais </a:t>
            </a:r>
            <a:r>
              <a:rPr dirty="0" sz="1800">
                <a:latin typeface="Arial MT"/>
                <a:cs typeface="Arial MT"/>
              </a:rPr>
              <a:t>da </a:t>
            </a:r>
            <a:r>
              <a:rPr dirty="0" sz="1800" spc="-5">
                <a:latin typeface="Arial MT"/>
                <a:cs typeface="Arial MT"/>
              </a:rPr>
              <a:t>saúde e 8 professores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Classe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5">
                <a:latin typeface="Arial MT"/>
                <a:cs typeface="Arial MT"/>
              </a:rPr>
              <a:t>Hospitalar,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com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média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atuação</a:t>
            </a:r>
            <a:r>
              <a:rPr dirty="0" sz="1800">
                <a:latin typeface="Arial MT"/>
                <a:cs typeface="Arial MT"/>
              </a:rPr>
              <a:t> na 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instituição</a:t>
            </a:r>
            <a:r>
              <a:rPr dirty="0" sz="1800" spc="45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acima</a:t>
            </a:r>
            <a:r>
              <a:rPr dirty="0" sz="1800" spc="45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</a:t>
            </a:r>
            <a:r>
              <a:rPr dirty="0" sz="1800" spc="45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4</a:t>
            </a:r>
            <a:r>
              <a:rPr dirty="0" sz="1800" spc="45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anos.</a:t>
            </a:r>
            <a:r>
              <a:rPr dirty="0" sz="1800" spc="45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Quando</a:t>
            </a:r>
            <a:r>
              <a:rPr dirty="0" sz="1800" spc="44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questionados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95034" y="7178802"/>
            <a:ext cx="5481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9850" algn="l"/>
              </a:tabLst>
            </a:pPr>
            <a:r>
              <a:rPr dirty="0" sz="1800" spc="-5">
                <a:latin typeface="Arial MT"/>
                <a:cs typeface="Arial MT"/>
              </a:rPr>
              <a:t>so</a:t>
            </a:r>
            <a:r>
              <a:rPr dirty="0" sz="1800" spc="-15">
                <a:latin typeface="Arial MT"/>
                <a:cs typeface="Arial MT"/>
              </a:rPr>
              <a:t>b</a:t>
            </a:r>
            <a:r>
              <a:rPr dirty="0" sz="1800" spc="-5">
                <a:latin typeface="Arial MT"/>
                <a:cs typeface="Arial MT"/>
              </a:rPr>
              <a:t>re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5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5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Clas</a:t>
            </a:r>
            <a:r>
              <a:rPr dirty="0" sz="1800" spc="5">
                <a:latin typeface="Arial MT"/>
                <a:cs typeface="Arial MT"/>
              </a:rPr>
              <a:t>s</a:t>
            </a: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5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H</a:t>
            </a:r>
            <a:r>
              <a:rPr dirty="0" sz="1800" spc="-15">
                <a:latin typeface="Arial MT"/>
                <a:cs typeface="Arial MT"/>
              </a:rPr>
              <a:t>o</a:t>
            </a:r>
            <a:r>
              <a:rPr dirty="0" sz="1800" spc="-5">
                <a:latin typeface="Arial MT"/>
                <a:cs typeface="Arial MT"/>
              </a:rPr>
              <a:t>sp</a:t>
            </a:r>
            <a:r>
              <a:rPr dirty="0" sz="1800" spc="-15">
                <a:latin typeface="Arial MT"/>
                <a:cs typeface="Arial MT"/>
              </a:rPr>
              <a:t>i</a:t>
            </a:r>
            <a:r>
              <a:rPr dirty="0" sz="1800">
                <a:latin typeface="Arial MT"/>
                <a:cs typeface="Arial MT"/>
              </a:rPr>
              <a:t>t</a:t>
            </a:r>
            <a:r>
              <a:rPr dirty="0" sz="1800" spc="5">
                <a:latin typeface="Arial MT"/>
                <a:cs typeface="Arial MT"/>
              </a:rPr>
              <a:t>a</a:t>
            </a:r>
            <a:r>
              <a:rPr dirty="0" sz="1800" spc="-5">
                <a:latin typeface="Arial MT"/>
                <a:cs typeface="Arial MT"/>
              </a:rPr>
              <a:t>l</a:t>
            </a:r>
            <a:r>
              <a:rPr dirty="0" sz="1800" spc="-15">
                <a:latin typeface="Arial MT"/>
                <a:cs typeface="Arial MT"/>
              </a:rPr>
              <a:t>a</a:t>
            </a:r>
            <a:r>
              <a:rPr dirty="0" sz="1800" spc="-100">
                <a:latin typeface="Arial MT"/>
                <a:cs typeface="Arial MT"/>
              </a:rPr>
              <a:t>r</a:t>
            </a:r>
            <a:r>
              <a:rPr dirty="0" sz="1800">
                <a:latin typeface="Arial MT"/>
                <a:cs typeface="Arial MT"/>
              </a:rPr>
              <a:t>,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to</a:t>
            </a:r>
            <a:r>
              <a:rPr dirty="0" sz="1800" spc="-10">
                <a:latin typeface="Arial MT"/>
                <a:cs typeface="Arial MT"/>
              </a:rPr>
              <a:t>d</a:t>
            </a:r>
            <a:r>
              <a:rPr dirty="0" sz="1800" spc="-5">
                <a:latin typeface="Arial MT"/>
                <a:cs typeface="Arial MT"/>
              </a:rPr>
              <a:t>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15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respo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5">
                <a:latin typeface="Arial MT"/>
                <a:cs typeface="Arial MT"/>
              </a:rPr>
              <a:t>ram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ser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95034" y="7452817"/>
            <a:ext cx="547751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um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ambiente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acolhimento</a:t>
            </a:r>
            <a:r>
              <a:rPr dirty="0" sz="1800" spc="9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que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auxilia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nos</a:t>
            </a:r>
            <a:r>
              <a:rPr dirty="0" sz="1800" spc="8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estudos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95034" y="7727695"/>
            <a:ext cx="54781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910" algn="l"/>
                <a:tab pos="1225550" algn="l"/>
                <a:tab pos="1508760" algn="l"/>
                <a:tab pos="2286635" algn="l"/>
                <a:tab pos="2569845" algn="l"/>
                <a:tab pos="3717290" algn="l"/>
                <a:tab pos="4330065" algn="l"/>
                <a:tab pos="5337810" algn="l"/>
              </a:tabLst>
            </a:pP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 spc="-5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g</a:t>
            </a:r>
            <a:r>
              <a:rPr dirty="0" sz="1800" spc="-15">
                <a:latin typeface="Arial MT"/>
                <a:cs typeface="Arial MT"/>
              </a:rPr>
              <a:t>a</a:t>
            </a:r>
            <a:r>
              <a:rPr dirty="0" sz="1800" spc="-5">
                <a:latin typeface="Arial MT"/>
                <a:cs typeface="Arial MT"/>
              </a:rPr>
              <a:t>ra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>
                <a:latin typeface="Arial MT"/>
                <a:cs typeface="Arial MT"/>
              </a:rPr>
              <a:t>te	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d</a:t>
            </a:r>
            <a:r>
              <a:rPr dirty="0" sz="1800" spc="-15">
                <a:latin typeface="Arial MT"/>
                <a:cs typeface="Arial MT"/>
              </a:rPr>
              <a:t>i</a:t>
            </a:r>
            <a:r>
              <a:rPr dirty="0" sz="1800" spc="-5">
                <a:latin typeface="Arial MT"/>
                <a:cs typeface="Arial MT"/>
              </a:rPr>
              <a:t>re</a:t>
            </a:r>
            <a:r>
              <a:rPr dirty="0" sz="1800" spc="-15">
                <a:latin typeface="Arial MT"/>
                <a:cs typeface="Arial MT"/>
              </a:rPr>
              <a:t>i</a:t>
            </a:r>
            <a:r>
              <a:rPr dirty="0" sz="1800">
                <a:latin typeface="Arial MT"/>
                <a:cs typeface="Arial MT"/>
              </a:rPr>
              <a:t>to	</a:t>
            </a:r>
            <a:r>
              <a:rPr dirty="0" sz="1800" spc="-5">
                <a:latin typeface="Arial MT"/>
                <a:cs typeface="Arial MT"/>
              </a:rPr>
              <a:t>à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edu</a:t>
            </a:r>
            <a:r>
              <a:rPr dirty="0" sz="1800">
                <a:latin typeface="Arial MT"/>
                <a:cs typeface="Arial MT"/>
              </a:rPr>
              <a:t>c</a:t>
            </a:r>
            <a:r>
              <a:rPr dirty="0" sz="1800" spc="-5">
                <a:latin typeface="Arial MT"/>
                <a:cs typeface="Arial MT"/>
              </a:rPr>
              <a:t>aç</a:t>
            </a:r>
            <a:r>
              <a:rPr dirty="0" sz="1800" spc="-15">
                <a:latin typeface="Arial MT"/>
                <a:cs typeface="Arial MT"/>
              </a:rPr>
              <a:t>ã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p</a:t>
            </a:r>
            <a:r>
              <a:rPr dirty="0" sz="1800" spc="-15">
                <a:latin typeface="Arial MT"/>
                <a:cs typeface="Arial MT"/>
              </a:rPr>
              <a:t>a</a:t>
            </a:r>
            <a:r>
              <a:rPr dirty="0" sz="1800" spc="-5">
                <a:latin typeface="Arial MT"/>
                <a:cs typeface="Arial MT"/>
              </a:rPr>
              <a:t>ra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cr</a:t>
            </a:r>
            <a:r>
              <a:rPr dirty="0" sz="1800">
                <a:latin typeface="Arial MT"/>
                <a:cs typeface="Arial MT"/>
              </a:rPr>
              <a:t>i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 spc="-5">
                <a:latin typeface="Arial MT"/>
                <a:cs typeface="Arial MT"/>
              </a:rPr>
              <a:t>ças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95034" y="8002016"/>
            <a:ext cx="547941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adolescentes impossibilitados de frequentar a escola.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45">
                <a:latin typeface="Arial MT"/>
                <a:cs typeface="Arial MT"/>
              </a:rPr>
              <a:t>Todos </a:t>
            </a:r>
            <a:r>
              <a:rPr dirty="0" sz="1800" spc="-5">
                <a:latin typeface="Arial MT"/>
                <a:cs typeface="Arial MT"/>
              </a:rPr>
              <a:t>relataram achar que o afastamento da escola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prejudica o enfrentamento da doença. Em relação </a:t>
            </a:r>
            <a:r>
              <a:rPr dirty="0" sz="1800">
                <a:latin typeface="Arial MT"/>
                <a:cs typeface="Arial MT"/>
              </a:rPr>
              <a:t>às 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mudanças</a:t>
            </a:r>
            <a:r>
              <a:rPr dirty="0" sz="1800" spc="44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na</a:t>
            </a:r>
            <a:r>
              <a:rPr dirty="0" sz="1800" spc="44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rotina</a:t>
            </a:r>
            <a:r>
              <a:rPr dirty="0" sz="1800" spc="45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ocasionada</a:t>
            </a:r>
            <a:r>
              <a:rPr dirty="0" sz="1800" spc="44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pela</a:t>
            </a:r>
            <a:r>
              <a:rPr dirty="0" sz="1800" spc="44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pandemia</a:t>
            </a:r>
            <a:r>
              <a:rPr dirty="0" sz="1800" spc="44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da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95034" y="9099295"/>
            <a:ext cx="54787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3645" algn="l"/>
                <a:tab pos="2868930" algn="l"/>
                <a:tab pos="3231515" algn="l"/>
                <a:tab pos="4138295" algn="l"/>
                <a:tab pos="4500880" algn="l"/>
              </a:tabLst>
            </a:pPr>
            <a:r>
              <a:rPr dirty="0" sz="1800" spc="-5">
                <a:latin typeface="Arial MT"/>
                <a:cs typeface="Arial MT"/>
              </a:rPr>
              <a:t>Covid-19,	evidenciou-se	o	ensino	à	distância,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95034" y="9373616"/>
            <a:ext cx="5479415" cy="5683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  <a:tabLst>
                <a:tab pos="4642485" algn="l"/>
              </a:tabLst>
            </a:pPr>
            <a:r>
              <a:rPr dirty="0" sz="1800" spc="-5">
                <a:latin typeface="Arial MT"/>
                <a:cs typeface="Arial MT"/>
              </a:rPr>
              <a:t>flexibilização</a:t>
            </a:r>
            <a:r>
              <a:rPr dirty="0" sz="1800" spc="50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nos</a:t>
            </a:r>
            <a:r>
              <a:rPr dirty="0" sz="1800" spc="5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horários</a:t>
            </a:r>
            <a:r>
              <a:rPr dirty="0" sz="1800" spc="5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509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atendimento	e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maior </a:t>
            </a:r>
            <a:r>
              <a:rPr dirty="0" sz="1800" spc="-48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participação</a:t>
            </a:r>
            <a:r>
              <a:rPr dirty="0" sz="1800" spc="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familiares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nos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estudos.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41757" y="5789421"/>
            <a:ext cx="544131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51815" algn="l"/>
                <a:tab pos="838200" algn="l"/>
                <a:tab pos="2419985" algn="l"/>
                <a:tab pos="2833370" algn="l"/>
                <a:tab pos="3691254" algn="l"/>
                <a:tab pos="4879975" algn="l"/>
              </a:tabLst>
            </a:pPr>
            <a:r>
              <a:rPr dirty="0" sz="1800" spc="-5">
                <a:latin typeface="Arial MT"/>
                <a:cs typeface="Arial MT"/>
              </a:rPr>
              <a:t>Diante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dos</a:t>
            </a:r>
            <a:r>
              <a:rPr dirty="0" sz="1800" spc="36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resultados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obtidos,</a:t>
            </a:r>
            <a:r>
              <a:rPr dirty="0" sz="1800" spc="37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foi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possível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analisar </a:t>
            </a:r>
            <a:r>
              <a:rPr dirty="0" sz="1800" spc="-484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qu</a:t>
            </a: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conhecime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>
                <a:latin typeface="Arial MT"/>
                <a:cs typeface="Arial MT"/>
              </a:rPr>
              <a:t>to	</a:t>
            </a:r>
            <a:r>
              <a:rPr dirty="0" sz="1800" spc="-10">
                <a:latin typeface="Arial MT"/>
                <a:cs typeface="Arial MT"/>
              </a:rPr>
              <a:t>d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>
                <a:latin typeface="Arial MT"/>
                <a:cs typeface="Arial MT"/>
              </a:rPr>
              <a:t>C</a:t>
            </a:r>
            <a:r>
              <a:rPr dirty="0" sz="1800" spc="-5">
                <a:latin typeface="Arial MT"/>
                <a:cs typeface="Arial MT"/>
              </a:rPr>
              <a:t>l</a:t>
            </a:r>
            <a:r>
              <a:rPr dirty="0" sz="1800" spc="-15">
                <a:latin typeface="Arial MT"/>
                <a:cs typeface="Arial MT"/>
              </a:rPr>
              <a:t>a</a:t>
            </a:r>
            <a:r>
              <a:rPr dirty="0" sz="1800" spc="-5">
                <a:latin typeface="Arial MT"/>
                <a:cs typeface="Arial MT"/>
              </a:rPr>
              <a:t>sse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H</a:t>
            </a:r>
            <a:r>
              <a:rPr dirty="0" sz="1800" spc="-15">
                <a:latin typeface="Arial MT"/>
                <a:cs typeface="Arial MT"/>
              </a:rPr>
              <a:t>o</a:t>
            </a:r>
            <a:r>
              <a:rPr dirty="0" sz="1800" spc="10">
                <a:latin typeface="Arial MT"/>
                <a:cs typeface="Arial MT"/>
              </a:rPr>
              <a:t>s</a:t>
            </a:r>
            <a:r>
              <a:rPr dirty="0" sz="1800" spc="-5">
                <a:latin typeface="Arial MT"/>
                <a:cs typeface="Arial MT"/>
              </a:rPr>
              <a:t>p</a:t>
            </a:r>
            <a:r>
              <a:rPr dirty="0" sz="1800" spc="-15">
                <a:latin typeface="Arial MT"/>
                <a:cs typeface="Arial MT"/>
              </a:rPr>
              <a:t>i</a:t>
            </a:r>
            <a:r>
              <a:rPr dirty="0" sz="1800" spc="-5">
                <a:latin typeface="Arial MT"/>
                <a:cs typeface="Arial MT"/>
              </a:rPr>
              <a:t>ta</a:t>
            </a:r>
            <a:r>
              <a:rPr dirty="0" sz="1800">
                <a:latin typeface="Arial MT"/>
                <a:cs typeface="Arial MT"/>
              </a:rPr>
              <a:t>l</a:t>
            </a:r>
            <a:r>
              <a:rPr dirty="0" sz="1800" spc="-5">
                <a:latin typeface="Arial MT"/>
                <a:cs typeface="Arial MT"/>
              </a:rPr>
              <a:t>ar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p</a:t>
            </a:r>
            <a:r>
              <a:rPr dirty="0" sz="1800" spc="-15">
                <a:latin typeface="Arial MT"/>
                <a:cs typeface="Arial MT"/>
              </a:rPr>
              <a:t>e</a:t>
            </a:r>
            <a:r>
              <a:rPr dirty="0" sz="1800" spc="-5">
                <a:latin typeface="Arial MT"/>
                <a:cs typeface="Arial MT"/>
              </a:rPr>
              <a:t>los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541757" y="6338442"/>
            <a:ext cx="54413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profissionais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atuam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na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pediatria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é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essencial</a:t>
            </a:r>
            <a:r>
              <a:rPr dirty="0" sz="1800" spc="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para </a:t>
            </a:r>
            <a:r>
              <a:rPr dirty="0" sz="1800" spc="-484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promover</a:t>
            </a:r>
            <a:r>
              <a:rPr dirty="0" sz="1800" spc="3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</a:t>
            </a:r>
            <a:r>
              <a:rPr dirty="0" sz="1800" spc="3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conhecimento</a:t>
            </a:r>
            <a:r>
              <a:rPr dirty="0" sz="1800" spc="33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desse</a:t>
            </a:r>
            <a:r>
              <a:rPr dirty="0" sz="1800" spc="3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ramo,</a:t>
            </a:r>
            <a:r>
              <a:rPr dirty="0" sz="1800" spc="33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visto</a:t>
            </a:r>
            <a:r>
              <a:rPr dirty="0" sz="1800" spc="3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que</a:t>
            </a:r>
            <a:r>
              <a:rPr dirty="0" sz="1800" spc="3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é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949676" y="6887082"/>
            <a:ext cx="20326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4800" algn="l"/>
              </a:tabLst>
            </a:pPr>
            <a:r>
              <a:rPr dirty="0" sz="1800" spc="-5">
                <a:latin typeface="Arial MT"/>
                <a:cs typeface="Arial MT"/>
              </a:rPr>
              <a:t>e	desenvolvimento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541757" y="6887082"/>
            <a:ext cx="326771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95300" algn="l"/>
                <a:tab pos="716280" algn="l"/>
                <a:tab pos="1205865" algn="l"/>
                <a:tab pos="1602105" algn="l"/>
                <a:tab pos="2021205" algn="l"/>
                <a:tab pos="2305685" algn="l"/>
              </a:tabLst>
            </a:pPr>
            <a:r>
              <a:rPr dirty="0" sz="1800" spc="-10">
                <a:latin typeface="Arial MT"/>
                <a:cs typeface="Arial MT"/>
              </a:rPr>
              <a:t>u</a:t>
            </a:r>
            <a:r>
              <a:rPr dirty="0" sz="1800" spc="-5">
                <a:latin typeface="Arial MT"/>
                <a:cs typeface="Arial MT"/>
              </a:rPr>
              <a:t>m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am</a:t>
            </a:r>
            <a:r>
              <a:rPr dirty="0" sz="1800" spc="-15">
                <a:latin typeface="Arial MT"/>
                <a:cs typeface="Arial MT"/>
              </a:rPr>
              <a:t>b</a:t>
            </a:r>
            <a:r>
              <a:rPr dirty="0" sz="1800">
                <a:latin typeface="Arial MT"/>
                <a:cs typeface="Arial MT"/>
              </a:rPr>
              <a:t>i</a:t>
            </a: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>
                <a:latin typeface="Arial MT"/>
                <a:cs typeface="Arial MT"/>
              </a:rPr>
              <a:t>te	</a:t>
            </a:r>
            <a:r>
              <a:rPr dirty="0" sz="1800" spc="-10">
                <a:latin typeface="Arial MT"/>
                <a:cs typeface="Arial MT"/>
              </a:rPr>
              <a:t>d</a:t>
            </a:r>
            <a:r>
              <a:rPr dirty="0" sz="1800" spc="-5">
                <a:latin typeface="Arial MT"/>
                <a:cs typeface="Arial MT"/>
              </a:rPr>
              <a:t>e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acol</a:t>
            </a:r>
            <a:r>
              <a:rPr dirty="0" sz="1800" spc="-15">
                <a:latin typeface="Arial MT"/>
                <a:cs typeface="Arial MT"/>
              </a:rPr>
              <a:t>h</a:t>
            </a:r>
            <a:r>
              <a:rPr dirty="0" sz="1800" spc="-5">
                <a:latin typeface="Arial MT"/>
                <a:cs typeface="Arial MT"/>
              </a:rPr>
              <a:t>i</a:t>
            </a:r>
            <a:r>
              <a:rPr dirty="0" sz="1800">
                <a:latin typeface="Arial MT"/>
                <a:cs typeface="Arial MT"/>
              </a:rPr>
              <a:t>me</a:t>
            </a:r>
            <a:r>
              <a:rPr dirty="0" sz="1800" spc="-5">
                <a:latin typeface="Arial MT"/>
                <a:cs typeface="Arial MT"/>
              </a:rPr>
              <a:t>nto  </a:t>
            </a:r>
            <a:r>
              <a:rPr dirty="0" sz="1800" spc="-5">
                <a:latin typeface="Arial MT"/>
                <a:cs typeface="Arial MT"/>
              </a:rPr>
              <a:t>para		as	</a:t>
            </a:r>
            <a:r>
              <a:rPr dirty="0" sz="1800">
                <a:latin typeface="Arial MT"/>
                <a:cs typeface="Arial MT"/>
              </a:rPr>
              <a:t>crianças	</a:t>
            </a:r>
            <a:r>
              <a:rPr dirty="0" sz="1800" spc="-5">
                <a:latin typeface="Arial MT"/>
                <a:cs typeface="Arial MT"/>
              </a:rPr>
              <a:t>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211806" y="7161403"/>
            <a:ext cx="27698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6550" algn="l"/>
                <a:tab pos="2629535" algn="l"/>
              </a:tabLst>
            </a:pPr>
            <a:r>
              <a:rPr dirty="0" sz="1800" spc="-5">
                <a:latin typeface="Arial MT"/>
                <a:cs typeface="Arial MT"/>
              </a:rPr>
              <a:t>ado</a:t>
            </a:r>
            <a:r>
              <a:rPr dirty="0" sz="1800" spc="-15">
                <a:latin typeface="Arial MT"/>
                <a:cs typeface="Arial MT"/>
              </a:rPr>
              <a:t>l</a:t>
            </a:r>
            <a:r>
              <a:rPr dirty="0" sz="1800" spc="-5">
                <a:latin typeface="Arial MT"/>
                <a:cs typeface="Arial MT"/>
              </a:rPr>
              <a:t>escentes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>
                <a:latin typeface="Arial MT"/>
                <a:cs typeface="Arial MT"/>
              </a:rPr>
              <a:t>d</a:t>
            </a:r>
            <a:r>
              <a:rPr dirty="0" sz="1800" spc="-5">
                <a:latin typeface="Arial MT"/>
                <a:cs typeface="Arial MT"/>
              </a:rPr>
              <a:t>ur</a:t>
            </a:r>
            <a:r>
              <a:rPr dirty="0" sz="1800" spc="-15">
                <a:latin typeface="Arial MT"/>
                <a:cs typeface="Arial MT"/>
              </a:rPr>
              <a:t>a</a:t>
            </a:r>
            <a:r>
              <a:rPr dirty="0" sz="1800" spc="-5">
                <a:latin typeface="Arial MT"/>
                <a:cs typeface="Arial MT"/>
              </a:rPr>
              <a:t>nte</a:t>
            </a:r>
            <a:r>
              <a:rPr dirty="0" sz="1800">
                <a:latin typeface="Arial MT"/>
                <a:cs typeface="Arial MT"/>
              </a:rPr>
              <a:t>	</a:t>
            </a:r>
            <a:r>
              <a:rPr dirty="0" sz="1800" spc="-5">
                <a:latin typeface="Arial MT"/>
                <a:cs typeface="Arial MT"/>
              </a:rPr>
              <a:t>a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541757" y="7429627"/>
            <a:ext cx="11531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MT"/>
                <a:cs typeface="Arial MT"/>
              </a:rPr>
              <a:t>i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 spc="-5">
                <a:latin typeface="Arial MT"/>
                <a:cs typeface="Arial MT"/>
              </a:rPr>
              <a:t>ter</a:t>
            </a:r>
            <a:r>
              <a:rPr dirty="0" sz="1800" spc="-15">
                <a:latin typeface="Arial MT"/>
                <a:cs typeface="Arial MT"/>
              </a:rPr>
              <a:t>n</a:t>
            </a:r>
            <a:r>
              <a:rPr dirty="0" sz="1800" spc="-5">
                <a:latin typeface="Arial MT"/>
                <a:cs typeface="Arial MT"/>
              </a:rPr>
              <a:t>aç</a:t>
            </a:r>
            <a:r>
              <a:rPr dirty="0" sz="1800" spc="-15">
                <a:latin typeface="Arial MT"/>
                <a:cs typeface="Arial MT"/>
              </a:rPr>
              <a:t>ã</a:t>
            </a:r>
            <a:r>
              <a:rPr dirty="0" sz="1800" spc="-10">
                <a:latin typeface="Arial MT"/>
                <a:cs typeface="Arial MT"/>
              </a:rPr>
              <a:t>o</a:t>
            </a:r>
            <a:r>
              <a:rPr dirty="0" sz="1800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531090" y="7919466"/>
            <a:ext cx="5530850" cy="2105025"/>
          </a:xfrm>
          <a:custGeom>
            <a:avLst/>
            <a:gdLst/>
            <a:ahLst/>
            <a:cxnLst/>
            <a:rect l="l" t="t" r="r" b="b"/>
            <a:pathLst>
              <a:path w="5530850" h="2105025">
                <a:moveTo>
                  <a:pt x="0" y="350773"/>
                </a:moveTo>
                <a:lnTo>
                  <a:pt x="3203" y="303186"/>
                </a:lnTo>
                <a:lnTo>
                  <a:pt x="12533" y="257542"/>
                </a:lnTo>
                <a:lnTo>
                  <a:pt x="27572" y="214258"/>
                </a:lnTo>
                <a:lnTo>
                  <a:pt x="47902" y="173754"/>
                </a:lnTo>
                <a:lnTo>
                  <a:pt x="73104" y="136448"/>
                </a:lnTo>
                <a:lnTo>
                  <a:pt x="102758" y="102758"/>
                </a:lnTo>
                <a:lnTo>
                  <a:pt x="136448" y="73104"/>
                </a:lnTo>
                <a:lnTo>
                  <a:pt x="173754" y="47902"/>
                </a:lnTo>
                <a:lnTo>
                  <a:pt x="214258" y="27572"/>
                </a:lnTo>
                <a:lnTo>
                  <a:pt x="257542" y="12533"/>
                </a:lnTo>
                <a:lnTo>
                  <a:pt x="303186" y="3203"/>
                </a:lnTo>
                <a:lnTo>
                  <a:pt x="350774" y="0"/>
                </a:lnTo>
                <a:lnTo>
                  <a:pt x="5179821" y="0"/>
                </a:lnTo>
                <a:lnTo>
                  <a:pt x="5227409" y="3203"/>
                </a:lnTo>
                <a:lnTo>
                  <a:pt x="5273053" y="12533"/>
                </a:lnTo>
                <a:lnTo>
                  <a:pt x="5316337" y="27572"/>
                </a:lnTo>
                <a:lnTo>
                  <a:pt x="5356841" y="47902"/>
                </a:lnTo>
                <a:lnTo>
                  <a:pt x="5394147" y="73104"/>
                </a:lnTo>
                <a:lnTo>
                  <a:pt x="5427837" y="102758"/>
                </a:lnTo>
                <a:lnTo>
                  <a:pt x="5457491" y="136448"/>
                </a:lnTo>
                <a:lnTo>
                  <a:pt x="5482693" y="173754"/>
                </a:lnTo>
                <a:lnTo>
                  <a:pt x="5503023" y="214258"/>
                </a:lnTo>
                <a:lnTo>
                  <a:pt x="5518062" y="257542"/>
                </a:lnTo>
                <a:lnTo>
                  <a:pt x="5527392" y="303186"/>
                </a:lnTo>
                <a:lnTo>
                  <a:pt x="5530596" y="350773"/>
                </a:lnTo>
                <a:lnTo>
                  <a:pt x="5530596" y="1753857"/>
                </a:lnTo>
                <a:lnTo>
                  <a:pt x="5527392" y="1801457"/>
                </a:lnTo>
                <a:lnTo>
                  <a:pt x="5518062" y="1847111"/>
                </a:lnTo>
                <a:lnTo>
                  <a:pt x="5503023" y="1890401"/>
                </a:lnTo>
                <a:lnTo>
                  <a:pt x="5482693" y="1930907"/>
                </a:lnTo>
                <a:lnTo>
                  <a:pt x="5457491" y="1968214"/>
                </a:lnTo>
                <a:lnTo>
                  <a:pt x="5427837" y="2001902"/>
                </a:lnTo>
                <a:lnTo>
                  <a:pt x="5394147" y="2031554"/>
                </a:lnTo>
                <a:lnTo>
                  <a:pt x="5356841" y="2056752"/>
                </a:lnTo>
                <a:lnTo>
                  <a:pt x="5316337" y="2077078"/>
                </a:lnTo>
                <a:lnTo>
                  <a:pt x="5273053" y="2092113"/>
                </a:lnTo>
                <a:lnTo>
                  <a:pt x="5227409" y="2101441"/>
                </a:lnTo>
                <a:lnTo>
                  <a:pt x="5179821" y="2104643"/>
                </a:lnTo>
                <a:lnTo>
                  <a:pt x="350774" y="2104643"/>
                </a:lnTo>
                <a:lnTo>
                  <a:pt x="303186" y="2101441"/>
                </a:lnTo>
                <a:lnTo>
                  <a:pt x="257542" y="2092113"/>
                </a:lnTo>
                <a:lnTo>
                  <a:pt x="214258" y="2077078"/>
                </a:lnTo>
                <a:lnTo>
                  <a:pt x="173754" y="2056752"/>
                </a:lnTo>
                <a:lnTo>
                  <a:pt x="136448" y="2031554"/>
                </a:lnTo>
                <a:lnTo>
                  <a:pt x="102758" y="2001902"/>
                </a:lnTo>
                <a:lnTo>
                  <a:pt x="73104" y="1968214"/>
                </a:lnTo>
                <a:lnTo>
                  <a:pt x="47902" y="1930907"/>
                </a:lnTo>
                <a:lnTo>
                  <a:pt x="27572" y="1890401"/>
                </a:lnTo>
                <a:lnTo>
                  <a:pt x="12533" y="1847111"/>
                </a:lnTo>
                <a:lnTo>
                  <a:pt x="3203" y="1801457"/>
                </a:lnTo>
                <a:lnTo>
                  <a:pt x="0" y="1753857"/>
                </a:lnTo>
                <a:lnTo>
                  <a:pt x="0" y="350773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2674854" y="7945881"/>
            <a:ext cx="3882390" cy="496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</a:t>
            </a:r>
            <a:r>
              <a:rPr dirty="0" sz="900" spc="-10" b="1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900">
                <a:latin typeface="Arial MT"/>
                <a:cs typeface="Arial MT"/>
              </a:rPr>
              <a:t>A.C.Camargo</a:t>
            </a:r>
            <a:r>
              <a:rPr dirty="0" sz="900" spc="-1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Cancer</a:t>
            </a:r>
            <a:r>
              <a:rPr dirty="0" sz="900" spc="-20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Center. </a:t>
            </a:r>
            <a:r>
              <a:rPr dirty="0" sz="900">
                <a:solidFill>
                  <a:srgbClr val="333333"/>
                </a:solidFill>
                <a:latin typeface="Arial MT"/>
                <a:cs typeface="Arial MT"/>
              </a:rPr>
              <a:t>Escola</a:t>
            </a:r>
            <a:r>
              <a:rPr dirty="0" sz="900" spc="-15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dirty="0" sz="900" spc="-5">
                <a:solidFill>
                  <a:srgbClr val="333333"/>
                </a:solidFill>
                <a:latin typeface="Arial MT"/>
                <a:cs typeface="Arial MT"/>
              </a:rPr>
              <a:t>Especializada</a:t>
            </a:r>
            <a:r>
              <a:rPr dirty="0" sz="900" spc="-25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dirty="0" sz="900" spc="-5">
                <a:solidFill>
                  <a:srgbClr val="333333"/>
                </a:solidFill>
                <a:latin typeface="Arial MT"/>
                <a:cs typeface="Arial MT"/>
              </a:rPr>
              <a:t>Schwester </a:t>
            </a:r>
            <a:r>
              <a:rPr dirty="0" sz="900">
                <a:solidFill>
                  <a:srgbClr val="333333"/>
                </a:solidFill>
                <a:latin typeface="Arial MT"/>
                <a:cs typeface="Arial MT"/>
              </a:rPr>
              <a:t>Heine,</a:t>
            </a:r>
            <a:r>
              <a:rPr dirty="0" sz="900" spc="-5">
                <a:solidFill>
                  <a:srgbClr val="333333"/>
                </a:solidFill>
                <a:latin typeface="Arial MT"/>
                <a:cs typeface="Arial MT"/>
              </a:rPr>
              <a:t> 2022.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74854" y="8528050"/>
            <a:ext cx="532511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 MT"/>
                <a:cs typeface="Arial MT"/>
              </a:rPr>
              <a:t>Hostert</a:t>
            </a:r>
            <a:r>
              <a:rPr dirty="0" sz="900" spc="-1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PCCP,</a:t>
            </a:r>
            <a:r>
              <a:rPr dirty="0" sz="900" spc="1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Motta</a:t>
            </a:r>
            <a:r>
              <a:rPr dirty="0" sz="900" spc="2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AB,</a:t>
            </a:r>
            <a:r>
              <a:rPr dirty="0" sz="900" spc="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Enumo SRF.</a:t>
            </a:r>
            <a:r>
              <a:rPr dirty="0" sz="900" spc="1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Coping</a:t>
            </a:r>
            <a:r>
              <a:rPr dirty="0" sz="900" spc="-1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da hospitalização</a:t>
            </a:r>
            <a:r>
              <a:rPr dirty="0" sz="900" spc="-2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em</a:t>
            </a:r>
            <a:r>
              <a:rPr dirty="0" sz="900" spc="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crianças</a:t>
            </a:r>
            <a:r>
              <a:rPr dirty="0" sz="900" spc="-2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com</a:t>
            </a:r>
            <a:r>
              <a:rPr dirty="0" sz="900" spc="-10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câncer:</a:t>
            </a:r>
            <a:r>
              <a:rPr dirty="0" sz="900" spc="1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a</a:t>
            </a:r>
            <a:r>
              <a:rPr dirty="0" sz="900" spc="1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importância </a:t>
            </a:r>
            <a:r>
              <a:rPr dirty="0" sz="900" spc="-23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da </a:t>
            </a:r>
            <a:r>
              <a:rPr dirty="0" sz="900">
                <a:latin typeface="Arial MT"/>
                <a:cs typeface="Arial MT"/>
              </a:rPr>
              <a:t>classe hospitalar. Estud Psicol. </a:t>
            </a:r>
            <a:r>
              <a:rPr dirty="0" sz="900" spc="-5">
                <a:latin typeface="Arial MT"/>
                <a:cs typeface="Arial MT"/>
              </a:rPr>
              <a:t>2015. </a:t>
            </a:r>
            <a:r>
              <a:rPr dirty="0" sz="900">
                <a:latin typeface="Arial MT"/>
                <a:cs typeface="Arial MT"/>
              </a:rPr>
              <a:t>Out-Dez; </a:t>
            </a:r>
            <a:r>
              <a:rPr dirty="0" sz="900" spc="-5">
                <a:latin typeface="Arial MT"/>
                <a:cs typeface="Arial MT"/>
              </a:rPr>
              <a:t>32(4): </a:t>
            </a:r>
            <a:r>
              <a:rPr dirty="0" sz="900">
                <a:latin typeface="Arial MT"/>
                <a:cs typeface="Arial MT"/>
              </a:rPr>
              <a:t>627-639 </a:t>
            </a:r>
            <a:r>
              <a:rPr dirty="0" sz="900" spc="-5">
                <a:latin typeface="Arial MT"/>
                <a:cs typeface="Arial MT"/>
              </a:rPr>
              <a:t>DOI: https://doi.org/10.1590/0103- 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166X2015000400006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674854" y="9041688"/>
            <a:ext cx="5389880" cy="951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5104">
              <a:lnSpc>
                <a:spcPct val="100000"/>
              </a:lnSpc>
              <a:spcBef>
                <a:spcPts val="100"/>
              </a:spcBef>
            </a:pPr>
            <a:r>
              <a:rPr dirty="0" sz="900" spc="-15">
                <a:latin typeface="Arial MT"/>
                <a:cs typeface="Arial MT"/>
              </a:rPr>
              <a:t>Ma </a:t>
            </a:r>
            <a:r>
              <a:rPr dirty="0" sz="900">
                <a:latin typeface="Arial MT"/>
                <a:cs typeface="Arial MT"/>
              </a:rPr>
              <a:t>Z, Idris S, </a:t>
            </a:r>
            <a:r>
              <a:rPr dirty="0" sz="900" spc="-5">
                <a:latin typeface="Arial MT"/>
                <a:cs typeface="Arial MT"/>
              </a:rPr>
              <a:t>Zhang </a:t>
            </a:r>
            <a:r>
              <a:rPr dirty="0" sz="900" spc="-10">
                <a:latin typeface="Arial MT"/>
                <a:cs typeface="Arial MT"/>
              </a:rPr>
              <a:t>Y, </a:t>
            </a:r>
            <a:r>
              <a:rPr dirty="0" sz="900" spc="-5">
                <a:latin typeface="Arial MT"/>
                <a:cs typeface="Arial MT"/>
              </a:rPr>
              <a:t>Zewen </a:t>
            </a:r>
            <a:r>
              <a:rPr dirty="0" sz="900">
                <a:latin typeface="Arial MT"/>
                <a:cs typeface="Arial MT"/>
              </a:rPr>
              <a:t>L, </a:t>
            </a:r>
            <a:r>
              <a:rPr dirty="0" sz="900" spc="5">
                <a:latin typeface="Arial MT"/>
                <a:cs typeface="Arial MT"/>
              </a:rPr>
              <a:t>Wali </a:t>
            </a:r>
            <a:r>
              <a:rPr dirty="0" sz="900">
                <a:latin typeface="Arial MT"/>
                <a:cs typeface="Arial MT"/>
              </a:rPr>
              <a:t>A, Ji </a:t>
            </a:r>
            <a:r>
              <a:rPr dirty="0" sz="900" spc="-10">
                <a:latin typeface="Arial MT"/>
                <a:cs typeface="Arial MT"/>
              </a:rPr>
              <a:t>Y, </a:t>
            </a:r>
            <a:r>
              <a:rPr dirty="0" sz="900" spc="-5">
                <a:latin typeface="Arial MT"/>
                <a:cs typeface="Arial MT"/>
              </a:rPr>
              <a:t>Pan Q, </a:t>
            </a:r>
            <a:r>
              <a:rPr dirty="0" sz="900">
                <a:latin typeface="Arial MT"/>
                <a:cs typeface="Arial MT"/>
              </a:rPr>
              <a:t>Baloch Z. </a:t>
            </a:r>
            <a:r>
              <a:rPr dirty="0" sz="900" spc="-5">
                <a:latin typeface="Arial MT"/>
                <a:cs typeface="Arial MT"/>
              </a:rPr>
              <a:t>The </a:t>
            </a:r>
            <a:r>
              <a:rPr dirty="0" sz="900">
                <a:latin typeface="Arial MT"/>
                <a:cs typeface="Arial MT"/>
              </a:rPr>
              <a:t>impact of COVID-19 pandemic </a:t>
            </a:r>
            <a:r>
              <a:rPr dirty="0" sz="900" spc="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outbreak on </a:t>
            </a:r>
            <a:r>
              <a:rPr dirty="0" sz="900">
                <a:latin typeface="Arial MT"/>
                <a:cs typeface="Arial MT"/>
              </a:rPr>
              <a:t>education </a:t>
            </a:r>
            <a:r>
              <a:rPr dirty="0" sz="900" spc="-5">
                <a:latin typeface="Arial MT"/>
                <a:cs typeface="Arial MT"/>
              </a:rPr>
              <a:t>and </a:t>
            </a:r>
            <a:r>
              <a:rPr dirty="0" sz="900">
                <a:latin typeface="Arial MT"/>
                <a:cs typeface="Arial MT"/>
              </a:rPr>
              <a:t>mental </a:t>
            </a:r>
            <a:r>
              <a:rPr dirty="0" sz="900" spc="-5">
                <a:latin typeface="Arial MT"/>
                <a:cs typeface="Arial MT"/>
              </a:rPr>
              <a:t>health </a:t>
            </a:r>
            <a:r>
              <a:rPr dirty="0" sz="900">
                <a:latin typeface="Arial MT"/>
                <a:cs typeface="Arial MT"/>
              </a:rPr>
              <a:t>of Chinese children </a:t>
            </a:r>
            <a:r>
              <a:rPr dirty="0" sz="900" spc="-5">
                <a:latin typeface="Arial MT"/>
                <a:cs typeface="Arial MT"/>
              </a:rPr>
              <a:t>aged </a:t>
            </a:r>
            <a:r>
              <a:rPr dirty="0" sz="900" spc="-65">
                <a:latin typeface="Arial MT"/>
                <a:cs typeface="Arial MT"/>
              </a:rPr>
              <a:t>7–15 years: </a:t>
            </a:r>
            <a:r>
              <a:rPr dirty="0" sz="900">
                <a:latin typeface="Arial MT"/>
                <a:cs typeface="Arial MT"/>
              </a:rPr>
              <a:t>an online </a:t>
            </a:r>
            <a:r>
              <a:rPr dirty="0" sz="900" spc="-5">
                <a:latin typeface="Arial MT"/>
                <a:cs typeface="Arial MT"/>
              </a:rPr>
              <a:t>survey. </a:t>
            </a:r>
            <a:r>
              <a:rPr dirty="0" sz="900" spc="-10">
                <a:latin typeface="Arial MT"/>
                <a:cs typeface="Arial MT"/>
              </a:rPr>
              <a:t>BMC </a:t>
            </a:r>
            <a:r>
              <a:rPr dirty="0" sz="900" spc="-23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Pediatrics.</a:t>
            </a:r>
            <a:r>
              <a:rPr dirty="0" sz="900" spc="-3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2021.</a:t>
            </a:r>
            <a:r>
              <a:rPr dirty="0" sz="900" spc="-1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Fev;</a:t>
            </a:r>
            <a:r>
              <a:rPr dirty="0" sz="900" spc="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95(21).</a:t>
            </a:r>
            <a:r>
              <a:rPr dirty="0" sz="900" spc="-1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DOI: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https://doi.org/10.1186/s12887-021-02550-1</a:t>
            </a:r>
            <a:endParaRPr sz="9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spcBef>
                <a:spcPts val="805"/>
              </a:spcBef>
            </a:pPr>
            <a:r>
              <a:rPr dirty="0" sz="900">
                <a:latin typeface="Arial MT"/>
                <a:cs typeface="Arial MT"/>
              </a:rPr>
              <a:t>Passeggi </a:t>
            </a:r>
            <a:r>
              <a:rPr dirty="0" sz="900" spc="-10">
                <a:latin typeface="Arial MT"/>
                <a:cs typeface="Arial MT"/>
              </a:rPr>
              <a:t>MC, </a:t>
            </a:r>
            <a:r>
              <a:rPr dirty="0" sz="900">
                <a:latin typeface="Arial MT"/>
                <a:cs typeface="Arial MT"/>
              </a:rPr>
              <a:t>Rocha </a:t>
            </a:r>
            <a:r>
              <a:rPr dirty="0" sz="900" spc="-10">
                <a:latin typeface="Arial MT"/>
                <a:cs typeface="Arial MT"/>
              </a:rPr>
              <a:t>SM, </a:t>
            </a:r>
            <a:r>
              <a:rPr dirty="0" sz="900" spc="-5">
                <a:latin typeface="Arial MT"/>
                <a:cs typeface="Arial MT"/>
              </a:rPr>
              <a:t>Rodrigues </a:t>
            </a:r>
            <a:r>
              <a:rPr dirty="0" sz="900">
                <a:latin typeface="Arial MT"/>
                <a:cs typeface="Arial MT"/>
              </a:rPr>
              <a:t>SB. </a:t>
            </a:r>
            <a:r>
              <a:rPr dirty="0" sz="900" spc="-5">
                <a:latin typeface="Arial MT"/>
                <a:cs typeface="Arial MT"/>
              </a:rPr>
              <a:t>Olhares cruzados </a:t>
            </a:r>
            <a:r>
              <a:rPr dirty="0" sz="900">
                <a:latin typeface="Arial MT"/>
                <a:cs typeface="Arial MT"/>
              </a:rPr>
              <a:t>sobre </a:t>
            </a:r>
            <a:r>
              <a:rPr dirty="0" sz="900" spc="-5">
                <a:latin typeface="Arial MT"/>
                <a:cs typeface="Arial MT"/>
              </a:rPr>
              <a:t>a </a:t>
            </a:r>
            <a:r>
              <a:rPr dirty="0" sz="900">
                <a:latin typeface="Arial MT"/>
                <a:cs typeface="Arial MT"/>
              </a:rPr>
              <a:t>classe hospitalar: </a:t>
            </a:r>
            <a:r>
              <a:rPr dirty="0" sz="900" spc="-5">
                <a:latin typeface="Arial MT"/>
                <a:cs typeface="Arial MT"/>
              </a:rPr>
              <a:t>legislação </a:t>
            </a:r>
            <a:r>
              <a:rPr dirty="0" sz="900">
                <a:latin typeface="Arial MT"/>
                <a:cs typeface="Arial MT"/>
              </a:rPr>
              <a:t>brasileira </a:t>
            </a:r>
            <a:r>
              <a:rPr dirty="0" sz="900" spc="-235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e </a:t>
            </a:r>
            <a:r>
              <a:rPr dirty="0" sz="900">
                <a:latin typeface="Arial MT"/>
                <a:cs typeface="Arial MT"/>
              </a:rPr>
              <a:t>percepção </a:t>
            </a:r>
            <a:r>
              <a:rPr dirty="0" sz="900" spc="-5">
                <a:latin typeface="Arial MT"/>
                <a:cs typeface="Arial MT"/>
              </a:rPr>
              <a:t>da </a:t>
            </a:r>
            <a:r>
              <a:rPr dirty="0" sz="900">
                <a:latin typeface="Arial MT"/>
                <a:cs typeface="Arial MT"/>
              </a:rPr>
              <a:t>criança </a:t>
            </a:r>
            <a:r>
              <a:rPr dirty="0" sz="900" spc="-5">
                <a:latin typeface="Arial MT"/>
                <a:cs typeface="Arial MT"/>
              </a:rPr>
              <a:t>hospitalizada. </a:t>
            </a:r>
            <a:r>
              <a:rPr dirty="0" sz="900">
                <a:latin typeface="Arial MT"/>
                <a:cs typeface="Arial MT"/>
              </a:rPr>
              <a:t>Journal of Education. </a:t>
            </a:r>
            <a:r>
              <a:rPr dirty="0" sz="900" spc="-5">
                <a:latin typeface="Arial MT"/>
                <a:cs typeface="Arial MT"/>
              </a:rPr>
              <a:t>2018. </a:t>
            </a:r>
            <a:r>
              <a:rPr dirty="0" sz="900">
                <a:latin typeface="Arial MT"/>
                <a:cs typeface="Arial MT"/>
              </a:rPr>
              <a:t>Jun; 6(2): 123-138 </a:t>
            </a:r>
            <a:r>
              <a:rPr dirty="0" sz="900" spc="-5">
                <a:latin typeface="Arial MT"/>
                <a:cs typeface="Arial MT"/>
              </a:rPr>
              <a:t>DOI: </a:t>
            </a:r>
            <a:r>
              <a:rPr dirty="0" sz="90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https://doi.org/10.25749/sis.14191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227808" y="65277"/>
            <a:ext cx="306070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58750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0490" y="138934"/>
            <a:ext cx="4998530" cy="46745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530328" y="2122931"/>
            <a:ext cx="5356860" cy="3151632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13640562" y="5355716"/>
            <a:ext cx="3425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Arial"/>
                <a:cs typeface="Arial"/>
              </a:rPr>
              <a:t>Fonte: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5">
                <a:latin typeface="Arial MT"/>
                <a:cs typeface="Arial MT"/>
              </a:rPr>
              <a:t>A.C.Camargo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Cancer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 spc="-15">
                <a:latin typeface="Arial MT"/>
                <a:cs typeface="Arial MT"/>
              </a:rPr>
              <a:t>Center,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2022.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89776" y="2862072"/>
            <a:ext cx="2437130" cy="1000125"/>
          </a:xfrm>
          <a:prstGeom prst="rect">
            <a:avLst/>
          </a:prstGeom>
          <a:solidFill>
            <a:srgbClr val="355444"/>
          </a:solidFill>
          <a:ln w="12700">
            <a:solidFill>
              <a:srgbClr val="2E528F"/>
            </a:solidFill>
          </a:ln>
        </p:spPr>
        <p:txBody>
          <a:bodyPr wrap="square" lIns="0" tIns="9525" rIns="0" bIns="0" rtlCol="0" vert="horz">
            <a:spAutoFit/>
          </a:bodyPr>
          <a:lstStyle/>
          <a:p>
            <a:pPr algn="ctr" marL="415290" marR="408940">
              <a:lnSpc>
                <a:spcPct val="99200"/>
              </a:lnSpc>
              <a:spcBef>
                <a:spcPts val="75"/>
              </a:spcBef>
            </a:pP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Estudo descritivo, </a:t>
            </a:r>
            <a:r>
              <a:rPr dirty="0" sz="1600" spc="-43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transversal, </a:t>
            </a:r>
            <a:r>
              <a:rPr dirty="0" sz="16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retrospectivo e </a:t>
            </a:r>
            <a:r>
              <a:rPr dirty="0" sz="16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qualitativo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491471" y="2862072"/>
            <a:ext cx="2437130" cy="1000125"/>
          </a:xfrm>
          <a:prstGeom prst="rect">
            <a:avLst/>
          </a:prstGeom>
          <a:solidFill>
            <a:srgbClr val="538235"/>
          </a:solidFill>
          <a:ln w="12700">
            <a:solidFill>
              <a:srgbClr val="2E528F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924560" marR="149860" indent="-767080">
              <a:lnSpc>
                <a:spcPct val="100000"/>
              </a:lnSpc>
            </a:pP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Análise</a:t>
            </a:r>
            <a:r>
              <a:rPr dirty="0" sz="16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6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conteúdo de </a:t>
            </a:r>
            <a:r>
              <a:rPr dirty="0" sz="1600" spc="-4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Bardin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0657458" y="3861815"/>
            <a:ext cx="103505" cy="331470"/>
          </a:xfrm>
          <a:custGeom>
            <a:avLst/>
            <a:gdLst/>
            <a:ahLst/>
            <a:cxnLst/>
            <a:rect l="l" t="t" r="r" b="b"/>
            <a:pathLst>
              <a:path w="103504" h="331470">
                <a:moveTo>
                  <a:pt x="7112" y="235331"/>
                </a:moveTo>
                <a:lnTo>
                  <a:pt x="1016" y="238887"/>
                </a:lnTo>
                <a:lnTo>
                  <a:pt x="0" y="242824"/>
                </a:lnTo>
                <a:lnTo>
                  <a:pt x="51689" y="331470"/>
                </a:lnTo>
                <a:lnTo>
                  <a:pt x="59020" y="318897"/>
                </a:lnTo>
                <a:lnTo>
                  <a:pt x="45339" y="318897"/>
                </a:lnTo>
                <a:lnTo>
                  <a:pt x="45339" y="295347"/>
                </a:lnTo>
                <a:lnTo>
                  <a:pt x="12700" y="239395"/>
                </a:lnTo>
                <a:lnTo>
                  <a:pt x="10922" y="236474"/>
                </a:lnTo>
                <a:lnTo>
                  <a:pt x="7112" y="235331"/>
                </a:lnTo>
                <a:close/>
              </a:path>
              <a:path w="103504" h="331470">
                <a:moveTo>
                  <a:pt x="45339" y="295347"/>
                </a:moveTo>
                <a:lnTo>
                  <a:pt x="45339" y="318897"/>
                </a:lnTo>
                <a:lnTo>
                  <a:pt x="58039" y="318897"/>
                </a:lnTo>
                <a:lnTo>
                  <a:pt x="58039" y="315595"/>
                </a:lnTo>
                <a:lnTo>
                  <a:pt x="46227" y="315595"/>
                </a:lnTo>
                <a:lnTo>
                  <a:pt x="51689" y="306233"/>
                </a:lnTo>
                <a:lnTo>
                  <a:pt x="45339" y="295347"/>
                </a:lnTo>
                <a:close/>
              </a:path>
              <a:path w="103504" h="331470">
                <a:moveTo>
                  <a:pt x="96266" y="235331"/>
                </a:moveTo>
                <a:lnTo>
                  <a:pt x="92456" y="236474"/>
                </a:lnTo>
                <a:lnTo>
                  <a:pt x="90677" y="239395"/>
                </a:lnTo>
                <a:lnTo>
                  <a:pt x="58039" y="295347"/>
                </a:lnTo>
                <a:lnTo>
                  <a:pt x="58039" y="318897"/>
                </a:lnTo>
                <a:lnTo>
                  <a:pt x="59020" y="318897"/>
                </a:lnTo>
                <a:lnTo>
                  <a:pt x="103377" y="242824"/>
                </a:lnTo>
                <a:lnTo>
                  <a:pt x="102362" y="238887"/>
                </a:lnTo>
                <a:lnTo>
                  <a:pt x="96266" y="235331"/>
                </a:lnTo>
                <a:close/>
              </a:path>
              <a:path w="103504" h="331470">
                <a:moveTo>
                  <a:pt x="51689" y="306233"/>
                </a:moveTo>
                <a:lnTo>
                  <a:pt x="46227" y="315595"/>
                </a:lnTo>
                <a:lnTo>
                  <a:pt x="57150" y="315595"/>
                </a:lnTo>
                <a:lnTo>
                  <a:pt x="51689" y="306233"/>
                </a:lnTo>
                <a:close/>
              </a:path>
              <a:path w="103504" h="331470">
                <a:moveTo>
                  <a:pt x="58039" y="295347"/>
                </a:moveTo>
                <a:lnTo>
                  <a:pt x="51689" y="306233"/>
                </a:lnTo>
                <a:lnTo>
                  <a:pt x="57150" y="315595"/>
                </a:lnTo>
                <a:lnTo>
                  <a:pt x="58039" y="315595"/>
                </a:lnTo>
                <a:lnTo>
                  <a:pt x="58039" y="295347"/>
                </a:lnTo>
                <a:close/>
              </a:path>
              <a:path w="103504" h="331470">
                <a:moveTo>
                  <a:pt x="58039" y="0"/>
                </a:moveTo>
                <a:lnTo>
                  <a:pt x="45339" y="0"/>
                </a:lnTo>
                <a:lnTo>
                  <a:pt x="45339" y="295347"/>
                </a:lnTo>
                <a:lnTo>
                  <a:pt x="51689" y="306233"/>
                </a:lnTo>
                <a:lnTo>
                  <a:pt x="58038" y="295347"/>
                </a:lnTo>
                <a:lnTo>
                  <a:pt x="5803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0175747" y="4273295"/>
            <a:ext cx="1734820" cy="744220"/>
          </a:xfrm>
          <a:prstGeom prst="rect">
            <a:avLst/>
          </a:prstGeom>
          <a:solidFill>
            <a:srgbClr val="538235"/>
          </a:solidFill>
          <a:ln w="12700">
            <a:solidFill>
              <a:srgbClr val="2E528F"/>
            </a:solidFill>
          </a:ln>
        </p:spPr>
        <p:txBody>
          <a:bodyPr wrap="square" lIns="0" tIns="123825" rIns="0" bIns="0" rtlCol="0" vert="horz">
            <a:spAutoFit/>
          </a:bodyPr>
          <a:lstStyle/>
          <a:p>
            <a:pPr marL="427990" marR="284480" indent="-135890">
              <a:lnSpc>
                <a:spcPct val="100000"/>
              </a:lnSpc>
              <a:spcBef>
                <a:spcPts val="975"/>
              </a:spcBef>
            </a:pPr>
            <a:r>
              <a:rPr dirty="0" sz="1600" spc="-15">
                <a:solidFill>
                  <a:srgbClr val="FFFFFF"/>
                </a:solidFill>
                <a:latin typeface="Arial MT"/>
                <a:cs typeface="Arial MT"/>
              </a:rPr>
              <a:t>Q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ue</a:t>
            </a:r>
            <a:r>
              <a:rPr dirty="0" sz="160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ti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onário  </a:t>
            </a: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eletrônico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455664" y="4308347"/>
            <a:ext cx="1503045" cy="744220"/>
          </a:xfrm>
          <a:prstGeom prst="rect">
            <a:avLst/>
          </a:prstGeom>
          <a:solidFill>
            <a:srgbClr val="538235"/>
          </a:solidFill>
          <a:ln w="12700">
            <a:solidFill>
              <a:srgbClr val="67A083"/>
            </a:solidFill>
          </a:ln>
        </p:spPr>
        <p:txBody>
          <a:bodyPr wrap="square" lIns="0" tIns="12382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975"/>
              </a:spcBef>
            </a:pP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30</a:t>
            </a:r>
            <a:endParaRPr sz="16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dirty="0" sz="1600" spc="-5">
                <a:solidFill>
                  <a:srgbClr val="FFFFFF"/>
                </a:solidFill>
                <a:latin typeface="Arial MT"/>
                <a:cs typeface="Arial MT"/>
              </a:rPr>
              <a:t>participantes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43316" y="4332719"/>
            <a:ext cx="1648205" cy="718578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8299195" y="4372101"/>
            <a:ext cx="1537335" cy="610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605"/>
              </a:lnSpc>
              <a:spcBef>
                <a:spcPts val="105"/>
              </a:spcBef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CAAE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ts val="1400"/>
              </a:lnSpc>
            </a:pPr>
            <a:r>
              <a:rPr dirty="0" sz="1300" spc="-10">
                <a:solidFill>
                  <a:srgbClr val="FFFFFF"/>
                </a:solidFill>
                <a:latin typeface="Arial MT"/>
                <a:cs typeface="Arial MT"/>
              </a:rPr>
              <a:t>53833321.0.0000.54</a:t>
            </a:r>
            <a:endParaRPr sz="1300">
              <a:latin typeface="Arial MT"/>
              <a:cs typeface="Arial MT"/>
            </a:endParaRPr>
          </a:p>
          <a:p>
            <a:pPr algn="ctr" marL="635">
              <a:lnSpc>
                <a:spcPts val="1595"/>
              </a:lnSpc>
            </a:pPr>
            <a:r>
              <a:rPr dirty="0" sz="1300" spc="-5">
                <a:solidFill>
                  <a:srgbClr val="FFFFFF"/>
                </a:solidFill>
                <a:latin typeface="Arial MT"/>
                <a:cs typeface="Arial MT"/>
              </a:rPr>
              <a:t>32</a:t>
            </a:r>
            <a:r>
              <a:rPr dirty="0" sz="1400" spc="-5">
                <a:latin typeface="Arial MT"/>
                <a:cs typeface="Arial MT"/>
              </a:rPr>
              <a:t>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4908" y="8453373"/>
            <a:ext cx="527812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 MT"/>
                <a:cs typeface="Arial MT"/>
              </a:rPr>
              <a:t>Avaliar</a:t>
            </a:r>
            <a:r>
              <a:rPr dirty="0" sz="1800" spc="37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</a:t>
            </a:r>
            <a:r>
              <a:rPr dirty="0" sz="1800" spc="38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percepção</a:t>
            </a:r>
            <a:r>
              <a:rPr dirty="0" sz="1800" spc="38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</a:t>
            </a:r>
            <a:r>
              <a:rPr dirty="0" sz="1800" spc="38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equipe</a:t>
            </a:r>
            <a:r>
              <a:rPr dirty="0" sz="1800" spc="36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multiprofissional</a:t>
            </a:r>
            <a:r>
              <a:rPr dirty="0" sz="1800" spc="38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e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impactos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classe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hospitalar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durante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o 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tratamento oncológico infantojuvenil em um Cancer </a:t>
            </a:r>
            <a:r>
              <a:rPr dirty="0" sz="1800" spc="-490">
                <a:latin typeface="Arial MT"/>
                <a:cs typeface="Arial MT"/>
              </a:rPr>
              <a:t> </a:t>
            </a:r>
            <a:r>
              <a:rPr dirty="0" sz="1800" spc="-20">
                <a:latin typeface="Arial MT"/>
                <a:cs typeface="Arial MT"/>
              </a:rPr>
              <a:t>Center.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2022-12-29T15:14:33Z</dcterms:created>
  <dcterms:modified xsi:type="dcterms:W3CDTF">2022-12-29T15:14:33Z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2022-12-29T00:00:00Z</vt:filetime>
  </property>
</Properties>
</file>