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/>
    <p:restoredTop sz="94972"/>
  </p:normalViewPr>
  <p:slideViewPr>
    <p:cSldViewPr snapToGrid="0" snapToObjects="1">
      <p:cViewPr varScale="1">
        <p:scale>
          <a:sx n="58" d="100"/>
          <a:sy n="58" d="100"/>
        </p:scale>
        <p:origin x="1016" y="200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59272" y="2067366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6459272" y="4419899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89500" y="7809502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759500"/>
            <a:ext cx="15857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Sentinel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Node Status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is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the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Most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Important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Prognostic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Information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for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Clinical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Stage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IIB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and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IIC Melanoma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Patients</a:t>
            </a:r>
            <a:endParaRPr lang="pt-BR" sz="2400" b="1" dirty="0">
              <a:solidFill>
                <a:schemeClr val="bg1"/>
              </a:solidFill>
              <a:latin typeface="+mj-lt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40080" y="1257964"/>
            <a:ext cx="15857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effectLst/>
                <a:latin typeface="+mj-lt"/>
              </a:rPr>
              <a:t>Isabela </a:t>
            </a:r>
            <a:r>
              <a:rPr lang="pt-BR" sz="1600" dirty="0" err="1">
                <a:solidFill>
                  <a:schemeClr val="bg1"/>
                </a:solidFill>
                <a:effectLst/>
                <a:latin typeface="+mj-lt"/>
              </a:rPr>
              <a:t>Bartelli</a:t>
            </a:r>
            <a:r>
              <a:rPr lang="pt-BR" sz="1600" dirty="0">
                <a:solidFill>
                  <a:schemeClr val="bg1"/>
                </a:solidFill>
                <a:effectLst/>
                <a:latin typeface="+mj-lt"/>
              </a:rPr>
              <a:t> Fonseca, Marcus Vitor Nunes Lindote, Marcus Rodrigo Monteiro, Eduardo Doria Filho, Clovis </a:t>
            </a:r>
            <a:r>
              <a:rPr lang="pt-BR" sz="1600" dirty="0" err="1">
                <a:solidFill>
                  <a:schemeClr val="bg1"/>
                </a:solidFill>
                <a:effectLst/>
                <a:latin typeface="+mj-lt"/>
              </a:rPr>
              <a:t>Antonio</a:t>
            </a:r>
            <a:r>
              <a:rPr lang="pt-BR" sz="1600" dirty="0">
                <a:solidFill>
                  <a:schemeClr val="bg1"/>
                </a:solidFill>
                <a:effectLst/>
                <a:latin typeface="+mj-lt"/>
              </a:rPr>
              <a:t> Lopes Pinto, Andrea </a:t>
            </a:r>
            <a:r>
              <a:rPr lang="pt-BR" sz="1600" dirty="0" err="1">
                <a:solidFill>
                  <a:schemeClr val="bg1"/>
                </a:solidFill>
                <a:effectLst/>
                <a:latin typeface="+mj-lt"/>
              </a:rPr>
              <a:t>Schiavinato</a:t>
            </a:r>
            <a:r>
              <a:rPr lang="pt-BR" sz="16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/>
                <a:latin typeface="+mj-lt"/>
              </a:rPr>
              <a:t>Jafelicci</a:t>
            </a:r>
            <a:r>
              <a:rPr lang="pt-BR" sz="1600" dirty="0">
                <a:solidFill>
                  <a:schemeClr val="bg1"/>
                </a:solidFill>
                <a:effectLst/>
                <a:latin typeface="+mj-lt"/>
              </a:rPr>
              <a:t>, Matheus de Melo Lobo, Vinicius Fernando </a:t>
            </a:r>
            <a:r>
              <a:rPr lang="pt-BR" sz="1600" dirty="0" err="1">
                <a:solidFill>
                  <a:schemeClr val="bg1"/>
                </a:solidFill>
                <a:effectLst/>
                <a:latin typeface="+mj-lt"/>
              </a:rPr>
              <a:t>Calsavara</a:t>
            </a:r>
            <a:r>
              <a:rPr lang="pt-BR" sz="1600" dirty="0">
                <a:solidFill>
                  <a:schemeClr val="bg1"/>
                </a:solidFill>
                <a:effectLst/>
                <a:latin typeface="+mj-lt"/>
              </a:rPr>
              <a:t>, Eduardo Bertolli, MD, Joao Pedreira Duprat Neto</a:t>
            </a:r>
            <a:endParaRPr lang="pt-BR" sz="2400" dirty="0">
              <a:solidFill>
                <a:schemeClr val="bg1"/>
              </a:solidFill>
              <a:latin typeface="+mj-lt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79" y="2558971"/>
            <a:ext cx="543618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>
                <a:effectLst/>
              </a:rPr>
              <a:t>Embora a biópsia de linfonodo sentinela (BLS) tenha sido considerado a ferramenta de estadiamento nodal mais importante durante as décadas recentes, ela tem sido reconsiderada.</a:t>
            </a:r>
            <a:br>
              <a:rPr lang="pt-BR" sz="1500" dirty="0"/>
            </a:br>
            <a:r>
              <a:rPr lang="pt-BR" sz="1500" dirty="0"/>
              <a:t>De um lado a BLS é útil em identificar os pacientes beneficiários do tratamento adjuvante, mas em contrapartida argumenta-se que esse estadiamento possa ser substituído pela ultrassonografia de alta resolução ou por modelos genéticos.</a:t>
            </a:r>
            <a:br>
              <a:rPr lang="pt-BR" sz="1500" dirty="0"/>
            </a:br>
            <a:r>
              <a:rPr lang="pt-BR" sz="1500" dirty="0"/>
              <a:t>O manejo dos pacientes estágio clínico II é desafiador já que alguns destes podem recorrer ou mesmo morrer de melanoma. Segundo a oitava edição do estadiamento da </a:t>
            </a:r>
            <a:r>
              <a:rPr lang="pt-BR" sz="1500" dirty="0">
                <a:effectLst/>
              </a:rPr>
              <a:t>American Joint </a:t>
            </a:r>
            <a:r>
              <a:rPr lang="pt-BR" sz="1500" dirty="0" err="1">
                <a:effectLst/>
              </a:rPr>
              <a:t>Committee</a:t>
            </a:r>
            <a:r>
              <a:rPr lang="pt-BR" sz="1500" dirty="0">
                <a:effectLst/>
              </a:rPr>
              <a:t> </a:t>
            </a:r>
            <a:r>
              <a:rPr lang="pt-BR" sz="1500" dirty="0" err="1">
                <a:effectLst/>
              </a:rPr>
              <a:t>on</a:t>
            </a:r>
            <a:r>
              <a:rPr lang="pt-BR" sz="1500" dirty="0">
                <a:effectLst/>
              </a:rPr>
              <a:t> </a:t>
            </a:r>
            <a:r>
              <a:rPr lang="pt-BR" sz="1500" dirty="0" err="1">
                <a:effectLst/>
              </a:rPr>
              <a:t>Cancer</a:t>
            </a:r>
            <a:r>
              <a:rPr lang="pt-BR" sz="1500" dirty="0">
                <a:effectLst/>
              </a:rPr>
              <a:t> (AJCC) esse grupo têm pior desfecho que os estádios IIIA ou mesmo IIIB. Portanto, novos estudos na </a:t>
            </a:r>
            <a:r>
              <a:rPr lang="pt-BR" sz="1500" dirty="0" err="1">
                <a:effectLst/>
              </a:rPr>
              <a:t>adjuvância</a:t>
            </a:r>
            <a:r>
              <a:rPr lang="pt-BR" sz="1500" dirty="0">
                <a:effectLst/>
              </a:rPr>
              <a:t> estão avaliando a necessidade de inclusão desses doentes. </a:t>
            </a:r>
            <a:br>
              <a:rPr lang="pt-BR" sz="1500" dirty="0"/>
            </a:br>
            <a:r>
              <a:rPr lang="pt-PT" sz="1500" dirty="0"/>
              <a:t>Além disso, com esse novo cenário de </a:t>
            </a:r>
            <a:r>
              <a:rPr lang="pt-PT" sz="1500" dirty="0" err="1"/>
              <a:t>estadiamento</a:t>
            </a:r>
            <a:r>
              <a:rPr lang="pt-PT" sz="1500" dirty="0"/>
              <a:t> e opções de tratamento</a:t>
            </a:r>
            <a:r>
              <a:rPr lang="pt-BR" sz="1500" dirty="0">
                <a:effectLst/>
              </a:rPr>
              <a:t>, </a:t>
            </a:r>
            <a:r>
              <a:rPr lang="pt-PT" sz="1500" dirty="0"/>
              <a:t>algumas questões surgiram. Ainda não sabemos se todo paciente em estágio III necessita de tratamento adjuvante. Além disso, também não sabemos se é indicar a </a:t>
            </a:r>
            <a:r>
              <a:rPr lang="pt-PT" sz="1500" dirty="0" err="1"/>
              <a:t>adjuvância</a:t>
            </a:r>
            <a:r>
              <a:rPr lang="pt-PT" sz="1500" dirty="0"/>
              <a:t> ou esperar até que se tornem metastáticos para tratá-los. A análise de custo-efetividade, apesar de complexos, também deve ser feita. Considerando os novos estudos em andamento, esses tópicos serão em breve estendidos e discutidos também para pacientes em estágio clínico IIB e IIC.</a:t>
            </a:r>
            <a:endParaRPr lang="pt-BR" sz="1500" dirty="0"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04337" y="7834672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40079" y="8373257"/>
            <a:ext cx="543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500" dirty="0"/>
              <a:t>Nosso objetivo foi estudar pacientes com melanoma estágio II de alto risco submetidos a BLS para determinar quais eram os fatores prognósticos em relação à recorrência e mortalidade e avaliar a relevância do status </a:t>
            </a:r>
            <a:r>
              <a:rPr lang="pt-PT" sz="1500" dirty="0" err="1"/>
              <a:t>linfonodal</a:t>
            </a:r>
            <a:r>
              <a:rPr lang="pt-PT" sz="1500" dirty="0"/>
              <a:t> patológico nesse cenário.</a:t>
            </a:r>
            <a:endParaRPr lang="pt-BR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533401" y="2078468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74109" y="2625150"/>
            <a:ext cx="543618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500" dirty="0"/>
              <a:t>Esta foi uma análise </a:t>
            </a:r>
            <a:r>
              <a:rPr lang="pt-PT" sz="1500" dirty="0" err="1"/>
              <a:t>retrospectiva</a:t>
            </a:r>
            <a:r>
              <a:rPr lang="pt-PT" sz="1500" dirty="0"/>
              <a:t> de casos clínicos pacientes com melanoma estágio IIB/IIC submetidos a SNB de 2000 a 2015 em uma única instituição. Fatores prognósticos relacionado à sobrevida livre de recorrência distante (SLRD) e a sobrevida específica do melanoma (SEM) foi avaliada a partir de regressão múltipla de Cox. Variáveis ​​relevantes foram usadas para criar nomogramas preditores de risco para SLRD e SEM.</a:t>
            </a:r>
            <a:endParaRPr lang="pt-BR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6425906" y="4442864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6374108" y="4934534"/>
            <a:ext cx="543618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500" dirty="0"/>
              <a:t>De 1213 SNB, 259 foram realizados para pacientes com melanoma estágio IIB/IIC. O status BLS foi o mais variável importante para ambos os </a:t>
            </a:r>
            <a:r>
              <a:rPr lang="pt-PT" sz="1500" dirty="0" err="1"/>
              <a:t>endpoints</a:t>
            </a:r>
            <a:r>
              <a:rPr lang="pt-PT" sz="1500" dirty="0"/>
              <a:t>. Pacientes com SNB positivo apresentou SLRD mediano de 35,73 meses (95% CI 21,38–50,08, SE 7,32) e SEM mediano de 66,4 meses (95% CI 29,76–103,03, SE 18,69), enquanto isso ambos SLRD e SEM medianos não foram alcançados para aqueles com BLS negativo (</a:t>
            </a:r>
            <a:r>
              <a:rPr lang="pt-PT" sz="1500" dirty="0" err="1"/>
              <a:t>logrank</a:t>
            </a:r>
            <a:r>
              <a:rPr lang="pt-PT" sz="1500" dirty="0"/>
              <a:t> &lt; 0,0001). Ambos os nomogramas foram validados internamente e apresentaram-se adequados calibração (C-</a:t>
            </a:r>
            <a:r>
              <a:rPr lang="pt-PT" sz="1500" dirty="0" err="1"/>
              <a:t>index</a:t>
            </a:r>
            <a:r>
              <a:rPr lang="pt-PT" sz="1500" dirty="0"/>
              <a:t> foi de 0,734 para SLRD e 0,718 para SEM). O status BLS foi o risco mais importante fator em nossa coorte de pacientes em estágio clínico IIB e IIC e, em conjunto com tumores primários bem estabelecidos características, não devem ser abandonadas. Seu uso em prognóstico para esses pacientes permanece extremamente útil para prática diária.</a:t>
            </a:r>
            <a:endParaRPr lang="pt-BR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6459271" y="8469079"/>
            <a:ext cx="11131505" cy="1684643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6459273" y="8497401"/>
            <a:ext cx="111315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r>
              <a:rPr lang="pt-BR" sz="1050" dirty="0">
                <a:effectLst/>
                <a:latin typeface="Times New Roman" panose="02020603050405020304" pitchFamily="18" charset="0"/>
              </a:rPr>
              <a:t>1.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Morton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DL, Wen DR, Wong JH,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Economou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JS,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Cagle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LA, Storm FK, et al.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Technical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details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of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intraoperative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lymphatic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mapping for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early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stage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melanoma.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Arch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Surg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. 1992;127(4):392–9.</a:t>
            </a:r>
            <a:br>
              <a:rPr lang="pt-BR" sz="1050" dirty="0"/>
            </a:br>
            <a:r>
              <a:rPr lang="pt-BR" sz="1050" dirty="0">
                <a:effectLst/>
                <a:latin typeface="Times New Roman" panose="02020603050405020304" pitchFamily="18" charset="0"/>
              </a:rPr>
              <a:t>2.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Morton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DL, Thompson JF, Cochran AJ,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Mozzillo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N,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Nieweg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OE, Roses DF, et al. Final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trial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report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of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sentinel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-node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biopsy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versus nodal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observation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in melanoma. N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Engl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J Med. 2014;370(7):599–609.</a:t>
            </a:r>
            <a:br>
              <a:rPr lang="pt-BR" sz="1050" dirty="0"/>
            </a:br>
            <a:r>
              <a:rPr lang="pt-BR" sz="1050" dirty="0">
                <a:effectLst/>
                <a:latin typeface="Times New Roman" panose="02020603050405020304" pitchFamily="18" charset="0"/>
              </a:rPr>
              <a:t>3. Wong SL,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Faries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MB, Kennedy EB,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Agarwala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SS,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Akhurst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TJ,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Ariyan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C, et al.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Sentinel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lymph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node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biopsy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and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management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of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regional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lymph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nodes in melanoma: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american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society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of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clinical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oncology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and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society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of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surgical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oncology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clinical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practice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guideline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update. Ann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Surg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Oncol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. 2018;25(2):356–77.</a:t>
            </a:r>
            <a:br>
              <a:rPr lang="pt-BR" sz="1050" dirty="0"/>
            </a:br>
            <a:r>
              <a:rPr lang="pt-BR" sz="1050" dirty="0">
                <a:effectLst/>
                <a:latin typeface="Times New Roman" panose="02020603050405020304" pitchFamily="18" charset="0"/>
              </a:rPr>
              <a:t>4.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Gershenwald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JE,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Scolyer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RA, Hess KR,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Sondak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VK,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Long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G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V., Ross MI, et al. Melanoma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staging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: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evidence-based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changes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in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the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American Joint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Committee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on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Cancer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eighth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edition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câncer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staging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manual. CA A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Cancer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J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Clin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. 2017;67(6):472–92.</a:t>
            </a:r>
            <a:br>
              <a:rPr lang="pt-BR" sz="1050" dirty="0"/>
            </a:br>
            <a:r>
              <a:rPr lang="pt-BR" sz="1050" dirty="0">
                <a:effectLst/>
                <a:latin typeface="Times New Roman" panose="02020603050405020304" pitchFamily="18" charset="0"/>
              </a:rPr>
              <a:t>5.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Madu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MF,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Wouters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MWJM, van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Akkooi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ACJ.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Sentinel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node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biopsy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in melanoma: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Current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controversies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addressed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Eur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J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Surg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Oncol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. 2017;43(3):517–33.</a:t>
            </a:r>
            <a:br>
              <a:rPr lang="pt-BR" sz="1050" dirty="0"/>
            </a:br>
            <a:r>
              <a:rPr lang="pt-BR" sz="1050" dirty="0">
                <a:effectLst/>
                <a:latin typeface="Times New Roman" panose="02020603050405020304" pitchFamily="18" charset="0"/>
              </a:rPr>
              <a:t>6.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Zagarella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S.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Sentinel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lymph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node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biopsy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still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provides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no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benefits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for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patients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with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melanoma. Am J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Dermatopathol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. 2020;00(00):1.</a:t>
            </a:r>
            <a:br>
              <a:rPr lang="pt-BR" sz="1050" dirty="0"/>
            </a:b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145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61705B09-E02F-FFE6-7D23-7E1CB1FED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69587" y="2078468"/>
            <a:ext cx="5621191" cy="332398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B0FE44BE-92CE-2F07-FB84-359BED0A4E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54748" y="5339079"/>
            <a:ext cx="5265862" cy="3048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1391</TotalTime>
  <Words>827</Words>
  <Application>Microsoft Macintosh PowerPoint</Application>
  <PresentationFormat>Personalizar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Marcus Vitor Nunes Lindote</cp:lastModifiedBy>
  <cp:revision>59</cp:revision>
  <dcterms:created xsi:type="dcterms:W3CDTF">2018-02-05T15:36:18Z</dcterms:created>
  <dcterms:modified xsi:type="dcterms:W3CDTF">2023-01-18T17:57:35Z</dcterms:modified>
</cp:coreProperties>
</file>