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/>
    <p:restoredTop sz="95788"/>
  </p:normalViewPr>
  <p:slideViewPr>
    <p:cSldViewPr snapToGrid="0" snapToObjects="1">
      <p:cViewPr>
        <p:scale>
          <a:sx n="70" d="100"/>
          <a:sy n="70" d="100"/>
        </p:scale>
        <p:origin x="840" y="20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28/10/2022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37812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58799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SEGURANÇA E EFICÁCIA DA CORDOTOMIA CERVICAL ALTA PERCUTÂNEA NO CONTROLE DA DOR ONCOLÓGICA</a:t>
            </a:r>
            <a:endParaRPr lang="pt-BR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9405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M. V. Morais; R. A. Lopes; A. R. </a:t>
            </a:r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Galassi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; L. R. Takahashi; J. O. Oliveira Junior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effectLst/>
                <a:latin typeface="Helvetica Neue" panose="02000503000000020004" pitchFamily="2" charset="0"/>
              </a:rPr>
              <a:t>A cordotomia é uma intervenção ablativa para o controle da dor refratária de origem oncológica que acomete exclusivamente um dos lados do corpo, de preferência inferior ao </a:t>
            </a:r>
            <a:r>
              <a:rPr lang="pt-BR" sz="1200" dirty="0" err="1">
                <a:effectLst/>
                <a:latin typeface="Helvetica Neue" panose="02000503000000020004" pitchFamily="2" charset="0"/>
              </a:rPr>
              <a:t>dermátomo</a:t>
            </a:r>
            <a:r>
              <a:rPr lang="pt-BR" sz="1200" dirty="0">
                <a:effectLst/>
                <a:latin typeface="Helvetica Neue" panose="02000503000000020004" pitchFamily="2" charset="0"/>
              </a:rPr>
              <a:t> de T10. Nos últimos anos, seu progressivo desuso ocorreu pela melhora do controle álgido conservador obtido em doentes com câncer, aliada à prolongada curva de aprendizagem para formação de cirurgiões, exposição radiológica, remuneração baixa, e um aumento da desinformação e desconfiança em sua efetividade. O seguimento no pós-operatório é muitas vezes interrompido pela morte, não melhora, piora, adição de deficiências motoras e/ou sensitivas às previamente apresentadas, ou ainda, por melhora satisfatória do desconforto doloroso.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effectLst/>
                <a:latin typeface="Helvetica Neue" panose="02000503000000020004" pitchFamily="2" charset="0"/>
              </a:rPr>
              <a:t>Demonstrar a eficácia analgésica e a segurança da cordotomia percutânea cervical alta (C1C2) por acesso lateral no controle da dor oncológica e averiguar as causas da descontinuação do seguimento.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2787" y="4329697"/>
            <a:ext cx="5436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effectLst/>
                <a:latin typeface="Helvetica Neue" panose="02000503000000020004" pitchFamily="2" charset="0"/>
              </a:rPr>
              <a:t>Estudo retrospectivo baseado em dados colhidos prospectivamente a partir da revisão de prontuários de pacientes submetidos a cordotomia cervical percutânea para o alívio da dor oncológica no período de janeiro de 2015 a dezembro de 2021. As variáveis estudadas incluíram a intensidade da dor (escala verbal numérica, EVN), eventos adversos pós-operatórios e motivos do término do seguimento médico.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effectLst/>
                <a:latin typeface="Helvetica Neue" panose="02000503000000020004" pitchFamily="2" charset="0"/>
              </a:rPr>
              <a:t>Quarenta e quatro pacientes foram submetidos ao procedimento. A intensidade média da dor avaliada pela EVN no pré-operatório foi 8,06 e no pós-operatório foi 0,74. O sítio da dor era em membro inferior em 27 pacientes (61,4%), no tronco em 10 doentes (22,7%) e combinado em tronco e membro inferior em 7 casos (15,9%). Trinta e sete (84,1%) dos doentes eram portadores de metástase tumoral. Vinte e cinco pacientes não apresentaram nenhum evento adverso no pós-operatório (56,8% dos casos). Dos demais pacientes (19 doentes, 43,2% do total), o evento mais frequente foi a dor em espelho, que ocorreu em 8 casos (18,2%), seguido da recidiva da dor em 4 doentes (9,1%). Nenhum evento adverso grave e permanente foi observado. O principal motivo para a interrupção do seguimento médico foi o óbito, ocorrendo em 33 pacientes (75% dos casos), com uma sobrevida média de 171,4 dias após a realização do procedimento.</a:t>
            </a:r>
          </a:p>
          <a:p>
            <a:pPr algn="just"/>
            <a:r>
              <a:rPr lang="pt-BR" sz="1000" dirty="0">
                <a:effectLst/>
                <a:latin typeface="Helvetica Neue" panose="02000503000000020004" pitchFamily="2" charset="0"/>
              </a:rPr>
              <a:t>A cordotomia é uma opção eficaz para o manejo da dor oncológica e com baixas taxas de complicações pós-operatórias graves. A sobrevida média após a realização do procedimento é curta por se tratar de população em estágio avançado da doença oncológica.</a:t>
            </a:r>
          </a:p>
          <a:p>
            <a:pPr algn="just"/>
            <a:endParaRPr lang="pt-BR" sz="1200" dirty="0">
              <a:effectLst/>
              <a:latin typeface="Helvetica Neue" panose="02000503000000020004" pitchFamily="2" charset="0"/>
            </a:endParaRP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5899692"/>
            <a:ext cx="5265862" cy="4123979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605734" y="6053354"/>
            <a:ext cx="49754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Sharma ML, Marley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McGlone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FP, Gupta M, Marshall AG.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Dissociação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das modalidades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espinotalâmicas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após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cordotomia anterolateral.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Neurol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Sci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Maio de 2018; 45 (3): 354-356. </a:t>
            </a:r>
          </a:p>
          <a:p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Tinkler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M,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Royston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Kendall C. Cuidados paliativos para pacientes com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mesotelioma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Br J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Hosp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Med (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Lond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). 02 de abril de 2017; 78 (4): 219-225. </a:t>
            </a:r>
          </a:p>
          <a:p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Sanders M,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Zuurmond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W.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Segurança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 cordotomia cervical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percutânea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unilateral e bilateral em 80 pacientes com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câncer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em estado terminal. J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Clin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Oncol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Junho de 1995; 13 (6): 1509-12. </a:t>
            </a:r>
          </a:p>
          <a:p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Stuart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Cramond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T. Papel da cordotomia cervical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percutânea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para dor de origem maligna. Med J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Aust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17 de maio de 1993; 158 (10): 667-70. </a:t>
            </a:r>
          </a:p>
          <a:p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Jackson MB,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Pounder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Price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C, Matthews AW, Neville E. Cordotomia cervical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percutânea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para o controle da dor em pacientes com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mesotelioma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pleural.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Tórax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1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Março</a:t>
            </a:r>
            <a:r>
              <a:rPr lang="pt-BR" sz="1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 1999; 54 (3): 238-41. </a:t>
            </a:r>
          </a:p>
          <a:p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7516EFAE-2717-9B55-CFED-310A257D68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9" b="14779"/>
          <a:stretch/>
        </p:blipFill>
        <p:spPr>
          <a:xfrm>
            <a:off x="845988" y="4837890"/>
            <a:ext cx="5024237" cy="4632448"/>
          </a:xfrm>
          <a:prstGeom prst="rect">
            <a:avLst/>
          </a:prstGeom>
        </p:spPr>
      </p:pic>
      <p:sp>
        <p:nvSpPr>
          <p:cNvPr id="8" name="TextBox 17">
            <a:extLst>
              <a:ext uri="{FF2B5EF4-FFF2-40B4-BE49-F238E27FC236}">
                <a16:creationId xmlns:a16="http://schemas.microsoft.com/office/drawing/2014/main" id="{6565A3D7-0521-338F-85A1-EC503604442E}"/>
              </a:ext>
            </a:extLst>
          </p:cNvPr>
          <p:cNvSpPr txBox="1"/>
          <p:nvPr/>
        </p:nvSpPr>
        <p:spPr>
          <a:xfrm>
            <a:off x="7283359" y="3799526"/>
            <a:ext cx="3611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1F835D7-DEAE-2D41-0928-6C10A0C1CD59}"/>
              </a:ext>
            </a:extLst>
          </p:cNvPr>
          <p:cNvSpPr txBox="1"/>
          <p:nvPr/>
        </p:nvSpPr>
        <p:spPr>
          <a:xfrm>
            <a:off x="845988" y="9476886"/>
            <a:ext cx="5024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Agulha de lesão introduzida pelo espaço lateral C1C2</a:t>
            </a:r>
          </a:p>
        </p:txBody>
      </p:sp>
      <p:pic>
        <p:nvPicPr>
          <p:cNvPr id="11" name="Imagem 10" descr="Gráfico, Gráfico de caixa estreita&#10;&#10;Descrição gerada automaticamente">
            <a:extLst>
              <a:ext uri="{FF2B5EF4-FFF2-40B4-BE49-F238E27FC236}">
                <a16:creationId xmlns:a16="http://schemas.microsoft.com/office/drawing/2014/main" id="{1AA07C39-B50F-8C7F-5D92-069BDBA1F6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214" y="6068774"/>
            <a:ext cx="5623094" cy="329561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C743CB17-7AD2-382B-5863-4D440050B712}"/>
              </a:ext>
            </a:extLst>
          </p:cNvPr>
          <p:cNvSpPr txBox="1"/>
          <p:nvPr/>
        </p:nvSpPr>
        <p:spPr>
          <a:xfrm>
            <a:off x="7006562" y="9173968"/>
            <a:ext cx="1907895" cy="3539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1700" dirty="0"/>
              <a:t>EVN pré-operatório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2B94A67-B45B-56BC-E87A-26FF125B815B}"/>
              </a:ext>
            </a:extLst>
          </p:cNvPr>
          <p:cNvSpPr txBox="1"/>
          <p:nvPr/>
        </p:nvSpPr>
        <p:spPr>
          <a:xfrm>
            <a:off x="9383843" y="9173967"/>
            <a:ext cx="1925527" cy="3539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1700" dirty="0"/>
              <a:t>EVN pós-operatório</a:t>
            </a: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707</Words>
  <Application>Microsoft Macintosh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Marcus Vinicius de Morais</cp:lastModifiedBy>
  <cp:revision>63</cp:revision>
  <dcterms:created xsi:type="dcterms:W3CDTF">2018-02-05T15:36:18Z</dcterms:created>
  <dcterms:modified xsi:type="dcterms:W3CDTF">2022-10-28T18:31:08Z</dcterms:modified>
</cp:coreProperties>
</file>