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8288000" cy="10287000"/>
  <p:notesSz cx="18288000" cy="10287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75093" y="4445715"/>
            <a:ext cx="5436870" cy="484505"/>
          </a:xfrm>
          <a:custGeom>
            <a:avLst/>
            <a:gdLst/>
            <a:ahLst/>
            <a:cxnLst/>
            <a:rect l="l" t="t" r="r" b="b"/>
            <a:pathLst>
              <a:path w="5436870" h="484504">
                <a:moveTo>
                  <a:pt x="5355948" y="483899"/>
                </a:moveTo>
                <a:lnTo>
                  <a:pt x="80651" y="483899"/>
                </a:lnTo>
                <a:lnTo>
                  <a:pt x="49258" y="477561"/>
                </a:lnTo>
                <a:lnTo>
                  <a:pt x="23622" y="460277"/>
                </a:lnTo>
                <a:lnTo>
                  <a:pt x="6337" y="434641"/>
                </a:lnTo>
                <a:lnTo>
                  <a:pt x="0" y="403248"/>
                </a:lnTo>
                <a:lnTo>
                  <a:pt x="0" y="80651"/>
                </a:lnTo>
                <a:lnTo>
                  <a:pt x="6337" y="49258"/>
                </a:lnTo>
                <a:lnTo>
                  <a:pt x="23622" y="23622"/>
                </a:lnTo>
                <a:lnTo>
                  <a:pt x="49258" y="6337"/>
                </a:lnTo>
                <a:lnTo>
                  <a:pt x="80651" y="0"/>
                </a:lnTo>
                <a:lnTo>
                  <a:pt x="5355948" y="0"/>
                </a:lnTo>
                <a:lnTo>
                  <a:pt x="5400693" y="13550"/>
                </a:lnTo>
                <a:lnTo>
                  <a:pt x="5430460" y="49787"/>
                </a:lnTo>
                <a:lnTo>
                  <a:pt x="5436600" y="80651"/>
                </a:lnTo>
                <a:lnTo>
                  <a:pt x="5436600" y="403248"/>
                </a:lnTo>
                <a:lnTo>
                  <a:pt x="5430262" y="434641"/>
                </a:lnTo>
                <a:lnTo>
                  <a:pt x="5412977" y="460277"/>
                </a:lnTo>
                <a:lnTo>
                  <a:pt x="5387341" y="477561"/>
                </a:lnTo>
                <a:lnTo>
                  <a:pt x="5355948" y="483899"/>
                </a:lnTo>
                <a:close/>
              </a:path>
            </a:pathLst>
          </a:custGeom>
          <a:solidFill>
            <a:srgbClr val="00B0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375093" y="4445715"/>
            <a:ext cx="5436870" cy="484505"/>
          </a:xfrm>
          <a:custGeom>
            <a:avLst/>
            <a:gdLst/>
            <a:ahLst/>
            <a:cxnLst/>
            <a:rect l="l" t="t" r="r" b="b"/>
            <a:pathLst>
              <a:path w="5436870" h="484504">
                <a:moveTo>
                  <a:pt x="0" y="80651"/>
                </a:moveTo>
                <a:lnTo>
                  <a:pt x="6337" y="49258"/>
                </a:lnTo>
                <a:lnTo>
                  <a:pt x="23622" y="23622"/>
                </a:lnTo>
                <a:lnTo>
                  <a:pt x="49258" y="6337"/>
                </a:lnTo>
                <a:lnTo>
                  <a:pt x="80651" y="0"/>
                </a:lnTo>
                <a:lnTo>
                  <a:pt x="5355948" y="0"/>
                </a:lnTo>
                <a:lnTo>
                  <a:pt x="5400693" y="13550"/>
                </a:lnTo>
                <a:lnTo>
                  <a:pt x="5430460" y="49787"/>
                </a:lnTo>
                <a:lnTo>
                  <a:pt x="5436600" y="80651"/>
                </a:lnTo>
                <a:lnTo>
                  <a:pt x="5436600" y="403248"/>
                </a:lnTo>
                <a:lnTo>
                  <a:pt x="5430262" y="434641"/>
                </a:lnTo>
                <a:lnTo>
                  <a:pt x="5412977" y="460277"/>
                </a:lnTo>
                <a:lnTo>
                  <a:pt x="5387341" y="477561"/>
                </a:lnTo>
                <a:lnTo>
                  <a:pt x="5355948" y="483899"/>
                </a:lnTo>
                <a:lnTo>
                  <a:pt x="80651" y="483899"/>
                </a:lnTo>
                <a:lnTo>
                  <a:pt x="49258" y="477561"/>
                </a:lnTo>
                <a:lnTo>
                  <a:pt x="23622" y="460277"/>
                </a:lnTo>
                <a:lnTo>
                  <a:pt x="6337" y="434641"/>
                </a:lnTo>
                <a:lnTo>
                  <a:pt x="0" y="403248"/>
                </a:lnTo>
                <a:lnTo>
                  <a:pt x="0" y="80651"/>
                </a:lnTo>
                <a:close/>
              </a:path>
            </a:pathLst>
          </a:custGeom>
          <a:ln w="41274">
            <a:solidFill>
              <a:srgbClr val="00B0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3025125" y="1827675"/>
            <a:ext cx="5033010" cy="385445"/>
          </a:xfrm>
          <a:custGeom>
            <a:avLst/>
            <a:gdLst/>
            <a:ahLst/>
            <a:cxnLst/>
            <a:rect l="l" t="t" r="r" b="b"/>
            <a:pathLst>
              <a:path w="5033009" h="385444">
                <a:moveTo>
                  <a:pt x="4968348" y="384899"/>
                </a:moveTo>
                <a:lnTo>
                  <a:pt x="64151" y="384899"/>
                </a:lnTo>
                <a:lnTo>
                  <a:pt x="39181" y="379858"/>
                </a:lnTo>
                <a:lnTo>
                  <a:pt x="18789" y="366110"/>
                </a:lnTo>
                <a:lnTo>
                  <a:pt x="5041" y="345719"/>
                </a:lnTo>
                <a:lnTo>
                  <a:pt x="0" y="320748"/>
                </a:lnTo>
                <a:lnTo>
                  <a:pt x="0" y="64151"/>
                </a:lnTo>
                <a:lnTo>
                  <a:pt x="5041" y="39180"/>
                </a:lnTo>
                <a:lnTo>
                  <a:pt x="18789" y="18789"/>
                </a:lnTo>
                <a:lnTo>
                  <a:pt x="39181" y="5041"/>
                </a:lnTo>
                <a:lnTo>
                  <a:pt x="64151" y="0"/>
                </a:lnTo>
                <a:lnTo>
                  <a:pt x="4968348" y="0"/>
                </a:lnTo>
                <a:lnTo>
                  <a:pt x="5013710" y="18789"/>
                </a:lnTo>
                <a:lnTo>
                  <a:pt x="5032499" y="64151"/>
                </a:lnTo>
                <a:lnTo>
                  <a:pt x="5032499" y="320748"/>
                </a:lnTo>
                <a:lnTo>
                  <a:pt x="5027458" y="345719"/>
                </a:lnTo>
                <a:lnTo>
                  <a:pt x="5013710" y="366110"/>
                </a:lnTo>
                <a:lnTo>
                  <a:pt x="4993318" y="379858"/>
                </a:lnTo>
                <a:lnTo>
                  <a:pt x="4968348" y="384899"/>
                </a:lnTo>
                <a:close/>
              </a:path>
            </a:pathLst>
          </a:custGeom>
          <a:solidFill>
            <a:srgbClr val="00B0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3025125" y="1827675"/>
            <a:ext cx="5033010" cy="385445"/>
          </a:xfrm>
          <a:custGeom>
            <a:avLst/>
            <a:gdLst/>
            <a:ahLst/>
            <a:cxnLst/>
            <a:rect l="l" t="t" r="r" b="b"/>
            <a:pathLst>
              <a:path w="5033009" h="385444">
                <a:moveTo>
                  <a:pt x="0" y="64151"/>
                </a:moveTo>
                <a:lnTo>
                  <a:pt x="5041" y="39180"/>
                </a:lnTo>
                <a:lnTo>
                  <a:pt x="18789" y="18789"/>
                </a:lnTo>
                <a:lnTo>
                  <a:pt x="39181" y="5041"/>
                </a:lnTo>
                <a:lnTo>
                  <a:pt x="64151" y="0"/>
                </a:lnTo>
                <a:lnTo>
                  <a:pt x="4968348" y="0"/>
                </a:lnTo>
                <a:lnTo>
                  <a:pt x="5013710" y="18789"/>
                </a:lnTo>
                <a:lnTo>
                  <a:pt x="5032499" y="64151"/>
                </a:lnTo>
                <a:lnTo>
                  <a:pt x="5032499" y="320748"/>
                </a:lnTo>
                <a:lnTo>
                  <a:pt x="5027458" y="345719"/>
                </a:lnTo>
                <a:lnTo>
                  <a:pt x="5013710" y="366110"/>
                </a:lnTo>
                <a:lnTo>
                  <a:pt x="4993318" y="379858"/>
                </a:lnTo>
                <a:lnTo>
                  <a:pt x="4968348" y="384899"/>
                </a:lnTo>
                <a:lnTo>
                  <a:pt x="64151" y="384899"/>
                </a:lnTo>
                <a:lnTo>
                  <a:pt x="39181" y="379858"/>
                </a:lnTo>
                <a:lnTo>
                  <a:pt x="18789" y="366110"/>
                </a:lnTo>
                <a:lnTo>
                  <a:pt x="5041" y="345719"/>
                </a:lnTo>
                <a:lnTo>
                  <a:pt x="0" y="320748"/>
                </a:lnTo>
                <a:lnTo>
                  <a:pt x="0" y="64151"/>
                </a:lnTo>
                <a:close/>
              </a:path>
            </a:pathLst>
          </a:custGeom>
          <a:ln w="41274">
            <a:solidFill>
              <a:srgbClr val="00B0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415485" y="3288932"/>
            <a:ext cx="5436870" cy="484505"/>
          </a:xfrm>
          <a:custGeom>
            <a:avLst/>
            <a:gdLst/>
            <a:ahLst/>
            <a:cxnLst/>
            <a:rect l="l" t="t" r="r" b="b"/>
            <a:pathLst>
              <a:path w="5436870" h="484504">
                <a:moveTo>
                  <a:pt x="5355948" y="483899"/>
                </a:moveTo>
                <a:lnTo>
                  <a:pt x="80651" y="483899"/>
                </a:lnTo>
                <a:lnTo>
                  <a:pt x="49258" y="477561"/>
                </a:lnTo>
                <a:lnTo>
                  <a:pt x="23622" y="460277"/>
                </a:lnTo>
                <a:lnTo>
                  <a:pt x="6337" y="434641"/>
                </a:lnTo>
                <a:lnTo>
                  <a:pt x="0" y="403248"/>
                </a:lnTo>
                <a:lnTo>
                  <a:pt x="0" y="80651"/>
                </a:lnTo>
                <a:lnTo>
                  <a:pt x="6337" y="49258"/>
                </a:lnTo>
                <a:lnTo>
                  <a:pt x="23622" y="23622"/>
                </a:lnTo>
                <a:lnTo>
                  <a:pt x="49258" y="6338"/>
                </a:lnTo>
                <a:lnTo>
                  <a:pt x="80651" y="0"/>
                </a:lnTo>
                <a:lnTo>
                  <a:pt x="5355948" y="0"/>
                </a:lnTo>
                <a:lnTo>
                  <a:pt x="5400693" y="13550"/>
                </a:lnTo>
                <a:lnTo>
                  <a:pt x="5430460" y="49787"/>
                </a:lnTo>
                <a:lnTo>
                  <a:pt x="5436599" y="80651"/>
                </a:lnTo>
                <a:lnTo>
                  <a:pt x="5436599" y="403248"/>
                </a:lnTo>
                <a:lnTo>
                  <a:pt x="5430261" y="434641"/>
                </a:lnTo>
                <a:lnTo>
                  <a:pt x="5412977" y="460277"/>
                </a:lnTo>
                <a:lnTo>
                  <a:pt x="5387341" y="477561"/>
                </a:lnTo>
                <a:lnTo>
                  <a:pt x="5355948" y="483899"/>
                </a:lnTo>
                <a:close/>
              </a:path>
            </a:pathLst>
          </a:custGeom>
          <a:solidFill>
            <a:srgbClr val="00B0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415485" y="3288932"/>
            <a:ext cx="5436870" cy="484505"/>
          </a:xfrm>
          <a:custGeom>
            <a:avLst/>
            <a:gdLst/>
            <a:ahLst/>
            <a:cxnLst/>
            <a:rect l="l" t="t" r="r" b="b"/>
            <a:pathLst>
              <a:path w="5436870" h="484504">
                <a:moveTo>
                  <a:pt x="0" y="80651"/>
                </a:moveTo>
                <a:lnTo>
                  <a:pt x="6337" y="49258"/>
                </a:lnTo>
                <a:lnTo>
                  <a:pt x="23622" y="23622"/>
                </a:lnTo>
                <a:lnTo>
                  <a:pt x="49258" y="6338"/>
                </a:lnTo>
                <a:lnTo>
                  <a:pt x="80651" y="0"/>
                </a:lnTo>
                <a:lnTo>
                  <a:pt x="5355948" y="0"/>
                </a:lnTo>
                <a:lnTo>
                  <a:pt x="5400693" y="13550"/>
                </a:lnTo>
                <a:lnTo>
                  <a:pt x="5430460" y="49787"/>
                </a:lnTo>
                <a:lnTo>
                  <a:pt x="5436599" y="80651"/>
                </a:lnTo>
                <a:lnTo>
                  <a:pt x="5436599" y="403248"/>
                </a:lnTo>
                <a:lnTo>
                  <a:pt x="5430261" y="434641"/>
                </a:lnTo>
                <a:lnTo>
                  <a:pt x="5412977" y="460277"/>
                </a:lnTo>
                <a:lnTo>
                  <a:pt x="5387341" y="477561"/>
                </a:lnTo>
                <a:lnTo>
                  <a:pt x="5355948" y="483899"/>
                </a:lnTo>
                <a:lnTo>
                  <a:pt x="80651" y="483899"/>
                </a:lnTo>
                <a:lnTo>
                  <a:pt x="49258" y="477561"/>
                </a:lnTo>
                <a:lnTo>
                  <a:pt x="23622" y="460277"/>
                </a:lnTo>
                <a:lnTo>
                  <a:pt x="6337" y="434641"/>
                </a:lnTo>
                <a:lnTo>
                  <a:pt x="0" y="403248"/>
                </a:lnTo>
                <a:lnTo>
                  <a:pt x="0" y="80651"/>
                </a:lnTo>
                <a:close/>
              </a:path>
            </a:pathLst>
          </a:custGeom>
          <a:ln w="41274">
            <a:solidFill>
              <a:srgbClr val="00B0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392101" y="1827675"/>
            <a:ext cx="5436870" cy="484505"/>
          </a:xfrm>
          <a:custGeom>
            <a:avLst/>
            <a:gdLst/>
            <a:ahLst/>
            <a:cxnLst/>
            <a:rect l="l" t="t" r="r" b="b"/>
            <a:pathLst>
              <a:path w="5436870" h="484505">
                <a:moveTo>
                  <a:pt x="5355948" y="483899"/>
                </a:moveTo>
                <a:lnTo>
                  <a:pt x="80651" y="483899"/>
                </a:lnTo>
                <a:lnTo>
                  <a:pt x="49258" y="477561"/>
                </a:lnTo>
                <a:lnTo>
                  <a:pt x="23622" y="460277"/>
                </a:lnTo>
                <a:lnTo>
                  <a:pt x="6338" y="434641"/>
                </a:lnTo>
                <a:lnTo>
                  <a:pt x="0" y="403248"/>
                </a:lnTo>
                <a:lnTo>
                  <a:pt x="0" y="80651"/>
                </a:lnTo>
                <a:lnTo>
                  <a:pt x="6338" y="49258"/>
                </a:lnTo>
                <a:lnTo>
                  <a:pt x="23622" y="23622"/>
                </a:lnTo>
                <a:lnTo>
                  <a:pt x="49258" y="6338"/>
                </a:lnTo>
                <a:lnTo>
                  <a:pt x="80651" y="0"/>
                </a:lnTo>
                <a:lnTo>
                  <a:pt x="5355948" y="0"/>
                </a:lnTo>
                <a:lnTo>
                  <a:pt x="5400693" y="13550"/>
                </a:lnTo>
                <a:lnTo>
                  <a:pt x="5430460" y="49787"/>
                </a:lnTo>
                <a:lnTo>
                  <a:pt x="5436599" y="80651"/>
                </a:lnTo>
                <a:lnTo>
                  <a:pt x="5436599" y="403248"/>
                </a:lnTo>
                <a:lnTo>
                  <a:pt x="5430261" y="434641"/>
                </a:lnTo>
                <a:lnTo>
                  <a:pt x="5412977" y="460277"/>
                </a:lnTo>
                <a:lnTo>
                  <a:pt x="5387341" y="477561"/>
                </a:lnTo>
                <a:lnTo>
                  <a:pt x="5355948" y="483899"/>
                </a:lnTo>
                <a:close/>
              </a:path>
            </a:pathLst>
          </a:custGeom>
          <a:solidFill>
            <a:srgbClr val="00B0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392101" y="1827675"/>
            <a:ext cx="5436870" cy="484505"/>
          </a:xfrm>
          <a:custGeom>
            <a:avLst/>
            <a:gdLst/>
            <a:ahLst/>
            <a:cxnLst/>
            <a:rect l="l" t="t" r="r" b="b"/>
            <a:pathLst>
              <a:path w="5436870" h="484505">
                <a:moveTo>
                  <a:pt x="0" y="80651"/>
                </a:moveTo>
                <a:lnTo>
                  <a:pt x="6338" y="49258"/>
                </a:lnTo>
                <a:lnTo>
                  <a:pt x="23622" y="23622"/>
                </a:lnTo>
                <a:lnTo>
                  <a:pt x="49258" y="6338"/>
                </a:lnTo>
                <a:lnTo>
                  <a:pt x="80651" y="0"/>
                </a:lnTo>
                <a:lnTo>
                  <a:pt x="5355948" y="0"/>
                </a:lnTo>
                <a:lnTo>
                  <a:pt x="5400693" y="13550"/>
                </a:lnTo>
                <a:lnTo>
                  <a:pt x="5430460" y="49787"/>
                </a:lnTo>
                <a:lnTo>
                  <a:pt x="5436599" y="80651"/>
                </a:lnTo>
                <a:lnTo>
                  <a:pt x="5436599" y="403248"/>
                </a:lnTo>
                <a:lnTo>
                  <a:pt x="5430261" y="434641"/>
                </a:lnTo>
                <a:lnTo>
                  <a:pt x="5412977" y="460277"/>
                </a:lnTo>
                <a:lnTo>
                  <a:pt x="5387341" y="477561"/>
                </a:lnTo>
                <a:lnTo>
                  <a:pt x="5355948" y="483899"/>
                </a:lnTo>
                <a:lnTo>
                  <a:pt x="80651" y="483899"/>
                </a:lnTo>
                <a:lnTo>
                  <a:pt x="49258" y="477561"/>
                </a:lnTo>
                <a:lnTo>
                  <a:pt x="23622" y="460277"/>
                </a:lnTo>
                <a:lnTo>
                  <a:pt x="6338" y="434641"/>
                </a:lnTo>
                <a:lnTo>
                  <a:pt x="0" y="403248"/>
                </a:lnTo>
                <a:lnTo>
                  <a:pt x="0" y="80651"/>
                </a:lnTo>
                <a:close/>
              </a:path>
            </a:pathLst>
          </a:custGeom>
          <a:ln w="41274">
            <a:solidFill>
              <a:srgbClr val="00B0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4400" y="411480"/>
            <a:ext cx="16459200" cy="164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jpg"/><Relationship Id="rId8" Type="http://schemas.openxmlformats.org/officeDocument/2006/relationships/image" Target="../media/image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0" y="800998"/>
            <a:ext cx="16649700" cy="856615"/>
          </a:xfrm>
          <a:prstGeom prst="rect">
            <a:avLst/>
          </a:prstGeom>
          <a:solidFill>
            <a:srgbClr val="00B050"/>
          </a:solidFill>
        </p:spPr>
        <p:txBody>
          <a:bodyPr wrap="square" lIns="0" tIns="93980" rIns="0" bIns="0" rtlCol="0" vert="horz">
            <a:spAutoFit/>
          </a:bodyPr>
          <a:lstStyle/>
          <a:p>
            <a:pPr marL="85725">
              <a:lnSpc>
                <a:spcPts val="3185"/>
              </a:lnSpc>
              <a:spcBef>
                <a:spcPts val="740"/>
              </a:spcBef>
            </a:pPr>
            <a:r>
              <a:rPr dirty="0" sz="2750" spc="-20" b="1">
                <a:solidFill>
                  <a:srgbClr val="FFFFFF"/>
                </a:solidFill>
                <a:latin typeface="Calibri"/>
                <a:cs typeface="Calibri"/>
              </a:rPr>
              <a:t>Avaliação</a:t>
            </a:r>
            <a:r>
              <a:rPr dirty="0" sz="27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 spc="-5" b="1">
                <a:solidFill>
                  <a:srgbClr val="FFFFFF"/>
                </a:solidFill>
                <a:latin typeface="Calibri"/>
                <a:cs typeface="Calibri"/>
              </a:rPr>
              <a:t>do</a:t>
            </a:r>
            <a:r>
              <a:rPr dirty="0" sz="27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 spc="-15" b="1">
                <a:solidFill>
                  <a:srgbClr val="FFFFFF"/>
                </a:solidFill>
                <a:latin typeface="Calibri"/>
                <a:cs typeface="Calibri"/>
              </a:rPr>
              <a:t>padrão</a:t>
            </a:r>
            <a:r>
              <a:rPr dirty="0" sz="27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 spc="-5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27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 spc="-20" b="1">
                <a:solidFill>
                  <a:srgbClr val="FFFFFF"/>
                </a:solidFill>
                <a:latin typeface="Calibri"/>
                <a:cs typeface="Calibri"/>
              </a:rPr>
              <a:t>tratamento</a:t>
            </a:r>
            <a:r>
              <a:rPr dirty="0" sz="27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 spc="-5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27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 spc="-15" b="1">
                <a:solidFill>
                  <a:srgbClr val="FFFFFF"/>
                </a:solidFill>
                <a:latin typeface="Calibri"/>
                <a:cs typeface="Calibri"/>
              </a:rPr>
              <a:t>Sarcoma</a:t>
            </a:r>
            <a:r>
              <a:rPr dirty="0" sz="27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 spc="-5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27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 spc="-15" b="1">
                <a:solidFill>
                  <a:srgbClr val="FFFFFF"/>
                </a:solidFill>
                <a:latin typeface="Calibri"/>
                <a:cs typeface="Calibri"/>
              </a:rPr>
              <a:t>Ewing</a:t>
            </a:r>
            <a:r>
              <a:rPr dirty="0" sz="27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 spc="-5" b="1">
                <a:solidFill>
                  <a:srgbClr val="FFFFFF"/>
                </a:solidFill>
                <a:latin typeface="Calibri"/>
                <a:cs typeface="Calibri"/>
              </a:rPr>
              <a:t>em</a:t>
            </a:r>
            <a:r>
              <a:rPr dirty="0" sz="27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 spc="-15" b="1">
                <a:solidFill>
                  <a:srgbClr val="FFFFFF"/>
                </a:solidFill>
                <a:latin typeface="Calibri"/>
                <a:cs typeface="Calibri"/>
              </a:rPr>
              <a:t>pacientes</a:t>
            </a:r>
            <a:r>
              <a:rPr dirty="0" sz="275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 spc="-10" b="1">
                <a:solidFill>
                  <a:srgbClr val="FFFFFF"/>
                </a:solidFill>
                <a:latin typeface="Calibri"/>
                <a:cs typeface="Calibri"/>
              </a:rPr>
              <a:t>adultos:</a:t>
            </a:r>
            <a:r>
              <a:rPr dirty="0" sz="27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 spc="-10" b="1">
                <a:solidFill>
                  <a:srgbClr val="FFFFFF"/>
                </a:solidFill>
                <a:latin typeface="Calibri"/>
                <a:cs typeface="Calibri"/>
              </a:rPr>
              <a:t>estudo</a:t>
            </a:r>
            <a:r>
              <a:rPr dirty="0" sz="27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 spc="-15" b="1">
                <a:solidFill>
                  <a:srgbClr val="FFFFFF"/>
                </a:solidFill>
                <a:latin typeface="Calibri"/>
                <a:cs typeface="Calibri"/>
              </a:rPr>
              <a:t>retrospectivo,</a:t>
            </a:r>
            <a:r>
              <a:rPr dirty="0" sz="27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 spc="-10" b="1">
                <a:solidFill>
                  <a:srgbClr val="FFFFFF"/>
                </a:solidFill>
                <a:latin typeface="Calibri"/>
                <a:cs typeface="Calibri"/>
              </a:rPr>
              <a:t>unicêntrico</a:t>
            </a:r>
            <a:endParaRPr sz="2750">
              <a:latin typeface="Calibri"/>
              <a:cs typeface="Calibri"/>
            </a:endParaRPr>
          </a:p>
          <a:p>
            <a:pPr marL="725805">
              <a:lnSpc>
                <a:spcPts val="2165"/>
              </a:lnSpc>
            </a:pPr>
            <a:r>
              <a:rPr dirty="0" sz="1900" spc="-10">
                <a:solidFill>
                  <a:srgbClr val="FFFFFF"/>
                </a:solidFill>
                <a:latin typeface="Calibri"/>
                <a:cs typeface="Calibri"/>
              </a:rPr>
              <a:t>Autores:</a:t>
            </a:r>
            <a:r>
              <a:rPr dirty="0" sz="1900" spc="-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 spc="-5">
                <a:solidFill>
                  <a:srgbClr val="FFFFFF"/>
                </a:solidFill>
                <a:latin typeface="Calibri"/>
                <a:cs typeface="Calibri"/>
              </a:rPr>
              <a:t>Aruquipa</a:t>
            </a:r>
            <a:r>
              <a:rPr dirty="0" sz="19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 spc="-5">
                <a:solidFill>
                  <a:srgbClr val="FFFFFF"/>
                </a:solidFill>
                <a:latin typeface="Calibri"/>
                <a:cs typeface="Calibri"/>
              </a:rPr>
              <a:t>M.</a:t>
            </a:r>
            <a:r>
              <a:rPr dirty="0" sz="19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 spc="-85">
                <a:solidFill>
                  <a:srgbClr val="FFFFFF"/>
                </a:solidFill>
                <a:latin typeface="Calibri"/>
                <a:cs typeface="Calibri"/>
              </a:rPr>
              <a:t>P.;</a:t>
            </a:r>
            <a:r>
              <a:rPr dirty="0" sz="19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 spc="-5">
                <a:solidFill>
                  <a:srgbClr val="FFFFFF"/>
                </a:solidFill>
                <a:latin typeface="Calibri"/>
                <a:cs typeface="Calibri"/>
              </a:rPr>
              <a:t>Mello</a:t>
            </a:r>
            <a:r>
              <a:rPr dirty="0" sz="19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FFFFFF"/>
                </a:solidFill>
                <a:latin typeface="Calibri"/>
                <a:cs typeface="Calibri"/>
              </a:rPr>
              <a:t>C.A.</a:t>
            </a:r>
            <a:endParaRPr sz="19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6649700" y="800998"/>
            <a:ext cx="1638935" cy="856615"/>
            <a:chOff x="16649700" y="800998"/>
            <a:chExt cx="1638935" cy="856615"/>
          </a:xfrm>
        </p:grpSpPr>
        <p:sp>
          <p:nvSpPr>
            <p:cNvPr id="4" name="object 4"/>
            <p:cNvSpPr/>
            <p:nvPr/>
          </p:nvSpPr>
          <p:spPr>
            <a:xfrm>
              <a:off x="17114399" y="800998"/>
              <a:ext cx="1174115" cy="856615"/>
            </a:xfrm>
            <a:custGeom>
              <a:avLst/>
              <a:gdLst/>
              <a:ahLst/>
              <a:cxnLst/>
              <a:rect l="l" t="t" r="r" b="b"/>
              <a:pathLst>
                <a:path w="1174115" h="856614">
                  <a:moveTo>
                    <a:pt x="0" y="856500"/>
                  </a:moveTo>
                  <a:lnTo>
                    <a:pt x="1173724" y="856500"/>
                  </a:lnTo>
                  <a:lnTo>
                    <a:pt x="1173724" y="0"/>
                  </a:lnTo>
                  <a:lnTo>
                    <a:pt x="0" y="0"/>
                  </a:lnTo>
                  <a:lnTo>
                    <a:pt x="0" y="856500"/>
                  </a:lnTo>
                  <a:close/>
                </a:path>
              </a:pathLst>
            </a:custGeom>
            <a:solidFill>
              <a:srgbClr val="37552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6649700" y="800998"/>
              <a:ext cx="464820" cy="856615"/>
            </a:xfrm>
            <a:custGeom>
              <a:avLst/>
              <a:gdLst/>
              <a:ahLst/>
              <a:cxnLst/>
              <a:rect l="l" t="t" r="r" b="b"/>
              <a:pathLst>
                <a:path w="464819" h="856614">
                  <a:moveTo>
                    <a:pt x="464699" y="856499"/>
                  </a:moveTo>
                  <a:lnTo>
                    <a:pt x="0" y="856499"/>
                  </a:lnTo>
                  <a:lnTo>
                    <a:pt x="0" y="0"/>
                  </a:lnTo>
                  <a:lnTo>
                    <a:pt x="464699" y="0"/>
                  </a:lnTo>
                  <a:lnTo>
                    <a:pt x="464699" y="856499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257916" y="1688384"/>
            <a:ext cx="5697855" cy="1384935"/>
          </a:xfrm>
          <a:prstGeom prst="rect">
            <a:avLst/>
          </a:prstGeom>
        </p:spPr>
        <p:txBody>
          <a:bodyPr wrap="square" lIns="0" tIns="187325" rIns="0" bIns="0" rtlCol="0" vert="horz">
            <a:spAutoFit/>
          </a:bodyPr>
          <a:lstStyle/>
          <a:p>
            <a:pPr algn="ctr" marL="318135">
              <a:lnSpc>
                <a:spcPct val="100000"/>
              </a:lnSpc>
              <a:spcBef>
                <a:spcPts val="1475"/>
              </a:spcBef>
            </a:pPr>
            <a:r>
              <a:rPr dirty="0" sz="2400" spc="-10" b="1">
                <a:solidFill>
                  <a:srgbClr val="FFFFFF"/>
                </a:solidFill>
                <a:latin typeface="Calibri"/>
                <a:cs typeface="Calibri"/>
              </a:rPr>
              <a:t>INTRODUÇÃO</a:t>
            </a:r>
            <a:endParaRPr sz="2400">
              <a:latin typeface="Calibri"/>
              <a:cs typeface="Calibri"/>
            </a:endParaRPr>
          </a:p>
          <a:p>
            <a:pPr algn="just" marL="12700" marR="5080">
              <a:lnSpc>
                <a:spcPct val="100000"/>
              </a:lnSpc>
              <a:spcBef>
                <a:spcPts val="685"/>
              </a:spcBef>
            </a:pPr>
            <a:r>
              <a:rPr dirty="0" sz="1200" spc="-5">
                <a:latin typeface="Arial MT"/>
                <a:cs typeface="Arial MT"/>
              </a:rPr>
              <a:t>Os </a:t>
            </a:r>
            <a:r>
              <a:rPr dirty="0" sz="1200" spc="-15">
                <a:latin typeface="Arial MT"/>
                <a:cs typeface="Arial MT"/>
              </a:rPr>
              <a:t>Tumores </a:t>
            </a:r>
            <a:r>
              <a:rPr dirty="0" sz="1200" spc="-5">
                <a:latin typeface="Arial MT"/>
                <a:cs typeface="Arial MT"/>
              </a:rPr>
              <a:t>da Família Ewing </a:t>
            </a:r>
            <a:r>
              <a:rPr dirty="0" sz="1200">
                <a:latin typeface="Arial MT"/>
                <a:cs typeface="Arial MT"/>
              </a:rPr>
              <a:t>(TFE) são considerados </a:t>
            </a:r>
            <a:r>
              <a:rPr dirty="0" sz="1200" spc="-5">
                <a:latin typeface="Arial MT"/>
                <a:cs typeface="Arial MT"/>
              </a:rPr>
              <a:t>um grupo heterogêneo de 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tumores</a:t>
            </a:r>
            <a:r>
              <a:rPr dirty="0" sz="1200">
                <a:latin typeface="Arial MT"/>
                <a:cs typeface="Arial MT"/>
              </a:rPr>
              <a:t> sólidos, </a:t>
            </a:r>
            <a:r>
              <a:rPr dirty="0" sz="1200" spc="-5">
                <a:latin typeface="Arial MT"/>
                <a:cs typeface="Arial MT"/>
              </a:rPr>
              <a:t>que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afeta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principalmente</a:t>
            </a:r>
            <a:r>
              <a:rPr dirty="0" sz="1200">
                <a:latin typeface="Arial MT"/>
                <a:cs typeface="Arial MT"/>
              </a:rPr>
              <a:t> crianças e </a:t>
            </a:r>
            <a:r>
              <a:rPr dirty="0" sz="1200" spc="-5">
                <a:latin typeface="Arial MT"/>
                <a:cs typeface="Arial MT"/>
              </a:rPr>
              <a:t>adolescentes.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Existe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uma 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baixa porcentagem de pacientes adultos nos estudos </a:t>
            </a:r>
            <a:r>
              <a:rPr dirty="0" sz="1200">
                <a:latin typeface="Arial MT"/>
                <a:cs typeface="Arial MT"/>
              </a:rPr>
              <a:t>clínicos e </a:t>
            </a:r>
            <a:r>
              <a:rPr dirty="0" sz="1200" spc="-5">
                <a:latin typeface="Arial MT"/>
                <a:cs typeface="Arial MT"/>
              </a:rPr>
              <a:t>poucos dados de </a:t>
            </a:r>
            <a:r>
              <a:rPr dirty="0" sz="1200">
                <a:latin typeface="Arial MT"/>
                <a:cs typeface="Arial MT"/>
              </a:rPr>
              <a:t> sarcomas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na população brasileira.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9124" y="3149640"/>
            <a:ext cx="5687695" cy="1019175"/>
          </a:xfrm>
          <a:prstGeom prst="rect">
            <a:avLst/>
          </a:prstGeom>
        </p:spPr>
        <p:txBody>
          <a:bodyPr wrap="square" lIns="0" tIns="187325" rIns="0" bIns="0" rtlCol="0" vert="horz">
            <a:spAutoFit/>
          </a:bodyPr>
          <a:lstStyle/>
          <a:p>
            <a:pPr algn="ctr" marL="487680">
              <a:lnSpc>
                <a:spcPct val="100000"/>
              </a:lnSpc>
              <a:spcBef>
                <a:spcPts val="1475"/>
              </a:spcBef>
            </a:pPr>
            <a:r>
              <a:rPr dirty="0" sz="2400" spc="-10" b="1">
                <a:solidFill>
                  <a:srgbClr val="FFFFFF"/>
                </a:solidFill>
                <a:latin typeface="Calibri"/>
                <a:cs typeface="Calibri"/>
              </a:rPr>
              <a:t>OBJETIVO</a:t>
            </a:r>
            <a:endParaRPr sz="2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685"/>
              </a:spcBef>
            </a:pPr>
            <a:r>
              <a:rPr dirty="0" sz="1200" spc="-5">
                <a:latin typeface="Arial MT"/>
                <a:cs typeface="Arial MT"/>
              </a:rPr>
              <a:t>Avaliar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Sobrevida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Global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(SG)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de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pacientes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adultos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(&gt;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18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anos)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TFE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em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um </a:t>
            </a:r>
            <a:r>
              <a:rPr dirty="0" sz="1200" spc="-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centro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referência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sarcoma.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Além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fatores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prognósticos </a:t>
            </a:r>
            <a:r>
              <a:rPr dirty="0" sz="1200">
                <a:latin typeface="Arial MT"/>
                <a:cs typeface="Arial MT"/>
              </a:rPr>
              <a:t>relacionados.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9002" y="4309455"/>
            <a:ext cx="5695315" cy="2116455"/>
          </a:xfrm>
          <a:prstGeom prst="rect">
            <a:avLst/>
          </a:prstGeom>
        </p:spPr>
        <p:txBody>
          <a:bodyPr wrap="square" lIns="0" tIns="187325" rIns="0" bIns="0" rtlCol="0" vert="horz">
            <a:spAutoFit/>
          </a:bodyPr>
          <a:lstStyle/>
          <a:p>
            <a:pPr algn="ctr" marL="165100">
              <a:lnSpc>
                <a:spcPct val="100000"/>
              </a:lnSpc>
              <a:spcBef>
                <a:spcPts val="1475"/>
              </a:spcBef>
            </a:pPr>
            <a:r>
              <a:rPr dirty="0" sz="2400" spc="-15" b="1">
                <a:solidFill>
                  <a:srgbClr val="FFFFFF"/>
                </a:solidFill>
                <a:latin typeface="Calibri"/>
                <a:cs typeface="Calibri"/>
              </a:rPr>
              <a:t>MÉTODOS</a:t>
            </a:r>
            <a:endParaRPr sz="2400">
              <a:latin typeface="Calibri"/>
              <a:cs typeface="Calibri"/>
            </a:endParaRPr>
          </a:p>
          <a:p>
            <a:pPr algn="just" marL="12700" marR="5080">
              <a:lnSpc>
                <a:spcPct val="100000"/>
              </a:lnSpc>
              <a:spcBef>
                <a:spcPts val="68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data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foi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anonimamente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coletada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dos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pacientes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&gt;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18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anos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TFE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(localizados </a:t>
            </a:r>
            <a:r>
              <a:rPr dirty="0" sz="1200" spc="-32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ou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metastáticos)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tratados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em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nosso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Centro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Referência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Sarcomas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entre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1991 </a:t>
            </a:r>
            <a:r>
              <a:rPr dirty="0" sz="1200" spc="-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 </a:t>
            </a:r>
            <a:r>
              <a:rPr dirty="0" sz="1200" spc="-5">
                <a:latin typeface="Arial MT"/>
                <a:cs typeface="Arial MT"/>
              </a:rPr>
              <a:t>2021. </a:t>
            </a:r>
            <a:r>
              <a:rPr dirty="0" sz="1200" spc="-15">
                <a:latin typeface="Arial MT"/>
                <a:cs typeface="Arial MT"/>
              </a:rPr>
              <a:t>Variáveis </a:t>
            </a:r>
            <a:r>
              <a:rPr dirty="0" sz="1200">
                <a:latin typeface="Arial MT"/>
                <a:cs typeface="Arial MT"/>
              </a:rPr>
              <a:t>clínicas e </a:t>
            </a:r>
            <a:r>
              <a:rPr dirty="0" sz="1200" spc="-5">
                <a:latin typeface="Arial MT"/>
                <a:cs typeface="Arial MT"/>
              </a:rPr>
              <a:t>demográficas foram obtidas: </a:t>
            </a:r>
            <a:r>
              <a:rPr dirty="0" sz="1200">
                <a:latin typeface="Arial MT"/>
                <a:cs typeface="Arial MT"/>
              </a:rPr>
              <a:t>sexo, </a:t>
            </a:r>
            <a:r>
              <a:rPr dirty="0" sz="1200" spc="-5">
                <a:latin typeface="Arial MT"/>
                <a:cs typeface="Arial MT"/>
              </a:rPr>
              <a:t>idade, tamanho </a:t>
            </a:r>
            <a:r>
              <a:rPr dirty="0" sz="1200">
                <a:latin typeface="Arial MT"/>
                <a:cs typeface="Arial MT"/>
              </a:rPr>
              <a:t>e 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localização do tumor primário </a:t>
            </a:r>
            <a:r>
              <a:rPr dirty="0" sz="1200">
                <a:latin typeface="Arial MT"/>
                <a:cs typeface="Arial MT"/>
              </a:rPr>
              <a:t>e </a:t>
            </a:r>
            <a:r>
              <a:rPr dirty="0" sz="1200" spc="-5">
                <a:latin typeface="Arial MT"/>
                <a:cs typeface="Arial MT"/>
              </a:rPr>
              <a:t>das </a:t>
            </a:r>
            <a:r>
              <a:rPr dirty="0" sz="1200">
                <a:latin typeface="Arial MT"/>
                <a:cs typeface="Arial MT"/>
              </a:rPr>
              <a:t>metástases (se </a:t>
            </a:r>
            <a:r>
              <a:rPr dirty="0" sz="1200" spc="-5">
                <a:latin typeface="Arial MT"/>
                <a:cs typeface="Arial MT"/>
              </a:rPr>
              <a:t>presentes), tipo de tratamento 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local </a:t>
            </a:r>
            <a:r>
              <a:rPr dirty="0" sz="1200">
                <a:latin typeface="Arial MT"/>
                <a:cs typeface="Arial MT"/>
              </a:rPr>
              <a:t>e sistêmico, e resposta </a:t>
            </a:r>
            <a:r>
              <a:rPr dirty="0" sz="1200" spc="-5">
                <a:latin typeface="Arial MT"/>
                <a:cs typeface="Arial MT"/>
              </a:rPr>
              <a:t>patológica. </a:t>
            </a:r>
            <a:r>
              <a:rPr dirty="0" sz="1200">
                <a:latin typeface="Arial MT"/>
                <a:cs typeface="Arial MT"/>
              </a:rPr>
              <a:t>A </a:t>
            </a:r>
            <a:r>
              <a:rPr dirty="0" sz="1200" spc="-5">
                <a:latin typeface="Arial MT"/>
                <a:cs typeface="Arial MT"/>
              </a:rPr>
              <a:t>análise de </a:t>
            </a:r>
            <a:r>
              <a:rPr dirty="0" sz="1200">
                <a:latin typeface="Arial MT"/>
                <a:cs typeface="Arial MT"/>
              </a:rPr>
              <a:t>sobrevida </a:t>
            </a:r>
            <a:r>
              <a:rPr dirty="0" sz="1200" spc="-5">
                <a:latin typeface="Arial MT"/>
                <a:cs typeface="Arial MT"/>
              </a:rPr>
              <a:t>foi feita usando </a:t>
            </a:r>
            <a:r>
              <a:rPr dirty="0" sz="1200">
                <a:latin typeface="Arial MT"/>
                <a:cs typeface="Arial MT"/>
              </a:rPr>
              <a:t>o 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método </a:t>
            </a:r>
            <a:r>
              <a:rPr dirty="0" sz="1200" spc="-5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Kaplan-Meier, </a:t>
            </a:r>
            <a:r>
              <a:rPr dirty="0" sz="1200">
                <a:latin typeface="Arial MT"/>
                <a:cs typeface="Arial MT"/>
              </a:rPr>
              <a:t>comparando com o </a:t>
            </a:r>
            <a:r>
              <a:rPr dirty="0" sz="1200" spc="-5">
                <a:latin typeface="Arial MT"/>
                <a:cs typeface="Arial MT"/>
              </a:rPr>
              <a:t>teste log-rank. Da </a:t>
            </a:r>
            <a:r>
              <a:rPr dirty="0" sz="1200">
                <a:latin typeface="Arial MT"/>
                <a:cs typeface="Arial MT"/>
              </a:rPr>
              <a:t>mesma </a:t>
            </a:r>
            <a:r>
              <a:rPr dirty="0" sz="1200" spc="-5">
                <a:latin typeface="Arial MT"/>
                <a:cs typeface="Arial MT"/>
              </a:rPr>
              <a:t>forma, </a:t>
            </a:r>
            <a:r>
              <a:rPr dirty="0" sz="1200">
                <a:latin typeface="Arial MT"/>
                <a:cs typeface="Arial MT"/>
              </a:rPr>
              <a:t>a 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análise uni </a:t>
            </a:r>
            <a:r>
              <a:rPr dirty="0" sz="1200">
                <a:latin typeface="Arial MT"/>
                <a:cs typeface="Arial MT"/>
              </a:rPr>
              <a:t>e multivariada </a:t>
            </a:r>
            <a:r>
              <a:rPr dirty="0" sz="1200" spc="-5">
                <a:latin typeface="Arial MT"/>
                <a:cs typeface="Arial MT"/>
              </a:rPr>
              <a:t>foi </a:t>
            </a:r>
            <a:r>
              <a:rPr dirty="0" sz="1200">
                <a:latin typeface="Arial MT"/>
                <a:cs typeface="Arial MT"/>
              </a:rPr>
              <a:t>realizada </a:t>
            </a:r>
            <a:r>
              <a:rPr dirty="0" sz="1200" spc="-5">
                <a:latin typeface="Arial MT"/>
                <a:cs typeface="Arial MT"/>
              </a:rPr>
              <a:t>pelo </a:t>
            </a:r>
            <a:r>
              <a:rPr dirty="0" sz="1200">
                <a:latin typeface="Arial MT"/>
                <a:cs typeface="Arial MT"/>
              </a:rPr>
              <a:t>método </a:t>
            </a:r>
            <a:r>
              <a:rPr dirty="0" sz="1200" spc="-5">
                <a:latin typeface="Arial MT"/>
                <a:cs typeface="Arial MT"/>
              </a:rPr>
              <a:t>de Cox. </a:t>
            </a:r>
            <a:r>
              <a:rPr dirty="0" sz="1200">
                <a:latin typeface="Arial MT"/>
                <a:cs typeface="Arial MT"/>
              </a:rPr>
              <a:t>O </a:t>
            </a:r>
            <a:r>
              <a:rPr dirty="0" sz="1200" spc="-5">
                <a:latin typeface="Arial MT"/>
                <a:cs typeface="Arial MT"/>
              </a:rPr>
              <a:t>aplicativo estatístico 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utilizado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foi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"IBM SPSS Statistics </a:t>
            </a:r>
            <a:r>
              <a:rPr dirty="0" sz="1200">
                <a:latin typeface="Arial MT"/>
                <a:cs typeface="Arial MT"/>
              </a:rPr>
              <a:t>versão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24"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3077800" y="9200450"/>
            <a:ext cx="5195570" cy="1047115"/>
          </a:xfrm>
          <a:custGeom>
            <a:avLst/>
            <a:gdLst/>
            <a:ahLst/>
            <a:cxnLst/>
            <a:rect l="l" t="t" r="r" b="b"/>
            <a:pathLst>
              <a:path w="5195569" h="1047115">
                <a:moveTo>
                  <a:pt x="0" y="174452"/>
                </a:moveTo>
                <a:lnTo>
                  <a:pt x="6231" y="128076"/>
                </a:lnTo>
                <a:lnTo>
                  <a:pt x="23818" y="86403"/>
                </a:lnTo>
                <a:lnTo>
                  <a:pt x="51096" y="51096"/>
                </a:lnTo>
                <a:lnTo>
                  <a:pt x="86403" y="23817"/>
                </a:lnTo>
                <a:lnTo>
                  <a:pt x="128076" y="6231"/>
                </a:lnTo>
                <a:lnTo>
                  <a:pt x="174452" y="0"/>
                </a:lnTo>
                <a:lnTo>
                  <a:pt x="5020647" y="0"/>
                </a:lnTo>
                <a:lnTo>
                  <a:pt x="5087406" y="13279"/>
                </a:lnTo>
                <a:lnTo>
                  <a:pt x="5144002" y="51095"/>
                </a:lnTo>
                <a:lnTo>
                  <a:pt x="5181820" y="107693"/>
                </a:lnTo>
                <a:lnTo>
                  <a:pt x="5195099" y="174452"/>
                </a:lnTo>
                <a:lnTo>
                  <a:pt x="5195099" y="872246"/>
                </a:lnTo>
                <a:lnTo>
                  <a:pt x="5188868" y="918623"/>
                </a:lnTo>
                <a:lnTo>
                  <a:pt x="5171281" y="960296"/>
                </a:lnTo>
                <a:lnTo>
                  <a:pt x="5144003" y="995603"/>
                </a:lnTo>
                <a:lnTo>
                  <a:pt x="5108696" y="1022881"/>
                </a:lnTo>
                <a:lnTo>
                  <a:pt x="5067023" y="1040468"/>
                </a:lnTo>
                <a:lnTo>
                  <a:pt x="5020647" y="1046699"/>
                </a:lnTo>
                <a:lnTo>
                  <a:pt x="174452" y="1046699"/>
                </a:lnTo>
                <a:lnTo>
                  <a:pt x="128076" y="1040468"/>
                </a:lnTo>
                <a:lnTo>
                  <a:pt x="86403" y="1022881"/>
                </a:lnTo>
                <a:lnTo>
                  <a:pt x="51096" y="995603"/>
                </a:lnTo>
                <a:lnTo>
                  <a:pt x="23818" y="960296"/>
                </a:lnTo>
                <a:lnTo>
                  <a:pt x="6231" y="918623"/>
                </a:lnTo>
                <a:lnTo>
                  <a:pt x="0" y="872246"/>
                </a:lnTo>
                <a:lnTo>
                  <a:pt x="0" y="174452"/>
                </a:lnTo>
                <a:close/>
              </a:path>
            </a:pathLst>
          </a:custGeom>
          <a:ln w="41274">
            <a:solidFill>
              <a:srgbClr val="00B0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14024725" y="112500"/>
            <a:ext cx="4207510" cy="615950"/>
          </a:xfrm>
          <a:prstGeom prst="rect">
            <a:avLst/>
          </a:prstGeom>
          <a:solidFill>
            <a:srgbClr val="00B050"/>
          </a:solidFill>
        </p:spPr>
        <p:txBody>
          <a:bodyPr wrap="square" lIns="0" tIns="153035" rIns="0" bIns="0" rtlCol="0" vert="horz">
            <a:spAutoFit/>
          </a:bodyPr>
          <a:lstStyle/>
          <a:p>
            <a:pPr marL="277495">
              <a:lnSpc>
                <a:spcPct val="100000"/>
              </a:lnSpc>
              <a:spcBef>
                <a:spcPts val="1205"/>
              </a:spcBef>
            </a:pPr>
            <a:r>
              <a:rPr dirty="0" sz="1900" spc="-10" b="1">
                <a:solidFill>
                  <a:srgbClr val="FFFFFF"/>
                </a:solidFill>
                <a:latin typeface="Calibri"/>
                <a:cs typeface="Calibri"/>
              </a:rPr>
              <a:t>Encontro</a:t>
            </a:r>
            <a:r>
              <a:rPr dirty="0" sz="1900" spc="-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 spc="-5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900" spc="-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 spc="-5" b="1">
                <a:solidFill>
                  <a:srgbClr val="FFFFFF"/>
                </a:solidFill>
                <a:latin typeface="Calibri"/>
                <a:cs typeface="Calibri"/>
              </a:rPr>
              <a:t>Ciência</a:t>
            </a:r>
            <a:r>
              <a:rPr dirty="0" sz="1900" spc="-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 b="1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dirty="0" sz="1900" spc="-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 spc="-10" b="1">
                <a:solidFill>
                  <a:srgbClr val="FFFFFF"/>
                </a:solidFill>
                <a:latin typeface="Calibri"/>
                <a:cs typeface="Calibri"/>
              </a:rPr>
              <a:t>Inovação</a:t>
            </a:r>
            <a:r>
              <a:rPr dirty="0" sz="1900" spc="-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 spc="-5" b="1">
                <a:solidFill>
                  <a:srgbClr val="FFFFFF"/>
                </a:solidFill>
                <a:latin typeface="Calibri"/>
                <a:cs typeface="Calibri"/>
              </a:rPr>
              <a:t>2023</a:t>
            </a:r>
            <a:endParaRPr sz="1900">
              <a:latin typeface="Calibri"/>
              <a:cs typeface="Calibri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002" y="169804"/>
            <a:ext cx="5197154" cy="481175"/>
          </a:xfrm>
          <a:prstGeom prst="rect">
            <a:avLst/>
          </a:prstGeom>
        </p:spPr>
      </p:pic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6307326" y="2039952"/>
          <a:ext cx="2818130" cy="80524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6255"/>
                <a:gridCol w="1003300"/>
              </a:tblGrid>
              <a:tr h="653374">
                <a:tc>
                  <a:txBody>
                    <a:bodyPr/>
                    <a:lstStyle/>
                    <a:p>
                      <a:pPr marL="120014" marR="1074420" indent="-63500">
                        <a:lnSpc>
                          <a:spcPct val="107000"/>
                        </a:lnSpc>
                        <a:spcBef>
                          <a:spcPts val="31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Genero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Masculino 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Feminino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8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(63%)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571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4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9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(37%)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EEE"/>
                    </a:solidFill>
                  </a:tcPr>
                </a:tc>
              </a:tr>
              <a:tr h="24602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Idade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14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E9EEF6"/>
                    </a:solidFill>
                  </a:tcPr>
                </a:tc>
              </a:tr>
              <a:tr h="179374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Mediana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(anos)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25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(18-71)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</a:tr>
              <a:tr h="179374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18-30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anos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91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(69%)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</a:tr>
              <a:tr h="179374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31-40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anos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22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(17%)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</a:tr>
              <a:tr h="179374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41-50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anos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11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(8%)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</a:tr>
              <a:tr h="227976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&gt;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50</a:t>
                      </a:r>
                      <a:r>
                        <a:rPr dirty="0" sz="1100" spc="20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anos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7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(6%)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6"/>
                    </a:solidFill>
                  </a:tcPr>
                </a:tc>
              </a:tr>
              <a:tr h="24602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Origem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14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D0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D0DEEE"/>
                    </a:solidFill>
                  </a:tcPr>
                </a:tc>
              </a:tr>
              <a:tr h="179374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Ossea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D0DEEE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98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(75%)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D0DEEE"/>
                    </a:solidFill>
                  </a:tcPr>
                </a:tc>
              </a:tr>
              <a:tr h="227975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Extra-ossea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EEE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33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(25%)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EEE"/>
                    </a:solidFill>
                  </a:tcPr>
                </a:tc>
              </a:tr>
              <a:tr h="24602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Local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primário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14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E9EEF6"/>
                    </a:solidFill>
                  </a:tcPr>
                </a:tc>
              </a:tr>
              <a:tr h="179374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Cabeça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Pescoço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9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(7%)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</a:tr>
              <a:tr h="179374">
                <a:tc>
                  <a:txBody>
                    <a:bodyPr/>
                    <a:lstStyle/>
                    <a:p>
                      <a:pPr algn="r" marR="222250">
                        <a:lnSpc>
                          <a:spcPts val="120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Parede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toraco-abdominal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16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(12%)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</a:tr>
              <a:tr h="179374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Retroperitonio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14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(11%)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</a:tr>
              <a:tr h="179374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Coluna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10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(8%)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</a:tr>
              <a:tr h="179374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Extremidade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Superior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11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(8%)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</a:tr>
              <a:tr h="179374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Extremidade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Inferior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39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(30%)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</a:tr>
              <a:tr h="179374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Pelve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29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(22%)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</a:tr>
              <a:tr h="227976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SNC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(intracranial)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3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(2%)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6"/>
                    </a:solidFill>
                  </a:tcPr>
                </a:tc>
              </a:tr>
              <a:tr h="24602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spc="-15">
                          <a:latin typeface="Calibri"/>
                          <a:cs typeface="Calibri"/>
                        </a:rPr>
                        <a:t>Tamanho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primário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14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D0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D0DEEE"/>
                    </a:solidFill>
                  </a:tcPr>
                </a:tc>
              </a:tr>
              <a:tr h="179374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&gt;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8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cm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D0DEEE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72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(55%)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D0DEEE"/>
                    </a:solidFill>
                  </a:tcPr>
                </a:tc>
              </a:tr>
              <a:tr h="227976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&lt;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8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cm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EEE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59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(45%)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EEE"/>
                    </a:solidFill>
                  </a:tcPr>
                </a:tc>
              </a:tr>
              <a:tr h="24602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Extensão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(Estadio)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14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E9EEF6"/>
                    </a:solidFill>
                  </a:tcPr>
                </a:tc>
              </a:tr>
              <a:tr h="179374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Doença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Localizada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91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(69%)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</a:tr>
              <a:tr h="227975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Doença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Metastática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40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(31%)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6"/>
                    </a:solidFill>
                  </a:tcPr>
                </a:tc>
              </a:tr>
              <a:tr h="24602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Local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metástase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14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D0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D0DEEE"/>
                    </a:solidFill>
                  </a:tcPr>
                </a:tc>
              </a:tr>
              <a:tr h="179374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Pulmonar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D0DEEE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29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(72%)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D0DEEE"/>
                    </a:solidFill>
                  </a:tcPr>
                </a:tc>
              </a:tr>
              <a:tr h="227975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Extrapulmonar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EEE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11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(28%)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EEE"/>
                    </a:solidFill>
                  </a:tcPr>
                </a:tc>
              </a:tr>
              <a:tr h="24602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Tipo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terapia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local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14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E9EEF6"/>
                    </a:solidFill>
                  </a:tcPr>
                </a:tc>
              </a:tr>
              <a:tr h="179374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Cirurgia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63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(48%)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</a:tr>
              <a:tr h="179374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Radioterapia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26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(20%)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</a:tr>
              <a:tr h="179374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Cirurgia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+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Radioterapia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28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(21%)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E9EEF6"/>
                    </a:solidFill>
                  </a:tcPr>
                </a:tc>
              </a:tr>
              <a:tr h="227976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Sem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terapia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local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6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14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(11%)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6"/>
                    </a:solidFill>
                  </a:tcPr>
                </a:tc>
              </a:tr>
              <a:tr h="24602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Motivo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não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operar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14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D0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D0DEEE"/>
                    </a:solidFill>
                  </a:tcPr>
                </a:tc>
              </a:tr>
              <a:tr h="179374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Rejeição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amputação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D0DEEE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18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(45%)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D0DEEE"/>
                    </a:solidFill>
                  </a:tcPr>
                </a:tc>
              </a:tr>
              <a:tr h="179374">
                <a:tc>
                  <a:txBody>
                    <a:bodyPr/>
                    <a:lstStyle/>
                    <a:p>
                      <a:pPr marL="120014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Localização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inoperável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D0DEEE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9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(22%)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D0DEEE"/>
                    </a:solidFill>
                  </a:tcPr>
                </a:tc>
              </a:tr>
              <a:tr h="227975">
                <a:tc>
                  <a:txBody>
                    <a:bodyPr/>
                    <a:lstStyle/>
                    <a:p>
                      <a:pPr algn="r" marR="269240">
                        <a:lnSpc>
                          <a:spcPts val="120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Metástases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sintomáticas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D0DEEE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13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(33%)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D0DEE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13752276" y="5698780"/>
          <a:ext cx="4089400" cy="14262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3450"/>
                <a:gridCol w="949325"/>
                <a:gridCol w="893445"/>
              </a:tblGrid>
              <a:tr h="192399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Idade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99695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21615">
                        <a:lnSpc>
                          <a:spcPts val="1390"/>
                        </a:lnSpc>
                        <a:spcBef>
                          <a:spcPts val="25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Ciclos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Quimioterapi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239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9695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  <a:spcBef>
                          <a:spcPts val="25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Média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  <a:spcBef>
                          <a:spcPts val="25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Mediana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12700">
                      <a:solidFill>
                        <a:srgbClr val="ED7D31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</a:tr>
              <a:tr h="202449">
                <a:tc>
                  <a:txBody>
                    <a:bodyPr/>
                    <a:lstStyle/>
                    <a:p>
                      <a:pPr marL="9525">
                        <a:lnSpc>
                          <a:spcPts val="1390"/>
                        </a:lnSpc>
                        <a:spcBef>
                          <a:spcPts val="105"/>
                        </a:spcBef>
                      </a:pPr>
                      <a:r>
                        <a:rPr dirty="0" sz="1200" spc="-10">
                          <a:latin typeface="Calibri"/>
                          <a:cs typeface="Calibri"/>
                        </a:rPr>
                        <a:t>População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(N=131)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  <a:spcBef>
                          <a:spcPts val="105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10,2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  <a:spcBef>
                          <a:spcPts val="105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11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L w="12700">
                      <a:solidFill>
                        <a:srgbClr val="ED7D31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</a:tr>
              <a:tr h="202449">
                <a:tc>
                  <a:txBody>
                    <a:bodyPr/>
                    <a:lstStyle/>
                    <a:p>
                      <a:pPr marL="43815">
                        <a:lnSpc>
                          <a:spcPts val="1390"/>
                        </a:lnSpc>
                        <a:spcBef>
                          <a:spcPts val="105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18-30</a:t>
                      </a:r>
                      <a:r>
                        <a:rPr dirty="0" sz="12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anos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(N=91)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  <a:spcBef>
                          <a:spcPts val="105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10,8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  <a:spcBef>
                          <a:spcPts val="105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12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L w="12700">
                      <a:solidFill>
                        <a:srgbClr val="ED7D31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</a:tr>
              <a:tr h="202449">
                <a:tc>
                  <a:txBody>
                    <a:bodyPr/>
                    <a:lstStyle/>
                    <a:p>
                      <a:pPr marL="43815">
                        <a:lnSpc>
                          <a:spcPts val="1390"/>
                        </a:lnSpc>
                        <a:spcBef>
                          <a:spcPts val="105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31-40</a:t>
                      </a:r>
                      <a:r>
                        <a:rPr dirty="0" sz="12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anos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(N=22)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  <a:spcBef>
                          <a:spcPts val="105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10.7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  <a:spcBef>
                          <a:spcPts val="105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12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L w="12700">
                      <a:solidFill>
                        <a:srgbClr val="ED7D31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</a:tr>
              <a:tr h="202449">
                <a:tc>
                  <a:txBody>
                    <a:bodyPr/>
                    <a:lstStyle/>
                    <a:p>
                      <a:pPr marL="43815">
                        <a:lnSpc>
                          <a:spcPts val="1390"/>
                        </a:lnSpc>
                        <a:spcBef>
                          <a:spcPts val="105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41-50</a:t>
                      </a:r>
                      <a:r>
                        <a:rPr dirty="0" sz="12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anos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(N=11)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  <a:spcBef>
                          <a:spcPts val="105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  <a:spcBef>
                          <a:spcPts val="105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L w="12700">
                      <a:solidFill>
                        <a:srgbClr val="ED7D31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</a:tr>
              <a:tr h="202449">
                <a:tc>
                  <a:txBody>
                    <a:bodyPr/>
                    <a:lstStyle/>
                    <a:p>
                      <a:pPr marL="43815">
                        <a:lnSpc>
                          <a:spcPts val="1390"/>
                        </a:lnSpc>
                        <a:spcBef>
                          <a:spcPts val="105"/>
                        </a:spcBef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51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ou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mais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anos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(N=7)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  <a:spcBef>
                          <a:spcPts val="105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  <a:spcBef>
                          <a:spcPts val="105"/>
                        </a:spcBef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L w="12700">
                      <a:solidFill>
                        <a:srgbClr val="ED7D31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13003699" y="1612160"/>
            <a:ext cx="5152390" cy="4100829"/>
          </a:xfrm>
          <a:prstGeom prst="rect">
            <a:avLst/>
          </a:prstGeom>
        </p:spPr>
        <p:txBody>
          <a:bodyPr wrap="square" lIns="0" tIns="187325" rIns="0" bIns="0" rtlCol="0" vert="horz">
            <a:spAutoFit/>
          </a:bodyPr>
          <a:lstStyle/>
          <a:p>
            <a:pPr algn="ctr" marR="264160">
              <a:lnSpc>
                <a:spcPct val="100000"/>
              </a:lnSpc>
              <a:spcBef>
                <a:spcPts val="1475"/>
              </a:spcBef>
            </a:pPr>
            <a:r>
              <a:rPr dirty="0" sz="2400" spc="-45" b="1">
                <a:solidFill>
                  <a:srgbClr val="FFFFFF"/>
                </a:solidFill>
                <a:latin typeface="Calibri"/>
                <a:cs typeface="Calibri"/>
              </a:rPr>
              <a:t>RESULTADOS</a:t>
            </a:r>
            <a:endParaRPr sz="2400">
              <a:latin typeface="Calibri"/>
              <a:cs typeface="Calibri"/>
            </a:endParaRPr>
          </a:p>
          <a:p>
            <a:pPr algn="just" marL="12700" marR="6985">
              <a:lnSpc>
                <a:spcPct val="114999"/>
              </a:lnSpc>
              <a:spcBef>
                <a:spcPts val="470"/>
              </a:spcBef>
            </a:pPr>
            <a:r>
              <a:rPr dirty="0" sz="1200" spc="-5">
                <a:latin typeface="Arial MT"/>
                <a:cs typeface="Arial MT"/>
              </a:rPr>
              <a:t>Dos 131 pacientes incluídos no estudo, </a:t>
            </a:r>
            <a:r>
              <a:rPr dirty="0" sz="1200">
                <a:latin typeface="Arial MT"/>
                <a:cs typeface="Arial MT"/>
              </a:rPr>
              <a:t>a mediana </a:t>
            </a:r>
            <a:r>
              <a:rPr dirty="0" sz="1200" spc="-5">
                <a:latin typeface="Arial MT"/>
                <a:cs typeface="Arial MT"/>
              </a:rPr>
              <a:t>de idade foi de 25 anos </a:t>
            </a:r>
            <a:r>
              <a:rPr dirty="0" sz="1200">
                <a:latin typeface="Arial MT"/>
                <a:cs typeface="Arial MT"/>
              </a:rPr>
              <a:t> (18-71 </a:t>
            </a:r>
            <a:r>
              <a:rPr dirty="0" sz="1200" spc="-5">
                <a:latin typeface="Arial MT"/>
                <a:cs typeface="Arial MT"/>
              </a:rPr>
              <a:t>anos). Os locais </a:t>
            </a:r>
            <a:r>
              <a:rPr dirty="0" sz="1200">
                <a:latin typeface="Arial MT"/>
                <a:cs typeface="Arial MT"/>
              </a:rPr>
              <a:t>mais </a:t>
            </a:r>
            <a:r>
              <a:rPr dirty="0" sz="1200" spc="-5">
                <a:latin typeface="Arial MT"/>
                <a:cs typeface="Arial MT"/>
              </a:rPr>
              <a:t>frequentes foram Extremidades </a:t>
            </a:r>
            <a:r>
              <a:rPr dirty="0" sz="1200">
                <a:latin typeface="Arial MT"/>
                <a:cs typeface="Arial MT"/>
              </a:rPr>
              <a:t>(50%) e </a:t>
            </a:r>
            <a:r>
              <a:rPr dirty="0" sz="1200" spc="-5">
                <a:latin typeface="Arial MT"/>
                <a:cs typeface="Arial MT"/>
              </a:rPr>
              <a:t>Bacia </a:t>
            </a:r>
            <a:r>
              <a:rPr dirty="0" sz="1200" spc="-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(22%), sendo </a:t>
            </a:r>
            <a:r>
              <a:rPr dirty="0" sz="1200" spc="-5">
                <a:latin typeface="Arial MT"/>
                <a:cs typeface="Arial MT"/>
              </a:rPr>
              <a:t>91 tumores localizados </a:t>
            </a:r>
            <a:r>
              <a:rPr dirty="0" sz="1200">
                <a:latin typeface="Arial MT"/>
                <a:cs typeface="Arial MT"/>
              </a:rPr>
              <a:t>(69%) e </a:t>
            </a:r>
            <a:r>
              <a:rPr dirty="0" sz="1200" spc="-5">
                <a:latin typeface="Arial MT"/>
                <a:cs typeface="Arial MT"/>
              </a:rPr>
              <a:t>40 </a:t>
            </a:r>
            <a:r>
              <a:rPr dirty="0" sz="1200">
                <a:latin typeface="Arial MT"/>
                <a:cs typeface="Arial MT"/>
              </a:rPr>
              <a:t>metastáticos (31%), com 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origem extra-óssea 25%. </a:t>
            </a:r>
            <a:r>
              <a:rPr dirty="0" sz="1200" spc="-20">
                <a:latin typeface="Arial MT"/>
                <a:cs typeface="Arial MT"/>
              </a:rPr>
              <a:t>Tamanho&gt;8cm </a:t>
            </a:r>
            <a:r>
              <a:rPr dirty="0" sz="1200" spc="-5">
                <a:latin typeface="Arial MT"/>
                <a:cs typeface="Arial MT"/>
              </a:rPr>
              <a:t>foram 55%. No tratamento local: 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69% </a:t>
            </a:r>
            <a:r>
              <a:rPr dirty="0" sz="1200">
                <a:latin typeface="Arial MT"/>
                <a:cs typeface="Arial MT"/>
              </a:rPr>
              <a:t>realizou cirurgia e </a:t>
            </a:r>
            <a:r>
              <a:rPr dirty="0" sz="1200" spc="-5">
                <a:latin typeface="Arial MT"/>
                <a:cs typeface="Arial MT"/>
              </a:rPr>
              <a:t>20% </a:t>
            </a:r>
            <a:r>
              <a:rPr dirty="0" sz="1200">
                <a:latin typeface="Arial MT"/>
                <a:cs typeface="Arial MT"/>
              </a:rPr>
              <a:t>radioterapia </a:t>
            </a:r>
            <a:r>
              <a:rPr dirty="0" sz="1200" spc="-5">
                <a:latin typeface="Arial MT"/>
                <a:cs typeface="Arial MT"/>
              </a:rPr>
              <a:t>definitiva. </a:t>
            </a:r>
            <a:r>
              <a:rPr dirty="0" sz="1200">
                <a:latin typeface="Arial MT"/>
                <a:cs typeface="Arial MT"/>
              </a:rPr>
              <a:t>A radioterapia </a:t>
            </a:r>
            <a:r>
              <a:rPr dirty="0" sz="1200" spc="-5">
                <a:latin typeface="Arial MT"/>
                <a:cs typeface="Arial MT"/>
              </a:rPr>
              <a:t>adjuvante </a:t>
            </a:r>
            <a:r>
              <a:rPr dirty="0" sz="1200" spc="-32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foi usada em 21%. SG em </a:t>
            </a:r>
            <a:r>
              <a:rPr dirty="0" sz="1200">
                <a:latin typeface="Arial MT"/>
                <a:cs typeface="Arial MT"/>
              </a:rPr>
              <a:t>5 </a:t>
            </a:r>
            <a:r>
              <a:rPr dirty="0" sz="1200" spc="-5">
                <a:latin typeface="Arial MT"/>
                <a:cs typeface="Arial MT"/>
              </a:rPr>
              <a:t>anos foi 70% para doença localizada </a:t>
            </a:r>
            <a:r>
              <a:rPr dirty="0" sz="1200">
                <a:latin typeface="Arial MT"/>
                <a:cs typeface="Arial MT"/>
              </a:rPr>
              <a:t>e </a:t>
            </a:r>
            <a:r>
              <a:rPr dirty="0" sz="1200" spc="-5">
                <a:latin typeface="Arial MT"/>
                <a:cs typeface="Arial MT"/>
              </a:rPr>
              <a:t>32% 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para </a:t>
            </a:r>
            <a:r>
              <a:rPr dirty="0" sz="1200">
                <a:latin typeface="Arial MT"/>
                <a:cs typeface="Arial MT"/>
              </a:rPr>
              <a:t>metastática (59% </a:t>
            </a:r>
            <a:r>
              <a:rPr dirty="0" sz="1200" spc="-5">
                <a:latin typeface="Arial MT"/>
                <a:cs typeface="Arial MT"/>
              </a:rPr>
              <a:t>na população total). Pacientes </a:t>
            </a:r>
            <a:r>
              <a:rPr dirty="0" sz="1200">
                <a:latin typeface="Arial MT"/>
                <a:cs typeface="Arial MT"/>
              </a:rPr>
              <a:t>&gt; </a:t>
            </a:r>
            <a:r>
              <a:rPr dirty="0" sz="1200" spc="-5">
                <a:latin typeface="Arial MT"/>
                <a:cs typeface="Arial MT"/>
              </a:rPr>
              <a:t>40 anos </a:t>
            </a:r>
            <a:r>
              <a:rPr dirty="0" sz="1200">
                <a:latin typeface="Arial MT"/>
                <a:cs typeface="Arial MT"/>
              </a:rPr>
              <a:t>receberam </a:t>
            </a:r>
            <a:r>
              <a:rPr dirty="0" sz="1200" spc="-32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uma</a:t>
            </a:r>
            <a:r>
              <a:rPr dirty="0" sz="1200">
                <a:latin typeface="Arial MT"/>
                <a:cs typeface="Arial MT"/>
              </a:rPr>
              <a:t> mediana </a:t>
            </a:r>
            <a:r>
              <a:rPr dirty="0" sz="1200" spc="-5">
                <a:latin typeface="Arial MT"/>
                <a:cs typeface="Arial MT"/>
              </a:rPr>
              <a:t>de</a:t>
            </a:r>
            <a:r>
              <a:rPr dirty="0" sz="1200">
                <a:latin typeface="Arial MT"/>
                <a:cs typeface="Arial MT"/>
              </a:rPr>
              <a:t> 7 ciclos </a:t>
            </a:r>
            <a:r>
              <a:rPr dirty="0" sz="1200" spc="-5">
                <a:latin typeface="Arial MT"/>
                <a:cs typeface="Arial MT"/>
              </a:rPr>
              <a:t>de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quimioterapia,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50%</a:t>
            </a:r>
            <a:r>
              <a:rPr dirty="0" sz="1200">
                <a:latin typeface="Arial MT"/>
                <a:cs typeface="Arial MT"/>
              </a:rPr>
              <a:t> menos </a:t>
            </a:r>
            <a:r>
              <a:rPr dirty="0" sz="1200" spc="-5">
                <a:latin typeface="Arial MT"/>
                <a:cs typeface="Arial MT"/>
              </a:rPr>
              <a:t>de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tratamento </a:t>
            </a:r>
            <a:r>
              <a:rPr dirty="0" sz="1200">
                <a:latin typeface="Arial MT"/>
                <a:cs typeface="Arial MT"/>
              </a:rPr>
              <a:t> sistêmico,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uma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SG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em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5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anos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61%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para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&lt;40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anos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contra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40%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para</a:t>
            </a:r>
            <a:endParaRPr sz="1200">
              <a:latin typeface="Arial MT"/>
              <a:cs typeface="Arial MT"/>
            </a:endParaRPr>
          </a:p>
          <a:p>
            <a:pPr algn="just" marL="12700" marR="5080">
              <a:lnSpc>
                <a:spcPct val="114999"/>
              </a:lnSpc>
            </a:pPr>
            <a:r>
              <a:rPr dirty="0" sz="1200" spc="-5">
                <a:latin typeface="Arial MT"/>
                <a:cs typeface="Arial MT"/>
              </a:rPr>
              <a:t>&gt;40 anos.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Os fatores prognósticos </a:t>
            </a:r>
            <a:r>
              <a:rPr dirty="0" sz="1200">
                <a:latin typeface="Arial MT"/>
                <a:cs typeface="Arial MT"/>
              </a:rPr>
              <a:t>com significância </a:t>
            </a:r>
            <a:r>
              <a:rPr dirty="0" sz="1200" spc="-5">
                <a:latin typeface="Arial MT"/>
                <a:cs typeface="Arial MT"/>
              </a:rPr>
              <a:t>para SG na análise 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univariada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foram: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idade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&gt;40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anos,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tamanho&gt;8</a:t>
            </a:r>
            <a:r>
              <a:rPr dirty="0" sz="1200">
                <a:latin typeface="Arial MT"/>
                <a:cs typeface="Arial MT"/>
              </a:rPr>
              <a:t> cm,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resposta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patológica </a:t>
            </a:r>
            <a:r>
              <a:rPr dirty="0" sz="1200">
                <a:latin typeface="Arial MT"/>
                <a:cs typeface="Arial MT"/>
              </a:rPr>
              <a:t> completa (Huvos </a:t>
            </a:r>
            <a:r>
              <a:rPr dirty="0" sz="1200" spc="-5">
                <a:latin typeface="Arial MT"/>
                <a:cs typeface="Arial MT"/>
              </a:rPr>
              <a:t>4) </a:t>
            </a:r>
            <a:r>
              <a:rPr dirty="0" sz="1200">
                <a:latin typeface="Arial MT"/>
                <a:cs typeface="Arial MT"/>
              </a:rPr>
              <a:t>e a </a:t>
            </a:r>
            <a:r>
              <a:rPr dirty="0" sz="1200" spc="-5">
                <a:latin typeface="Arial MT"/>
                <a:cs typeface="Arial MT"/>
              </a:rPr>
              <a:t>presença de </a:t>
            </a:r>
            <a:r>
              <a:rPr dirty="0" sz="1200">
                <a:latin typeface="Arial MT"/>
                <a:cs typeface="Arial MT"/>
              </a:rPr>
              <a:t>metástase </a:t>
            </a:r>
            <a:r>
              <a:rPr dirty="0" sz="1200" spc="-5">
                <a:latin typeface="Arial MT"/>
                <a:cs typeface="Arial MT"/>
              </a:rPr>
              <a:t>no diagnóstico. No entanto, 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após análise </a:t>
            </a:r>
            <a:r>
              <a:rPr dirty="0" sz="1200">
                <a:latin typeface="Arial MT"/>
                <a:cs typeface="Arial MT"/>
              </a:rPr>
              <a:t>multivariada </a:t>
            </a:r>
            <a:r>
              <a:rPr dirty="0" sz="1200" spc="-5">
                <a:latin typeface="Arial MT"/>
                <a:cs typeface="Arial MT"/>
              </a:rPr>
              <a:t>pelo </a:t>
            </a:r>
            <a:r>
              <a:rPr dirty="0" sz="1200">
                <a:latin typeface="Arial MT"/>
                <a:cs typeface="Arial MT"/>
              </a:rPr>
              <a:t>método </a:t>
            </a:r>
            <a:r>
              <a:rPr dirty="0" sz="1200" spc="-5">
                <a:latin typeface="Arial MT"/>
                <a:cs typeface="Arial MT"/>
              </a:rPr>
              <a:t>Cox </a:t>
            </a:r>
            <a:r>
              <a:rPr dirty="0" sz="1200">
                <a:latin typeface="Arial MT"/>
                <a:cs typeface="Arial MT"/>
              </a:rPr>
              <a:t>somente </a:t>
            </a:r>
            <a:r>
              <a:rPr dirty="0" sz="1200" spc="-5">
                <a:latin typeface="Arial MT"/>
                <a:cs typeface="Arial MT"/>
              </a:rPr>
              <a:t>ficaram </a:t>
            </a:r>
            <a:r>
              <a:rPr dirty="0" sz="1200">
                <a:latin typeface="Arial MT"/>
                <a:cs typeface="Arial MT"/>
              </a:rPr>
              <a:t>como </a:t>
            </a:r>
            <a:r>
              <a:rPr dirty="0" sz="1200" spc="-5">
                <a:latin typeface="Arial MT"/>
                <a:cs typeface="Arial MT"/>
              </a:rPr>
              <a:t>fatores 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independentes</a:t>
            </a:r>
            <a:r>
              <a:rPr dirty="0" sz="1200">
                <a:latin typeface="Arial MT"/>
                <a:cs typeface="Arial MT"/>
              </a:rPr>
              <a:t> 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presença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de</a:t>
            </a:r>
            <a:r>
              <a:rPr dirty="0" sz="1200">
                <a:latin typeface="Arial MT"/>
                <a:cs typeface="Arial MT"/>
              </a:rPr>
              <a:t> metástase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no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diagnóstico</a:t>
            </a:r>
            <a:r>
              <a:rPr dirty="0" sz="1200">
                <a:latin typeface="Arial MT"/>
                <a:cs typeface="Arial MT"/>
              </a:rPr>
              <a:t> 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resposta 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patológica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completa</a:t>
            </a:r>
            <a:endParaRPr sz="1200">
              <a:latin typeface="Arial MT"/>
              <a:cs typeface="Arial MT"/>
            </a:endParaRPr>
          </a:p>
          <a:p>
            <a:pPr algn="ctr" marL="234950">
              <a:lnSpc>
                <a:spcPct val="100000"/>
              </a:lnSpc>
              <a:spcBef>
                <a:spcPts val="840"/>
              </a:spcBef>
            </a:pPr>
            <a:r>
              <a:rPr dirty="0" sz="1400" spc="-5" b="1">
                <a:latin typeface="Arial"/>
                <a:cs typeface="Arial"/>
              </a:rPr>
              <a:t>Número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de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ciclos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de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quimioterapia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313675" y="1770988"/>
            <a:ext cx="60921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16910" algn="l"/>
              </a:tabLst>
            </a:pPr>
            <a:r>
              <a:rPr dirty="0" sz="1400" spc="-5" b="1">
                <a:latin typeface="Arial"/>
                <a:cs typeface="Arial"/>
              </a:rPr>
              <a:t>Caraterísticas da</a:t>
            </a:r>
            <a:r>
              <a:rPr dirty="0" sz="140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População	SG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conforme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estadiamento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inicial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9252892" y="7696300"/>
            <a:ext cx="3681729" cy="2501900"/>
            <a:chOff x="9252892" y="7696300"/>
            <a:chExt cx="3681729" cy="2501900"/>
          </a:xfrm>
        </p:grpSpPr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52892" y="7696300"/>
              <a:ext cx="3681154" cy="2501814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701157" y="8916327"/>
              <a:ext cx="2055393" cy="898364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9696395" y="8911564"/>
              <a:ext cx="2065020" cy="908050"/>
            </a:xfrm>
            <a:custGeom>
              <a:avLst/>
              <a:gdLst/>
              <a:ahLst/>
              <a:cxnLst/>
              <a:rect l="l" t="t" r="r" b="b"/>
              <a:pathLst>
                <a:path w="2065020" h="908050">
                  <a:moveTo>
                    <a:pt x="0" y="0"/>
                  </a:moveTo>
                  <a:lnTo>
                    <a:pt x="2064918" y="0"/>
                  </a:lnTo>
                  <a:lnTo>
                    <a:pt x="2064918" y="907889"/>
                  </a:lnTo>
                  <a:lnTo>
                    <a:pt x="0" y="907889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0" name="object 20"/>
          <p:cNvGrpSpPr/>
          <p:nvPr/>
        </p:nvGrpSpPr>
        <p:grpSpPr>
          <a:xfrm>
            <a:off x="9230167" y="2015200"/>
            <a:ext cx="3681729" cy="2501900"/>
            <a:chOff x="9230167" y="2015200"/>
            <a:chExt cx="3681729" cy="2501900"/>
          </a:xfrm>
        </p:grpSpPr>
        <p:pic>
          <p:nvPicPr>
            <p:cNvPr id="21" name="object 2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30167" y="2015200"/>
              <a:ext cx="3681154" cy="2501814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546182" y="3485446"/>
              <a:ext cx="1766973" cy="726837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9541420" y="3480683"/>
              <a:ext cx="1776730" cy="736600"/>
            </a:xfrm>
            <a:custGeom>
              <a:avLst/>
              <a:gdLst/>
              <a:ahLst/>
              <a:cxnLst/>
              <a:rect l="l" t="t" r="r" b="b"/>
              <a:pathLst>
                <a:path w="1776729" h="736600">
                  <a:moveTo>
                    <a:pt x="0" y="0"/>
                  </a:moveTo>
                  <a:lnTo>
                    <a:pt x="1776498" y="0"/>
                  </a:lnTo>
                  <a:lnTo>
                    <a:pt x="1776498" y="736362"/>
                  </a:lnTo>
                  <a:lnTo>
                    <a:pt x="0" y="736362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4" name="object 24"/>
          <p:cNvGrpSpPr/>
          <p:nvPr/>
        </p:nvGrpSpPr>
        <p:grpSpPr>
          <a:xfrm>
            <a:off x="9216876" y="4834599"/>
            <a:ext cx="3669665" cy="2512060"/>
            <a:chOff x="9216876" y="4834599"/>
            <a:chExt cx="3669665" cy="2512060"/>
          </a:xfrm>
        </p:grpSpPr>
        <p:pic>
          <p:nvPicPr>
            <p:cNvPr id="25" name="object 2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216876" y="4834599"/>
              <a:ext cx="3669298" cy="2511984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517526" y="6289684"/>
              <a:ext cx="2470578" cy="816439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9512763" y="6284922"/>
              <a:ext cx="2480310" cy="826135"/>
            </a:xfrm>
            <a:custGeom>
              <a:avLst/>
              <a:gdLst/>
              <a:ahLst/>
              <a:cxnLst/>
              <a:rect l="l" t="t" r="r" b="b"/>
              <a:pathLst>
                <a:path w="2480309" h="826134">
                  <a:moveTo>
                    <a:pt x="0" y="0"/>
                  </a:moveTo>
                  <a:lnTo>
                    <a:pt x="2480104" y="0"/>
                  </a:lnTo>
                  <a:lnTo>
                    <a:pt x="2480104" y="825964"/>
                  </a:lnTo>
                  <a:lnTo>
                    <a:pt x="0" y="825964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/>
          <p:cNvSpPr txBox="1"/>
          <p:nvPr/>
        </p:nvSpPr>
        <p:spPr>
          <a:xfrm>
            <a:off x="9518425" y="4590388"/>
            <a:ext cx="296418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latin typeface="Arial"/>
                <a:cs typeface="Arial"/>
              </a:rPr>
              <a:t>SG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conforme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idade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no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diagnóstico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9518425" y="7485988"/>
            <a:ext cx="28676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latin typeface="Arial"/>
                <a:cs typeface="Arial"/>
              </a:rPr>
              <a:t>SG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conforme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resposta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patológica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30" name="object 30"/>
          <p:cNvGraphicFramePr>
            <a:graphicFrameLocks noGrp="1"/>
          </p:cNvGraphicFramePr>
          <p:nvPr/>
        </p:nvGraphicFramePr>
        <p:xfrm>
          <a:off x="93511" y="6840443"/>
          <a:ext cx="6146165" cy="33280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635"/>
                <a:gridCol w="551814"/>
                <a:gridCol w="717550"/>
                <a:gridCol w="536575"/>
                <a:gridCol w="504825"/>
                <a:gridCol w="737870"/>
                <a:gridCol w="511810"/>
              </a:tblGrid>
              <a:tr h="2184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15" b="1">
                          <a:latin typeface="Calibri"/>
                          <a:cs typeface="Calibri"/>
                        </a:rPr>
                        <a:t>Variable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HR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95%CI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p-value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HR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marL="19177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95%CI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p-value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</a:tr>
              <a:tr h="252849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Sex</a:t>
                      </a:r>
                      <a:r>
                        <a:rPr dirty="0" sz="1100" spc="-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Masculine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1,03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0,59-1,82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0,908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218424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Age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more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than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40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years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2,14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1,04-4,34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0,033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2,60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0,79-8,54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0,115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252849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Extra-bone</a:t>
                      </a:r>
                      <a:r>
                        <a:rPr dirty="0" sz="1100" spc="-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origin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0,61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0,33-1,11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0,099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218424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Pelvic</a:t>
                      </a:r>
                      <a:r>
                        <a:rPr dirty="0" sz="11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location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1,39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0,74-2,61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0,302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218424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Size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more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than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8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cm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1,81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1,03-3,13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0,034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0,81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0,28-2,35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0,700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218424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Metastasis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diagnosis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3,09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1,77-5,39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0,001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3,73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1,19-11,67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0,024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66"/>
                    </a:solidFill>
                  </a:tcPr>
                </a:tc>
              </a:tr>
              <a:tr h="252849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Extrapulmonary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metástasis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2,01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0,86-4,69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0,096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252849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Surgery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vs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Definitive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Radiotherapy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0,83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0,39-1,72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0,617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252849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Adjuvant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Radiotherapy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0,78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0,35-1,75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0,546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252849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Use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Ifosfamide/etoposíde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0,96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0,53-1,78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0,938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218424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Pathological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Major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Response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(&gt;90%)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0,044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0,14-1,01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0,044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218424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Pathological Complete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Response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(100%)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0,27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0,07-0,94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0,027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0,26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0,07-0,97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0,046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66"/>
                    </a:solidFill>
                  </a:tcPr>
                </a:tc>
              </a:tr>
              <a:tr h="252849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High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dose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chemo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with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 Autologous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SCT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0,49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0,21-1,08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0,069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9BC1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</a:tbl>
          </a:graphicData>
        </a:graphic>
      </p:graphicFrame>
      <p:sp>
        <p:nvSpPr>
          <p:cNvPr id="31" name="object 31"/>
          <p:cNvSpPr txBox="1"/>
          <p:nvPr/>
        </p:nvSpPr>
        <p:spPr>
          <a:xfrm>
            <a:off x="1605649" y="6562287"/>
            <a:ext cx="29464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latin typeface="Arial"/>
                <a:cs typeface="Arial"/>
              </a:rPr>
              <a:t>Análise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uni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multivariada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para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SG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13080686" y="7217237"/>
            <a:ext cx="5074285" cy="426720"/>
            <a:chOff x="13080686" y="7217237"/>
            <a:chExt cx="5074285" cy="426720"/>
          </a:xfrm>
        </p:grpSpPr>
        <p:sp>
          <p:nvSpPr>
            <p:cNvPr id="33" name="object 33"/>
            <p:cNvSpPr/>
            <p:nvPr/>
          </p:nvSpPr>
          <p:spPr>
            <a:xfrm>
              <a:off x="13101324" y="7237875"/>
              <a:ext cx="5033010" cy="385445"/>
            </a:xfrm>
            <a:custGeom>
              <a:avLst/>
              <a:gdLst/>
              <a:ahLst/>
              <a:cxnLst/>
              <a:rect l="l" t="t" r="r" b="b"/>
              <a:pathLst>
                <a:path w="5033009" h="385445">
                  <a:moveTo>
                    <a:pt x="4968348" y="384899"/>
                  </a:moveTo>
                  <a:lnTo>
                    <a:pt x="64151" y="384899"/>
                  </a:lnTo>
                  <a:lnTo>
                    <a:pt x="39181" y="379858"/>
                  </a:lnTo>
                  <a:lnTo>
                    <a:pt x="18789" y="366110"/>
                  </a:lnTo>
                  <a:lnTo>
                    <a:pt x="5041" y="345718"/>
                  </a:lnTo>
                  <a:lnTo>
                    <a:pt x="0" y="320748"/>
                  </a:lnTo>
                  <a:lnTo>
                    <a:pt x="0" y="64151"/>
                  </a:lnTo>
                  <a:lnTo>
                    <a:pt x="5041" y="39181"/>
                  </a:lnTo>
                  <a:lnTo>
                    <a:pt x="18789" y="18789"/>
                  </a:lnTo>
                  <a:lnTo>
                    <a:pt x="39181" y="5041"/>
                  </a:lnTo>
                  <a:lnTo>
                    <a:pt x="64151" y="0"/>
                  </a:lnTo>
                  <a:lnTo>
                    <a:pt x="4968348" y="0"/>
                  </a:lnTo>
                  <a:lnTo>
                    <a:pt x="5013710" y="18789"/>
                  </a:lnTo>
                  <a:lnTo>
                    <a:pt x="5032499" y="64151"/>
                  </a:lnTo>
                  <a:lnTo>
                    <a:pt x="5032499" y="320748"/>
                  </a:lnTo>
                  <a:lnTo>
                    <a:pt x="5027458" y="345718"/>
                  </a:lnTo>
                  <a:lnTo>
                    <a:pt x="5013710" y="366110"/>
                  </a:lnTo>
                  <a:lnTo>
                    <a:pt x="4993318" y="379858"/>
                  </a:lnTo>
                  <a:lnTo>
                    <a:pt x="4968348" y="384899"/>
                  </a:lnTo>
                  <a:close/>
                </a:path>
              </a:pathLst>
            </a:custGeom>
            <a:solidFill>
              <a:srgbClr val="00B0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13101324" y="7237875"/>
              <a:ext cx="5033010" cy="385445"/>
            </a:xfrm>
            <a:custGeom>
              <a:avLst/>
              <a:gdLst/>
              <a:ahLst/>
              <a:cxnLst/>
              <a:rect l="l" t="t" r="r" b="b"/>
              <a:pathLst>
                <a:path w="5033009" h="385445">
                  <a:moveTo>
                    <a:pt x="0" y="64151"/>
                  </a:moveTo>
                  <a:lnTo>
                    <a:pt x="5041" y="39181"/>
                  </a:lnTo>
                  <a:lnTo>
                    <a:pt x="18789" y="18789"/>
                  </a:lnTo>
                  <a:lnTo>
                    <a:pt x="39181" y="5041"/>
                  </a:lnTo>
                  <a:lnTo>
                    <a:pt x="64151" y="0"/>
                  </a:lnTo>
                  <a:lnTo>
                    <a:pt x="4968348" y="0"/>
                  </a:lnTo>
                  <a:lnTo>
                    <a:pt x="5013710" y="18789"/>
                  </a:lnTo>
                  <a:lnTo>
                    <a:pt x="5032499" y="64151"/>
                  </a:lnTo>
                  <a:lnTo>
                    <a:pt x="5032499" y="320748"/>
                  </a:lnTo>
                  <a:lnTo>
                    <a:pt x="5027458" y="345718"/>
                  </a:lnTo>
                  <a:lnTo>
                    <a:pt x="5013710" y="366110"/>
                  </a:lnTo>
                  <a:lnTo>
                    <a:pt x="4993318" y="379858"/>
                  </a:lnTo>
                  <a:lnTo>
                    <a:pt x="4968348" y="384899"/>
                  </a:lnTo>
                  <a:lnTo>
                    <a:pt x="64151" y="384899"/>
                  </a:lnTo>
                  <a:lnTo>
                    <a:pt x="39181" y="379858"/>
                  </a:lnTo>
                  <a:lnTo>
                    <a:pt x="18789" y="366110"/>
                  </a:lnTo>
                  <a:lnTo>
                    <a:pt x="5041" y="345718"/>
                  </a:lnTo>
                  <a:lnTo>
                    <a:pt x="0" y="320748"/>
                  </a:lnTo>
                  <a:lnTo>
                    <a:pt x="0" y="64151"/>
                  </a:lnTo>
                  <a:close/>
                </a:path>
              </a:pathLst>
            </a:custGeom>
            <a:ln w="41274">
              <a:solidFill>
                <a:srgbClr val="00B05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/>
          <p:cNvSpPr txBox="1"/>
          <p:nvPr/>
        </p:nvSpPr>
        <p:spPr>
          <a:xfrm>
            <a:off x="13074550" y="7197083"/>
            <a:ext cx="5126355" cy="2995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225425">
              <a:lnSpc>
                <a:spcPct val="100000"/>
              </a:lnSpc>
              <a:spcBef>
                <a:spcPts val="100"/>
              </a:spcBef>
            </a:pPr>
            <a:r>
              <a:rPr dirty="0" sz="2400" spc="-20" b="1">
                <a:solidFill>
                  <a:srgbClr val="FFFFFF"/>
                </a:solidFill>
                <a:latin typeface="Calibri"/>
                <a:cs typeface="Calibri"/>
              </a:rPr>
              <a:t>CONCLUSÃO</a:t>
            </a:r>
            <a:endParaRPr sz="2400">
              <a:latin typeface="Calibri"/>
              <a:cs typeface="Calibri"/>
            </a:endParaRPr>
          </a:p>
          <a:p>
            <a:pPr algn="just" marL="12700" marR="98425">
              <a:lnSpc>
                <a:spcPct val="114999"/>
              </a:lnSpc>
              <a:spcBef>
                <a:spcPts val="740"/>
              </a:spcBef>
            </a:pPr>
            <a:r>
              <a:rPr dirty="0" sz="1200">
                <a:latin typeface="Arial MT"/>
                <a:cs typeface="Arial MT"/>
              </a:rPr>
              <a:t>A </a:t>
            </a:r>
            <a:r>
              <a:rPr dirty="0" sz="1200" spc="-5">
                <a:latin typeface="Arial MT"/>
                <a:cs typeface="Arial MT"/>
              </a:rPr>
              <a:t>SG </a:t>
            </a:r>
            <a:r>
              <a:rPr dirty="0" sz="1200">
                <a:latin typeface="Arial MT"/>
                <a:cs typeface="Arial MT"/>
              </a:rPr>
              <a:t>5 </a:t>
            </a:r>
            <a:r>
              <a:rPr dirty="0" sz="1200" spc="-5">
                <a:latin typeface="Arial MT"/>
                <a:cs typeface="Arial MT"/>
              </a:rPr>
              <a:t>anos de pacientes &gt;18 anos </a:t>
            </a:r>
            <a:r>
              <a:rPr dirty="0" sz="1200">
                <a:latin typeface="Arial MT"/>
                <a:cs typeface="Arial MT"/>
              </a:rPr>
              <a:t>com </a:t>
            </a:r>
            <a:r>
              <a:rPr dirty="0" sz="1200" spc="-5">
                <a:latin typeface="Arial MT"/>
                <a:cs typeface="Arial MT"/>
              </a:rPr>
              <a:t>TFE foi </a:t>
            </a:r>
            <a:r>
              <a:rPr dirty="0" sz="1200">
                <a:latin typeface="Arial MT"/>
                <a:cs typeface="Arial MT"/>
              </a:rPr>
              <a:t>similar à </a:t>
            </a:r>
            <a:r>
              <a:rPr dirty="0" sz="1200" spc="-5">
                <a:latin typeface="Arial MT"/>
                <a:cs typeface="Arial MT"/>
              </a:rPr>
              <a:t>observada em </a:t>
            </a:r>
            <a:r>
              <a:rPr dirty="0" sz="1200">
                <a:latin typeface="Arial MT"/>
                <a:cs typeface="Arial MT"/>
              </a:rPr>
              <a:t> séries </a:t>
            </a:r>
            <a:r>
              <a:rPr dirty="0" sz="1200" spc="-5">
                <a:latin typeface="Arial MT"/>
                <a:cs typeface="Arial MT"/>
              </a:rPr>
              <a:t>pediátricas, </a:t>
            </a:r>
            <a:r>
              <a:rPr dirty="0" sz="1200">
                <a:latin typeface="Arial MT"/>
                <a:cs typeface="Arial MT"/>
              </a:rPr>
              <a:t>a </a:t>
            </a:r>
            <a:r>
              <a:rPr dirty="0" sz="1200" spc="-5">
                <a:latin typeface="Arial MT"/>
                <a:cs typeface="Arial MT"/>
              </a:rPr>
              <a:t>idade </a:t>
            </a:r>
            <a:r>
              <a:rPr dirty="0" sz="1200">
                <a:latin typeface="Arial MT"/>
                <a:cs typeface="Arial MT"/>
              </a:rPr>
              <a:t>somente </a:t>
            </a:r>
            <a:r>
              <a:rPr dirty="0" sz="1200" spc="-5">
                <a:latin typeface="Arial MT"/>
                <a:cs typeface="Arial MT"/>
              </a:rPr>
              <a:t>foi </a:t>
            </a:r>
            <a:r>
              <a:rPr dirty="0" sz="1200">
                <a:latin typeface="Arial MT"/>
                <a:cs typeface="Arial MT"/>
              </a:rPr>
              <a:t>significativa </a:t>
            </a:r>
            <a:r>
              <a:rPr dirty="0" sz="1200" spc="-5">
                <a:latin typeface="Arial MT"/>
                <a:cs typeface="Arial MT"/>
              </a:rPr>
              <a:t>na análise univariada. 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Após os 40 anos os pacientes </a:t>
            </a:r>
            <a:r>
              <a:rPr dirty="0" sz="1200">
                <a:latin typeface="Arial MT"/>
                <a:cs typeface="Arial MT"/>
              </a:rPr>
              <a:t>receberam </a:t>
            </a:r>
            <a:r>
              <a:rPr dirty="0" sz="1200" spc="-5">
                <a:latin typeface="Arial MT"/>
                <a:cs typeface="Arial MT"/>
              </a:rPr>
              <a:t>50% </a:t>
            </a:r>
            <a:r>
              <a:rPr dirty="0" sz="1200">
                <a:latin typeface="Arial MT"/>
                <a:cs typeface="Arial MT"/>
              </a:rPr>
              <a:t>menos </a:t>
            </a:r>
            <a:r>
              <a:rPr dirty="0" sz="1200" spc="-5">
                <a:latin typeface="Arial MT"/>
                <a:cs typeface="Arial MT"/>
              </a:rPr>
              <a:t>de quimioterapia. 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Como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as</a:t>
            </a:r>
            <a:r>
              <a:rPr dirty="0" sz="1200">
                <a:latin typeface="Arial MT"/>
                <a:cs typeface="Arial MT"/>
              </a:rPr>
              <a:t> variáveis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significativas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foram:</a:t>
            </a:r>
            <a:r>
              <a:rPr dirty="0" sz="1200">
                <a:latin typeface="Arial MT"/>
                <a:cs typeface="Arial MT"/>
              </a:rPr>
              <a:t> metástase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no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diagnóstico</a:t>
            </a:r>
            <a:r>
              <a:rPr dirty="0" sz="1200">
                <a:latin typeface="Arial MT"/>
                <a:cs typeface="Arial MT"/>
              </a:rPr>
              <a:t> e 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resposta </a:t>
            </a:r>
            <a:r>
              <a:rPr dirty="0" sz="1200" spc="-5">
                <a:latin typeface="Arial MT"/>
                <a:cs typeface="Arial MT"/>
              </a:rPr>
              <a:t>patológica </a:t>
            </a:r>
            <a:r>
              <a:rPr dirty="0" sz="1200">
                <a:latin typeface="Arial MT"/>
                <a:cs typeface="Arial MT"/>
              </a:rPr>
              <a:t>completa, </a:t>
            </a:r>
            <a:r>
              <a:rPr dirty="0" sz="1200" spc="-5">
                <a:latin typeface="Arial MT"/>
                <a:cs typeface="Arial MT"/>
              </a:rPr>
              <a:t>infere-se que pacientes adultos poderiam </a:t>
            </a:r>
            <a:r>
              <a:rPr dirty="0" sz="1200">
                <a:latin typeface="Arial MT"/>
                <a:cs typeface="Arial MT"/>
              </a:rPr>
              <a:t> conseguir </a:t>
            </a:r>
            <a:r>
              <a:rPr dirty="0" sz="1200" spc="-5">
                <a:latin typeface="Arial MT"/>
                <a:cs typeface="Arial MT"/>
              </a:rPr>
              <a:t>os </a:t>
            </a:r>
            <a:r>
              <a:rPr dirty="0" sz="1200">
                <a:latin typeface="Arial MT"/>
                <a:cs typeface="Arial MT"/>
              </a:rPr>
              <a:t>mesmos </a:t>
            </a:r>
            <a:r>
              <a:rPr dirty="0" sz="1200" spc="-5">
                <a:latin typeface="Arial MT"/>
                <a:cs typeface="Arial MT"/>
              </a:rPr>
              <a:t>desfechos que pediátricos </a:t>
            </a:r>
            <a:r>
              <a:rPr dirty="0" sz="1200">
                <a:latin typeface="Arial MT"/>
                <a:cs typeface="Arial MT"/>
              </a:rPr>
              <a:t>caso consigam </a:t>
            </a:r>
            <a:r>
              <a:rPr dirty="0" sz="1200" spc="-5">
                <a:latin typeface="Arial MT"/>
                <a:cs typeface="Arial MT"/>
              </a:rPr>
              <a:t>ter </a:t>
            </a:r>
            <a:r>
              <a:rPr dirty="0" sz="1200">
                <a:latin typeface="Arial MT"/>
                <a:cs typeface="Arial MT"/>
              </a:rPr>
              <a:t>o 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suporte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adequado para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realizar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tratamento </a:t>
            </a:r>
            <a:r>
              <a:rPr dirty="0" sz="1200">
                <a:latin typeface="Arial MT"/>
                <a:cs typeface="Arial MT"/>
              </a:rPr>
              <a:t>multimodal.</a:t>
            </a:r>
            <a:endParaRPr sz="1200">
              <a:latin typeface="Arial MT"/>
              <a:cs typeface="Arial MT"/>
            </a:endParaRPr>
          </a:p>
          <a:p>
            <a:pPr marL="172085">
              <a:lnSpc>
                <a:spcPct val="100000"/>
              </a:lnSpc>
              <a:spcBef>
                <a:spcPts val="700"/>
              </a:spcBef>
            </a:pPr>
            <a:r>
              <a:rPr dirty="0" sz="1200" spc="-10" b="1">
                <a:latin typeface="Calibri"/>
                <a:cs typeface="Calibri"/>
              </a:rPr>
              <a:t>Referências:</a:t>
            </a:r>
            <a:endParaRPr sz="1200">
              <a:latin typeface="Calibri"/>
              <a:cs typeface="Calibri"/>
            </a:endParaRPr>
          </a:p>
          <a:p>
            <a:pPr marL="172085" marR="5080">
              <a:lnSpc>
                <a:spcPct val="100000"/>
              </a:lnSpc>
              <a:spcBef>
                <a:spcPts val="30"/>
              </a:spcBef>
              <a:buAutoNum type="arabicPlain"/>
              <a:tabLst>
                <a:tab pos="226060" algn="l"/>
              </a:tabLst>
            </a:pPr>
            <a:r>
              <a:rPr dirty="0" sz="500" spc="-5">
                <a:latin typeface="Arial MT"/>
                <a:cs typeface="Arial MT"/>
              </a:rPr>
              <a:t>K.</a:t>
            </a:r>
            <a:r>
              <a:rPr dirty="0" sz="500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Fizazi,</a:t>
            </a:r>
            <a:r>
              <a:rPr dirty="0" sz="500" spc="5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N.</a:t>
            </a:r>
            <a:r>
              <a:rPr dirty="0" sz="500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Dohollou,</a:t>
            </a:r>
            <a:r>
              <a:rPr dirty="0" sz="500" spc="5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J.</a:t>
            </a:r>
            <a:r>
              <a:rPr dirty="0" sz="500" spc="5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Blay</a:t>
            </a:r>
            <a:r>
              <a:rPr dirty="0" sz="500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et</a:t>
            </a:r>
            <a:r>
              <a:rPr dirty="0" sz="500" spc="5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al.,</a:t>
            </a:r>
            <a:r>
              <a:rPr dirty="0" sz="500" spc="5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“Ewing’s</a:t>
            </a:r>
            <a:r>
              <a:rPr dirty="0" sz="500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family</a:t>
            </a:r>
            <a:r>
              <a:rPr dirty="0" sz="500" spc="5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of</a:t>
            </a:r>
            <a:r>
              <a:rPr dirty="0" sz="500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tumors</a:t>
            </a:r>
            <a:r>
              <a:rPr dirty="0" sz="500" spc="5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in</a:t>
            </a:r>
            <a:r>
              <a:rPr dirty="0" sz="500" spc="5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adults:</a:t>
            </a:r>
            <a:r>
              <a:rPr dirty="0" sz="500">
                <a:latin typeface="Arial MT"/>
                <a:cs typeface="Arial MT"/>
              </a:rPr>
              <a:t> multivariate</a:t>
            </a:r>
            <a:r>
              <a:rPr dirty="0" sz="500" spc="5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analysis</a:t>
            </a:r>
            <a:r>
              <a:rPr dirty="0" sz="500" spc="5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of</a:t>
            </a:r>
            <a:r>
              <a:rPr dirty="0" sz="500">
                <a:latin typeface="Arial MT"/>
                <a:cs typeface="Arial MT"/>
              </a:rPr>
              <a:t> survival</a:t>
            </a:r>
            <a:r>
              <a:rPr dirty="0" sz="500" spc="5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and</a:t>
            </a:r>
            <a:r>
              <a:rPr dirty="0" sz="500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long-term</a:t>
            </a:r>
            <a:r>
              <a:rPr dirty="0" sz="500" spc="5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results</a:t>
            </a:r>
            <a:r>
              <a:rPr dirty="0" sz="500" spc="5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of</a:t>
            </a:r>
            <a:r>
              <a:rPr dirty="0" sz="500">
                <a:latin typeface="Arial MT"/>
                <a:cs typeface="Arial MT"/>
              </a:rPr>
              <a:t> multimodality</a:t>
            </a:r>
            <a:r>
              <a:rPr dirty="0" sz="500" spc="5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therapy</a:t>
            </a:r>
            <a:r>
              <a:rPr dirty="0" sz="500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in</a:t>
            </a:r>
            <a:r>
              <a:rPr dirty="0" sz="500" spc="5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182</a:t>
            </a:r>
            <a:r>
              <a:rPr dirty="0" sz="500" spc="5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patients,”</a:t>
            </a:r>
            <a:r>
              <a:rPr dirty="0" sz="500">
                <a:latin typeface="Arial MT"/>
                <a:cs typeface="Arial MT"/>
              </a:rPr>
              <a:t> Journal </a:t>
            </a:r>
            <a:r>
              <a:rPr dirty="0" sz="500" spc="5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of</a:t>
            </a:r>
            <a:r>
              <a:rPr dirty="0" sz="500" spc="-10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Clinical </a:t>
            </a:r>
            <a:r>
              <a:rPr dirty="0" sz="500" spc="-10">
                <a:latin typeface="Arial MT"/>
                <a:cs typeface="Arial MT"/>
              </a:rPr>
              <a:t>Oncology,</a:t>
            </a:r>
            <a:r>
              <a:rPr dirty="0" sz="500" spc="-5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vol.</a:t>
            </a:r>
            <a:r>
              <a:rPr dirty="0" sz="500" spc="-5">
                <a:latin typeface="Arial MT"/>
                <a:cs typeface="Arial MT"/>
              </a:rPr>
              <a:t> 16, no. 12, pp. 3736–3743, 1998.</a:t>
            </a:r>
            <a:endParaRPr sz="500">
              <a:latin typeface="Arial MT"/>
              <a:cs typeface="Arial MT"/>
            </a:endParaRPr>
          </a:p>
          <a:p>
            <a:pPr marL="172085" marR="111760">
              <a:lnSpc>
                <a:spcPct val="100000"/>
              </a:lnSpc>
              <a:buAutoNum type="arabicPlain"/>
              <a:tabLst>
                <a:tab pos="226060" algn="l"/>
              </a:tabLst>
            </a:pPr>
            <a:r>
              <a:rPr dirty="0" sz="500" spc="-10">
                <a:latin typeface="Arial MT"/>
                <a:cs typeface="Arial MT"/>
              </a:rPr>
              <a:t>M.W.</a:t>
            </a:r>
            <a:r>
              <a:rPr dirty="0" sz="500" spc="-5">
                <a:latin typeface="Arial MT"/>
                <a:cs typeface="Arial MT"/>
              </a:rPr>
              <a:t> </a:t>
            </a:r>
            <a:r>
              <a:rPr dirty="0" sz="500" spc="-10">
                <a:latin typeface="Arial MT"/>
                <a:cs typeface="Arial MT"/>
              </a:rPr>
              <a:t>Verrill,</a:t>
            </a:r>
            <a:r>
              <a:rPr dirty="0" sz="500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I. R.</a:t>
            </a:r>
            <a:r>
              <a:rPr dirty="0" sz="500">
                <a:latin typeface="Arial MT"/>
                <a:cs typeface="Arial MT"/>
              </a:rPr>
              <a:t> Judson, </a:t>
            </a:r>
            <a:r>
              <a:rPr dirty="0" sz="500" spc="-5">
                <a:latin typeface="Arial MT"/>
                <a:cs typeface="Arial MT"/>
              </a:rPr>
              <a:t>C. L.</a:t>
            </a:r>
            <a:r>
              <a:rPr dirty="0" sz="500">
                <a:latin typeface="Arial MT"/>
                <a:cs typeface="Arial MT"/>
              </a:rPr>
              <a:t> </a:t>
            </a:r>
            <a:r>
              <a:rPr dirty="0" sz="500" spc="-10">
                <a:latin typeface="Arial MT"/>
                <a:cs typeface="Arial MT"/>
              </a:rPr>
              <a:t>Harmer,</a:t>
            </a:r>
            <a:r>
              <a:rPr dirty="0" sz="500" spc="-5">
                <a:latin typeface="Arial MT"/>
                <a:cs typeface="Arial MT"/>
              </a:rPr>
              <a:t> C.</a:t>
            </a:r>
            <a:r>
              <a:rPr dirty="0" sz="500">
                <a:latin typeface="Arial MT"/>
                <a:cs typeface="Arial MT"/>
              </a:rPr>
              <a:t> </a:t>
            </a:r>
            <a:r>
              <a:rPr dirty="0" sz="500" spc="-10">
                <a:latin typeface="Arial MT"/>
                <a:cs typeface="Arial MT"/>
              </a:rPr>
              <a:t>Fisher,</a:t>
            </a:r>
            <a:r>
              <a:rPr dirty="0" sz="500">
                <a:latin typeface="Arial MT"/>
                <a:cs typeface="Arial MT"/>
              </a:rPr>
              <a:t> J.</a:t>
            </a:r>
            <a:r>
              <a:rPr dirty="0" sz="500" spc="-5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M.Thomas, </a:t>
            </a:r>
            <a:r>
              <a:rPr dirty="0" sz="500" spc="-5">
                <a:latin typeface="Arial MT"/>
                <a:cs typeface="Arial MT"/>
              </a:rPr>
              <a:t>and E.</a:t>
            </a:r>
            <a:r>
              <a:rPr dirty="0" sz="500">
                <a:latin typeface="Arial MT"/>
                <a:cs typeface="Arial MT"/>
              </a:rPr>
              <a:t> </a:t>
            </a:r>
            <a:r>
              <a:rPr dirty="0" sz="500" spc="-10">
                <a:latin typeface="Arial MT"/>
                <a:cs typeface="Arial MT"/>
              </a:rPr>
              <a:t>Wiltshaw,</a:t>
            </a:r>
            <a:r>
              <a:rPr dirty="0" sz="500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“Ewing’s </a:t>
            </a:r>
            <a:r>
              <a:rPr dirty="0" sz="500">
                <a:latin typeface="Arial MT"/>
                <a:cs typeface="Arial MT"/>
              </a:rPr>
              <a:t>sarcoma </a:t>
            </a:r>
            <a:r>
              <a:rPr dirty="0" sz="500" spc="-5">
                <a:latin typeface="Arial MT"/>
                <a:cs typeface="Arial MT"/>
              </a:rPr>
              <a:t>and primitive</a:t>
            </a:r>
            <a:r>
              <a:rPr dirty="0" sz="500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neuroectoder-mal</a:t>
            </a:r>
            <a:r>
              <a:rPr dirty="0" sz="500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tumor in</a:t>
            </a:r>
            <a:r>
              <a:rPr dirty="0" sz="500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adults: are</a:t>
            </a:r>
            <a:r>
              <a:rPr dirty="0" sz="500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they</a:t>
            </a:r>
            <a:r>
              <a:rPr dirty="0" sz="500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different from </a:t>
            </a:r>
            <a:r>
              <a:rPr dirty="0" sz="500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Ewing’s</a:t>
            </a:r>
            <a:r>
              <a:rPr dirty="0" sz="500" spc="-10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sarcoma</a:t>
            </a:r>
            <a:r>
              <a:rPr dirty="0" sz="500" spc="-5">
                <a:latin typeface="Arial MT"/>
                <a:cs typeface="Arial MT"/>
              </a:rPr>
              <a:t> and primitive neuroectodermal tumor in </a:t>
            </a:r>
            <a:r>
              <a:rPr dirty="0" sz="500">
                <a:latin typeface="Arial MT"/>
                <a:cs typeface="Arial MT"/>
              </a:rPr>
              <a:t>children?”</a:t>
            </a:r>
            <a:r>
              <a:rPr dirty="0" sz="500" spc="-5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Journal</a:t>
            </a:r>
            <a:r>
              <a:rPr dirty="0" sz="500" spc="-5">
                <a:latin typeface="Arial MT"/>
                <a:cs typeface="Arial MT"/>
              </a:rPr>
              <a:t> of Clinical </a:t>
            </a:r>
            <a:r>
              <a:rPr dirty="0" sz="500" spc="-10">
                <a:latin typeface="Arial MT"/>
                <a:cs typeface="Arial MT"/>
              </a:rPr>
              <a:t>Oncology,</a:t>
            </a:r>
            <a:r>
              <a:rPr dirty="0" sz="500" spc="-5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vol.</a:t>
            </a:r>
            <a:r>
              <a:rPr dirty="0" sz="500" spc="-5">
                <a:latin typeface="Arial MT"/>
                <a:cs typeface="Arial MT"/>
              </a:rPr>
              <a:t> 15, no. 7, pp. </a:t>
            </a:r>
            <a:r>
              <a:rPr dirty="0" sz="500" spc="-10">
                <a:latin typeface="Arial MT"/>
                <a:cs typeface="Arial MT"/>
              </a:rPr>
              <a:t>2611–2621,</a:t>
            </a:r>
            <a:r>
              <a:rPr dirty="0" sz="500" spc="-5">
                <a:latin typeface="Arial MT"/>
                <a:cs typeface="Arial MT"/>
              </a:rPr>
              <a:t> 1997.</a:t>
            </a:r>
            <a:endParaRPr sz="500">
              <a:latin typeface="Arial MT"/>
              <a:cs typeface="Arial MT"/>
            </a:endParaRPr>
          </a:p>
          <a:p>
            <a:pPr marL="172085" marR="163830">
              <a:lnSpc>
                <a:spcPct val="100000"/>
              </a:lnSpc>
              <a:buAutoNum type="arabicPlain"/>
              <a:tabLst>
                <a:tab pos="226060" algn="l"/>
              </a:tabLst>
            </a:pPr>
            <a:r>
              <a:rPr dirty="0" sz="500" spc="-5">
                <a:latin typeface="Arial MT"/>
                <a:cs typeface="Arial MT"/>
              </a:rPr>
              <a:t>H. E. </a:t>
            </a:r>
            <a:r>
              <a:rPr dirty="0" sz="500" spc="-10">
                <a:latin typeface="Arial MT"/>
                <a:cs typeface="Arial MT"/>
              </a:rPr>
              <a:t>Grier, </a:t>
            </a:r>
            <a:r>
              <a:rPr dirty="0" sz="500">
                <a:latin typeface="Arial MT"/>
                <a:cs typeface="Arial MT"/>
              </a:rPr>
              <a:t>M. </a:t>
            </a:r>
            <a:r>
              <a:rPr dirty="0" sz="500" spc="-5">
                <a:latin typeface="Arial MT"/>
                <a:cs typeface="Arial MT"/>
              </a:rPr>
              <a:t>D. Krailo, N. </a:t>
            </a:r>
            <a:r>
              <a:rPr dirty="0" sz="500">
                <a:latin typeface="Arial MT"/>
                <a:cs typeface="Arial MT"/>
              </a:rPr>
              <a:t>J. </a:t>
            </a:r>
            <a:r>
              <a:rPr dirty="0" sz="500" spc="-15">
                <a:latin typeface="Arial MT"/>
                <a:cs typeface="Arial MT"/>
              </a:rPr>
              <a:t>Tarbell </a:t>
            </a:r>
            <a:r>
              <a:rPr dirty="0" sz="500" spc="-5">
                <a:latin typeface="Arial MT"/>
                <a:cs typeface="Arial MT"/>
              </a:rPr>
              <a:t>et al., </a:t>
            </a:r>
            <a:r>
              <a:rPr dirty="0" sz="500">
                <a:latin typeface="Arial MT"/>
                <a:cs typeface="Arial MT"/>
              </a:rPr>
              <a:t>“Addition </a:t>
            </a:r>
            <a:r>
              <a:rPr dirty="0" sz="500" spc="-5">
                <a:latin typeface="Arial MT"/>
                <a:cs typeface="Arial MT"/>
              </a:rPr>
              <a:t>of ifosfamide and etoposide to </a:t>
            </a:r>
            <a:r>
              <a:rPr dirty="0" sz="500">
                <a:latin typeface="Arial MT"/>
                <a:cs typeface="Arial MT"/>
              </a:rPr>
              <a:t>standard chemotherapy </a:t>
            </a:r>
            <a:r>
              <a:rPr dirty="0" sz="500" spc="-5">
                <a:latin typeface="Arial MT"/>
                <a:cs typeface="Arial MT"/>
              </a:rPr>
              <a:t>for Ewing’s </a:t>
            </a:r>
            <a:r>
              <a:rPr dirty="0" sz="500">
                <a:latin typeface="Arial MT"/>
                <a:cs typeface="Arial MT"/>
              </a:rPr>
              <a:t>sarcoma </a:t>
            </a:r>
            <a:r>
              <a:rPr dirty="0" sz="500" spc="-5">
                <a:latin typeface="Arial MT"/>
                <a:cs typeface="Arial MT"/>
              </a:rPr>
              <a:t>and primitive neuroectodermal tumor of </a:t>
            </a:r>
            <a:r>
              <a:rPr dirty="0" sz="500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bone,”</a:t>
            </a:r>
            <a:r>
              <a:rPr dirty="0" sz="500" spc="-15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The New England </a:t>
            </a:r>
            <a:r>
              <a:rPr dirty="0" sz="500">
                <a:latin typeface="Arial MT"/>
                <a:cs typeface="Arial MT"/>
              </a:rPr>
              <a:t>Journal</a:t>
            </a:r>
            <a:r>
              <a:rPr dirty="0" sz="500" spc="-5">
                <a:latin typeface="Arial MT"/>
                <a:cs typeface="Arial MT"/>
              </a:rPr>
              <a:t> of </a:t>
            </a:r>
            <a:r>
              <a:rPr dirty="0" sz="500">
                <a:latin typeface="Arial MT"/>
                <a:cs typeface="Arial MT"/>
              </a:rPr>
              <a:t>Medicine,</a:t>
            </a:r>
            <a:r>
              <a:rPr dirty="0" sz="500" spc="-5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vol.</a:t>
            </a:r>
            <a:r>
              <a:rPr dirty="0" sz="500" spc="-5">
                <a:latin typeface="Arial MT"/>
                <a:cs typeface="Arial MT"/>
              </a:rPr>
              <a:t> 348, no. 8, pp. 694–701, 2003.</a:t>
            </a:r>
            <a:endParaRPr sz="500">
              <a:latin typeface="Arial MT"/>
              <a:cs typeface="Arial MT"/>
            </a:endParaRPr>
          </a:p>
          <a:p>
            <a:pPr marL="172085" marR="213360">
              <a:lnSpc>
                <a:spcPct val="100000"/>
              </a:lnSpc>
              <a:buAutoNum type="arabicPlain"/>
              <a:tabLst>
                <a:tab pos="222250" algn="l"/>
              </a:tabLst>
            </a:pPr>
            <a:r>
              <a:rPr dirty="0" sz="500" spc="-5">
                <a:latin typeface="Arial MT"/>
                <a:cs typeface="Arial MT"/>
              </a:rPr>
              <a:t>Ahmed, S. K., Robinson, S. I., Okuno, S. H., Rose, </a:t>
            </a:r>
            <a:r>
              <a:rPr dirty="0" sz="500" spc="-35">
                <a:latin typeface="Arial MT"/>
                <a:cs typeface="Arial MT"/>
              </a:rPr>
              <a:t>P. </a:t>
            </a:r>
            <a:r>
              <a:rPr dirty="0" sz="500" spc="-5">
                <a:latin typeface="Arial MT"/>
                <a:cs typeface="Arial MT"/>
              </a:rPr>
              <a:t>S., </a:t>
            </a:r>
            <a:r>
              <a:rPr dirty="0" sz="500">
                <a:latin typeface="Arial MT"/>
                <a:cs typeface="Arial MT"/>
              </a:rPr>
              <a:t>&amp; </a:t>
            </a:r>
            <a:r>
              <a:rPr dirty="0" sz="500" spc="-5">
                <a:latin typeface="Arial MT"/>
                <a:cs typeface="Arial MT"/>
              </a:rPr>
              <a:t>Laack, N. N. </a:t>
            </a:r>
            <a:r>
              <a:rPr dirty="0" sz="500">
                <a:latin typeface="Arial MT"/>
                <a:cs typeface="Arial MT"/>
              </a:rPr>
              <a:t>(2013). </a:t>
            </a:r>
            <a:r>
              <a:rPr dirty="0" sz="500" spc="-5">
                <a:latin typeface="Arial MT"/>
                <a:cs typeface="Arial MT"/>
              </a:rPr>
              <a:t>Adult ewing </a:t>
            </a:r>
            <a:r>
              <a:rPr dirty="0" sz="500">
                <a:latin typeface="Arial MT"/>
                <a:cs typeface="Arial MT"/>
              </a:rPr>
              <a:t>sarcoma: survival </a:t>
            </a:r>
            <a:r>
              <a:rPr dirty="0" sz="500" spc="-5">
                <a:latin typeface="Arial MT"/>
                <a:cs typeface="Arial MT"/>
              </a:rPr>
              <a:t>and local </a:t>
            </a:r>
            <a:r>
              <a:rPr dirty="0" sz="500">
                <a:latin typeface="Arial MT"/>
                <a:cs typeface="Arial MT"/>
              </a:rPr>
              <a:t>control </a:t>
            </a:r>
            <a:r>
              <a:rPr dirty="0" sz="500" spc="-5">
                <a:latin typeface="Arial MT"/>
                <a:cs typeface="Arial MT"/>
              </a:rPr>
              <a:t>outcomes in 102 patients with localized </a:t>
            </a:r>
            <a:r>
              <a:rPr dirty="0" sz="500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disease. </a:t>
            </a:r>
            <a:r>
              <a:rPr dirty="0" sz="500" spc="-5" i="1">
                <a:latin typeface="Arial"/>
                <a:cs typeface="Arial"/>
              </a:rPr>
              <a:t>Sarcoma</a:t>
            </a:r>
            <a:r>
              <a:rPr dirty="0" sz="500" spc="-5">
                <a:latin typeface="Arial MT"/>
                <a:cs typeface="Arial MT"/>
              </a:rPr>
              <a:t>, </a:t>
            </a:r>
            <a:r>
              <a:rPr dirty="0" sz="500" spc="-5" i="1">
                <a:latin typeface="Arial"/>
                <a:cs typeface="Arial"/>
              </a:rPr>
              <a:t>2013</a:t>
            </a:r>
            <a:r>
              <a:rPr dirty="0" sz="500" spc="-5">
                <a:latin typeface="Arial MT"/>
                <a:cs typeface="Arial MT"/>
              </a:rPr>
              <a:t>, 681425. </a:t>
            </a:r>
            <a:r>
              <a:rPr dirty="0" sz="500" spc="-10">
                <a:latin typeface="Arial MT"/>
                <a:cs typeface="Arial MT"/>
              </a:rPr>
              <a:t>https://doi.org/10.1155/2013/681425</a:t>
            </a:r>
            <a:endParaRPr sz="500">
              <a:latin typeface="Arial MT"/>
              <a:cs typeface="Arial MT"/>
            </a:endParaRPr>
          </a:p>
          <a:p>
            <a:pPr marL="172085" marR="120650">
              <a:lnSpc>
                <a:spcPct val="100000"/>
              </a:lnSpc>
              <a:buAutoNum type="arabicPlain"/>
              <a:tabLst>
                <a:tab pos="226060" algn="l"/>
              </a:tabLst>
            </a:pPr>
            <a:r>
              <a:rPr dirty="0" sz="500" spc="-5">
                <a:latin typeface="Arial MT"/>
                <a:cs typeface="Arial MT"/>
              </a:rPr>
              <a:t>Liu C, Rueten-Budde AJ, Ranft A, et al. Dynamic prediction of overall </a:t>
            </a:r>
            <a:r>
              <a:rPr dirty="0" sz="500">
                <a:latin typeface="Arial MT"/>
                <a:cs typeface="Arial MT"/>
              </a:rPr>
              <a:t>survival: a retrospective </a:t>
            </a:r>
            <a:r>
              <a:rPr dirty="0" sz="500" spc="-5">
                <a:latin typeface="Arial MT"/>
                <a:cs typeface="Arial MT"/>
              </a:rPr>
              <a:t>analysis on 979 patients with Ewing </a:t>
            </a:r>
            <a:r>
              <a:rPr dirty="0" sz="500">
                <a:latin typeface="Arial MT"/>
                <a:cs typeface="Arial MT"/>
              </a:rPr>
              <a:t>sarcoma </a:t>
            </a:r>
            <a:r>
              <a:rPr dirty="0" sz="500" spc="-5">
                <a:latin typeface="Arial MT"/>
                <a:cs typeface="Arial MT"/>
              </a:rPr>
              <a:t>from the German registry. BMJ </a:t>
            </a:r>
            <a:r>
              <a:rPr dirty="0" sz="500">
                <a:latin typeface="Arial MT"/>
                <a:cs typeface="Arial MT"/>
              </a:rPr>
              <a:t> </a:t>
            </a:r>
            <a:r>
              <a:rPr dirty="0" sz="500" spc="-5">
                <a:latin typeface="Arial MT"/>
                <a:cs typeface="Arial MT"/>
              </a:rPr>
              <a:t>Open 2020;10:e036376. </a:t>
            </a:r>
            <a:r>
              <a:rPr dirty="0" sz="500" spc="-10">
                <a:latin typeface="Arial MT"/>
                <a:cs typeface="Arial MT"/>
              </a:rPr>
              <a:t>doi:10.1136/bmjopen-2019-036376</a:t>
            </a:r>
            <a:endParaRPr sz="5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Meu poster Encontro .pptx</dc:title>
  <dcterms:created xsi:type="dcterms:W3CDTF">2023-01-03T13:00:14Z</dcterms:created>
  <dcterms:modified xsi:type="dcterms:W3CDTF">2023-01-03T13:00:14Z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