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8288000" cy="10288588"/>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79758" autoAdjust="0"/>
  </p:normalViewPr>
  <p:slideViewPr>
    <p:cSldViewPr snapToGrid="0" snapToObjects="1">
      <p:cViewPr varScale="1">
        <p:scale>
          <a:sx n="47" d="100"/>
          <a:sy n="47" d="100"/>
        </p:scale>
        <p:origin x="1037" y="67"/>
      </p:cViewPr>
      <p:guideLst>
        <p:guide orient="horz" pos="3240"/>
        <p:guide pos="57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8C6A5C-6C9D-4FBC-A387-D1B514A402F3}" type="datetimeFigureOut">
              <a:rPr lang="pt-BR" smtClean="0"/>
              <a:t>17/01/2023</a:t>
            </a:fld>
            <a:endParaRPr lang="pt-B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96DD02-744F-4F87-83F3-A62154E1557D}" type="slidenum">
              <a:rPr lang="pt-BR" smtClean="0"/>
              <a:t>‹#›</a:t>
            </a:fld>
            <a:endParaRPr lang="pt-BR"/>
          </a:p>
        </p:txBody>
      </p:sp>
    </p:spTree>
    <p:extLst>
      <p:ext uri="{BB962C8B-B14F-4D97-AF65-F5344CB8AC3E}">
        <p14:creationId xmlns:p14="http://schemas.microsoft.com/office/powerpoint/2010/main" val="2889093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t-BR" sz="1200" dirty="0" smtClean="0"/>
              <a:t>Estatística descritiva foi utilizada para avaliar as características da população.</a:t>
            </a:r>
            <a:r>
              <a:rPr lang="pt-BR" sz="1200" baseline="0" dirty="0" smtClean="0"/>
              <a:t> Para a sobrevida foram utilizadas curvas de Kaplan-Meyer, comparadas pelo teste de Log </a:t>
            </a:r>
            <a:r>
              <a:rPr lang="pt-BR" sz="1200" baseline="0" dirty="0" err="1" smtClean="0"/>
              <a:t>Rank</a:t>
            </a:r>
            <a:r>
              <a:rPr lang="pt-BR" sz="1200" baseline="0" dirty="0" smtClean="0"/>
              <a:t> e regressão de Cox. As associações entre os possíveis fatores preditivos associados à SG utilizamos modelos estatísticos </a:t>
            </a:r>
            <a:r>
              <a:rPr lang="pt-BR" sz="1200" baseline="0" dirty="0" err="1" smtClean="0"/>
              <a:t>univariados</a:t>
            </a:r>
            <a:r>
              <a:rPr lang="pt-BR" sz="1200" baseline="0" dirty="0" smtClean="0"/>
              <a:t> e multivariados. Valores de p &lt;0,05 foram considerados significativos.</a:t>
            </a:r>
            <a:endParaRPr lang="pt-BR" sz="1200" dirty="0" smtClean="0"/>
          </a:p>
          <a:p>
            <a:pPr algn="just"/>
            <a:endParaRPr lang="pt-BR" dirty="0" smtClean="0">
              <a:solidFill>
                <a:srgbClr val="1E2F13"/>
              </a:solidFill>
            </a:endParaRPr>
          </a:p>
          <a:p>
            <a:pPr algn="just"/>
            <a:endParaRPr lang="pt-BR" dirty="0" smtClean="0">
              <a:solidFill>
                <a:srgbClr val="1E2F13"/>
              </a:solidFill>
            </a:endParaRPr>
          </a:p>
          <a:p>
            <a:pPr algn="just"/>
            <a:r>
              <a:rPr lang="pt-BR" dirty="0" smtClean="0">
                <a:solidFill>
                  <a:srgbClr val="1E2F13"/>
                </a:solidFill>
              </a:rPr>
              <a:t>Estudo analítico, observacional, retrospectivo e </a:t>
            </a:r>
            <a:r>
              <a:rPr lang="pt-BR" dirty="0" err="1" smtClean="0">
                <a:solidFill>
                  <a:srgbClr val="1E2F13"/>
                </a:solidFill>
              </a:rPr>
              <a:t>unicêntrico</a:t>
            </a:r>
            <a:r>
              <a:rPr lang="pt-BR" dirty="0" smtClean="0">
                <a:solidFill>
                  <a:srgbClr val="1E2F13"/>
                </a:solidFill>
              </a:rPr>
              <a:t>.</a:t>
            </a:r>
          </a:p>
          <a:p>
            <a:pPr algn="just"/>
            <a:endParaRPr lang="pt-BR" dirty="0" smtClean="0">
              <a:solidFill>
                <a:srgbClr val="1E2F13"/>
              </a:solidFill>
            </a:endParaRPr>
          </a:p>
          <a:p>
            <a:pPr algn="just"/>
            <a:r>
              <a:rPr lang="pt-BR" dirty="0" smtClean="0">
                <a:solidFill>
                  <a:srgbClr val="1E2F13"/>
                </a:solidFill>
              </a:rPr>
              <a:t>Triagem de pacientes realizada via sistemas RECRUIT e </a:t>
            </a:r>
            <a:r>
              <a:rPr lang="pt-BR" dirty="0" err="1" smtClean="0">
                <a:solidFill>
                  <a:srgbClr val="1E2F13"/>
                </a:solidFill>
              </a:rPr>
              <a:t>Tasy</a:t>
            </a:r>
            <a:r>
              <a:rPr lang="pt-BR" dirty="0" smtClean="0">
                <a:solidFill>
                  <a:srgbClr val="1E2F13"/>
                </a:solidFill>
              </a:rPr>
              <a:t>.</a:t>
            </a:r>
          </a:p>
          <a:p>
            <a:pPr lvl="1" algn="just"/>
            <a:r>
              <a:rPr lang="pt-BR" dirty="0" smtClean="0">
                <a:solidFill>
                  <a:srgbClr val="1E2F13"/>
                </a:solidFill>
              </a:rPr>
              <a:t>Termos de busca: C71, C72, Tálamo, Tronco Encefálico, Mesencéfalo, Ponte, Bulbo, Medula Espinhal, Cerebelo. </a:t>
            </a:r>
          </a:p>
          <a:p>
            <a:pPr algn="just"/>
            <a:endParaRPr lang="pt-BR" dirty="0" smtClean="0">
              <a:solidFill>
                <a:srgbClr val="1E2F13"/>
              </a:solidFill>
            </a:endParaRPr>
          </a:p>
          <a:p>
            <a:pPr algn="just"/>
            <a:r>
              <a:rPr lang="pt-BR" dirty="0" smtClean="0">
                <a:solidFill>
                  <a:srgbClr val="1E2F13"/>
                </a:solidFill>
              </a:rPr>
              <a:t>Após levantamento dos prontuários, foi realizada a coleta de dados de cada paciente de forma </a:t>
            </a:r>
            <a:r>
              <a:rPr lang="pt-BR" dirty="0" err="1" smtClean="0">
                <a:solidFill>
                  <a:srgbClr val="1E2F13"/>
                </a:solidFill>
              </a:rPr>
              <a:t>anonimizada</a:t>
            </a:r>
            <a:r>
              <a:rPr lang="pt-BR" dirty="0" smtClean="0">
                <a:solidFill>
                  <a:srgbClr val="1E2F13"/>
                </a:solidFill>
              </a:rPr>
              <a:t>.</a:t>
            </a:r>
          </a:p>
          <a:p>
            <a:endParaRPr lang="en-US" sz="1200" b="0" i="0" u="none" strike="noStrike" kern="1200" dirty="0" smtClean="0">
              <a:solidFill>
                <a:schemeClr val="tx1"/>
              </a:solidFill>
              <a:effectLst/>
              <a:latin typeface="+mn-lt"/>
              <a:ea typeface="+mn-ea"/>
              <a:cs typeface="+mn-cs"/>
            </a:endParaRP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The key primary objective of this study is to retrospectively describe and analyze demographic, clinical and pathological characteristics of adult DMG patients treated at A.C. Camargo Cancer Center between January 2007 and June 2022. As a secondary objective, we described survival outcomes after initial and first-line treatment. We also correlated clinical and pathological characteristics with survival outcomes in order to identify potential prognostic factors.</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Multiple studies have reported a better prognosis for adults harboring the mutation compared to younger patients, and H3 K27M status is not an independent prognostic factor for older patients. Most lesions are surgically inaccessible due to its midline location and have generally poor clinical outcomes, thus demanding a World Health Organization (WHO) Grade 4. Optimum treatment strategies are under investigation, and no consensus has been reached yet.</a:t>
            </a:r>
            <a:endParaRPr lang="pt-BR" dirty="0" smtClean="0"/>
          </a:p>
          <a:p>
            <a:endParaRPr lang="pt-BR" dirty="0" smtClean="0"/>
          </a:p>
          <a:p>
            <a:r>
              <a:rPr lang="pt-BR" dirty="0" smtClean="0"/>
              <a:t>define uma nova entidade criada pela classificação de 2016, o </a:t>
            </a:r>
            <a:r>
              <a:rPr lang="pt-BR" dirty="0" err="1" smtClean="0"/>
              <a:t>glioma</a:t>
            </a:r>
            <a:r>
              <a:rPr lang="pt-BR" dirty="0" smtClean="0"/>
              <a:t> difuso de linha média H3 K27M-mutante</a:t>
            </a:r>
          </a:p>
          <a:p>
            <a:endParaRPr lang="pt-BR" dirty="0" smtClean="0"/>
          </a:p>
          <a:p>
            <a:r>
              <a:rPr lang="pt-BR" dirty="0" smtClean="0"/>
              <a:t>1. Dono A, </a:t>
            </a:r>
            <a:r>
              <a:rPr lang="pt-BR" dirty="0" err="1" smtClean="0"/>
              <a:t>Takayasu</a:t>
            </a:r>
            <a:r>
              <a:rPr lang="pt-BR" dirty="0" smtClean="0"/>
              <a:t> T, </a:t>
            </a:r>
            <a:r>
              <a:rPr lang="pt-BR" dirty="0" err="1" smtClean="0"/>
              <a:t>Ballester</a:t>
            </a:r>
            <a:r>
              <a:rPr lang="pt-BR" dirty="0" smtClean="0"/>
              <a:t> LY, </a:t>
            </a:r>
            <a:r>
              <a:rPr lang="pt-BR" dirty="0" err="1" smtClean="0"/>
              <a:t>Esquenazi</a:t>
            </a:r>
            <a:r>
              <a:rPr lang="pt-BR" dirty="0" smtClean="0"/>
              <a:t> Y. </a:t>
            </a:r>
            <a:r>
              <a:rPr lang="pt-BR" dirty="0" err="1" smtClean="0"/>
              <a:t>Adult</a:t>
            </a:r>
            <a:r>
              <a:rPr lang="pt-BR" dirty="0" smtClean="0"/>
              <a:t> </a:t>
            </a:r>
            <a:r>
              <a:rPr lang="pt-BR" dirty="0" err="1" smtClean="0"/>
              <a:t>diffuse</a:t>
            </a:r>
            <a:r>
              <a:rPr lang="pt-BR" dirty="0" smtClean="0"/>
              <a:t> </a:t>
            </a:r>
            <a:r>
              <a:rPr lang="pt-BR" dirty="0" err="1" smtClean="0"/>
              <a:t>midline</a:t>
            </a:r>
            <a:r>
              <a:rPr lang="pt-BR" dirty="0" smtClean="0"/>
              <a:t> </a:t>
            </a:r>
            <a:r>
              <a:rPr lang="pt-BR" dirty="0" err="1" smtClean="0"/>
              <a:t>gliomas</a:t>
            </a:r>
            <a:r>
              <a:rPr lang="pt-BR" dirty="0" smtClean="0"/>
              <a:t>:</a:t>
            </a:r>
            <a:r>
              <a:rPr lang="pt-BR" baseline="0" dirty="0" smtClean="0"/>
              <a:t> </a:t>
            </a:r>
            <a:r>
              <a:rPr lang="pt-BR" dirty="0" err="1" smtClean="0"/>
              <a:t>Clinical</a:t>
            </a:r>
            <a:r>
              <a:rPr lang="pt-BR" dirty="0" smtClean="0"/>
              <a:t>, </a:t>
            </a:r>
            <a:r>
              <a:rPr lang="pt-BR" dirty="0" err="1" smtClean="0"/>
              <a:t>radiological</a:t>
            </a:r>
            <a:r>
              <a:rPr lang="pt-BR" dirty="0" smtClean="0"/>
              <a:t>, </a:t>
            </a:r>
            <a:r>
              <a:rPr lang="pt-BR" dirty="0" err="1" smtClean="0"/>
              <a:t>and</a:t>
            </a:r>
            <a:r>
              <a:rPr lang="pt-BR" dirty="0" smtClean="0"/>
              <a:t> </a:t>
            </a:r>
            <a:r>
              <a:rPr lang="pt-BR" dirty="0" err="1" smtClean="0"/>
              <a:t>genetic</a:t>
            </a:r>
            <a:r>
              <a:rPr lang="pt-BR" dirty="0" smtClean="0"/>
              <a:t> </a:t>
            </a:r>
            <a:r>
              <a:rPr lang="pt-BR" dirty="0" err="1" smtClean="0"/>
              <a:t>characteristics</a:t>
            </a:r>
            <a:r>
              <a:rPr lang="pt-BR" dirty="0" smtClean="0"/>
              <a:t>. J </a:t>
            </a:r>
            <a:r>
              <a:rPr lang="pt-BR" dirty="0" err="1" smtClean="0"/>
              <a:t>Clin</a:t>
            </a:r>
            <a:r>
              <a:rPr lang="pt-BR" dirty="0" smtClean="0"/>
              <a:t> </a:t>
            </a:r>
            <a:r>
              <a:rPr lang="pt-BR" dirty="0" err="1" smtClean="0"/>
              <a:t>Neurosci</a:t>
            </a:r>
            <a:r>
              <a:rPr lang="pt-BR" dirty="0" smtClean="0"/>
              <a:t>. 2020 Dec;82(</a:t>
            </a:r>
            <a:r>
              <a:rPr lang="pt-BR" dirty="0" err="1" smtClean="0"/>
              <a:t>Pt</a:t>
            </a:r>
            <a:r>
              <a:rPr lang="pt-BR" baseline="0" dirty="0" smtClean="0"/>
              <a:t> </a:t>
            </a:r>
            <a:r>
              <a:rPr lang="pt-BR" dirty="0" smtClean="0"/>
              <a:t>A):1-8. </a:t>
            </a:r>
            <a:r>
              <a:rPr lang="pt-BR" dirty="0" err="1" smtClean="0"/>
              <a:t>doi</a:t>
            </a:r>
            <a:r>
              <a:rPr lang="pt-BR" dirty="0" smtClean="0"/>
              <a:t>:</a:t>
            </a:r>
            <a:r>
              <a:rPr lang="pt-BR" baseline="0" dirty="0" smtClean="0"/>
              <a:t> </a:t>
            </a:r>
            <a:r>
              <a:rPr lang="pt-BR" dirty="0" smtClean="0"/>
              <a:t>10.1016/j.jocn.2020.10.005. </a:t>
            </a:r>
            <a:r>
              <a:rPr lang="pt-BR" dirty="0" err="1" smtClean="0"/>
              <a:t>Epub</a:t>
            </a:r>
            <a:r>
              <a:rPr lang="pt-BR" dirty="0" smtClean="0"/>
              <a:t> 2020 </a:t>
            </a:r>
            <a:r>
              <a:rPr lang="pt-BR" dirty="0" err="1" smtClean="0"/>
              <a:t>Nov</a:t>
            </a:r>
            <a:r>
              <a:rPr lang="pt-BR" dirty="0" smtClean="0"/>
              <a:t> 1. PMID: 33317715; PMCID:</a:t>
            </a:r>
            <a:r>
              <a:rPr lang="pt-BR" baseline="0" dirty="0" smtClean="0"/>
              <a:t> </a:t>
            </a:r>
            <a:r>
              <a:rPr lang="pt-BR" dirty="0" smtClean="0"/>
              <a:t>PMC7748263.</a:t>
            </a:r>
          </a:p>
          <a:p>
            <a:r>
              <a:rPr lang="pt-BR" dirty="0" smtClean="0"/>
              <a:t>2. </a:t>
            </a:r>
            <a:r>
              <a:rPr lang="pt-BR" dirty="0" err="1" smtClean="0"/>
              <a:t>Ebrahimi</a:t>
            </a:r>
            <a:r>
              <a:rPr lang="pt-BR" dirty="0" smtClean="0"/>
              <a:t> A, </a:t>
            </a:r>
            <a:r>
              <a:rPr lang="pt-BR" dirty="0" err="1" smtClean="0"/>
              <a:t>Skardelly</a:t>
            </a:r>
            <a:r>
              <a:rPr lang="pt-BR" dirty="0" smtClean="0"/>
              <a:t> M, </a:t>
            </a:r>
            <a:r>
              <a:rPr lang="pt-BR" dirty="0" err="1" smtClean="0"/>
              <a:t>Schuhmann</a:t>
            </a:r>
            <a:r>
              <a:rPr lang="pt-BR" dirty="0" smtClean="0"/>
              <a:t> MU, et al.. High </a:t>
            </a:r>
            <a:r>
              <a:rPr lang="pt-BR" dirty="0" err="1" smtClean="0"/>
              <a:t>frequency</a:t>
            </a:r>
            <a:r>
              <a:rPr lang="pt-BR" dirty="0" smtClean="0"/>
              <a:t> </a:t>
            </a:r>
            <a:r>
              <a:rPr lang="pt-BR" dirty="0" err="1" smtClean="0"/>
              <a:t>of</a:t>
            </a:r>
            <a:r>
              <a:rPr lang="pt-BR" dirty="0" smtClean="0"/>
              <a:t> H3 K27M</a:t>
            </a:r>
            <a:r>
              <a:rPr lang="pt-BR" baseline="0" dirty="0" smtClean="0"/>
              <a:t> </a:t>
            </a:r>
            <a:r>
              <a:rPr lang="pt-BR" dirty="0" err="1" smtClean="0"/>
              <a:t>mutations</a:t>
            </a:r>
            <a:r>
              <a:rPr lang="pt-BR" dirty="0" smtClean="0"/>
              <a:t> in </a:t>
            </a:r>
            <a:r>
              <a:rPr lang="pt-BR" dirty="0" err="1" smtClean="0"/>
              <a:t>adult</a:t>
            </a:r>
            <a:r>
              <a:rPr lang="pt-BR" dirty="0" smtClean="0"/>
              <a:t> </a:t>
            </a:r>
            <a:r>
              <a:rPr lang="pt-BR" dirty="0" err="1" smtClean="0"/>
              <a:t>midline</a:t>
            </a:r>
            <a:r>
              <a:rPr lang="pt-BR" dirty="0" smtClean="0"/>
              <a:t> </a:t>
            </a:r>
            <a:r>
              <a:rPr lang="pt-BR" dirty="0" err="1" smtClean="0"/>
              <a:t>gliomas</a:t>
            </a:r>
            <a:r>
              <a:rPr lang="pt-BR" dirty="0" smtClean="0"/>
              <a:t>. J </a:t>
            </a:r>
            <a:r>
              <a:rPr lang="pt-BR" dirty="0" err="1" smtClean="0"/>
              <a:t>Cancer</a:t>
            </a:r>
            <a:r>
              <a:rPr lang="pt-BR" dirty="0" smtClean="0"/>
              <a:t> Res </a:t>
            </a:r>
            <a:r>
              <a:rPr lang="pt-BR" dirty="0" err="1" smtClean="0"/>
              <a:t>Clin</a:t>
            </a:r>
            <a:r>
              <a:rPr lang="pt-BR" dirty="0" smtClean="0"/>
              <a:t> </a:t>
            </a:r>
            <a:r>
              <a:rPr lang="pt-BR" dirty="0" err="1" smtClean="0"/>
              <a:t>Oncol</a:t>
            </a:r>
            <a:r>
              <a:rPr lang="pt-BR" dirty="0" smtClean="0"/>
              <a:t>. 2019. </a:t>
            </a:r>
            <a:r>
              <a:rPr lang="pt-BR" dirty="0" err="1" smtClean="0"/>
              <a:t>doi</a:t>
            </a:r>
            <a:r>
              <a:rPr lang="pt-BR" dirty="0" smtClean="0"/>
              <a:t>:</a:t>
            </a:r>
            <a:r>
              <a:rPr lang="pt-BR" baseline="0" dirty="0" smtClean="0"/>
              <a:t> </a:t>
            </a:r>
            <a:r>
              <a:rPr lang="pt-BR" dirty="0" smtClean="0"/>
              <a:t>10.1007/s00432-018-02836-5.</a:t>
            </a:r>
          </a:p>
          <a:p>
            <a:endParaRPr lang="pt-BR"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pt-BR" dirty="0" smtClean="0"/>
              <a:t>Jiang H, Yang K, </a:t>
            </a:r>
            <a:r>
              <a:rPr lang="pt-BR" dirty="0" err="1" smtClean="0"/>
              <a:t>Ren</a:t>
            </a:r>
            <a:r>
              <a:rPr lang="pt-BR" dirty="0" smtClean="0"/>
              <a:t> X, </a:t>
            </a:r>
            <a:r>
              <a:rPr lang="pt-BR" dirty="0" err="1" smtClean="0"/>
              <a:t>Cui</a:t>
            </a:r>
            <a:r>
              <a:rPr lang="pt-BR" dirty="0" smtClean="0"/>
              <a:t> Y, Li M, Lei Y, </a:t>
            </a:r>
            <a:r>
              <a:rPr lang="pt-BR" dirty="0" err="1" smtClean="0"/>
              <a:t>Lin</a:t>
            </a:r>
            <a:r>
              <a:rPr lang="pt-BR" dirty="0" smtClean="0"/>
              <a:t> S. </a:t>
            </a:r>
            <a:r>
              <a:rPr lang="pt-BR" dirty="0" err="1" smtClean="0"/>
              <a:t>Diffuse</a:t>
            </a:r>
            <a:r>
              <a:rPr lang="pt-BR" dirty="0" smtClean="0"/>
              <a:t> </a:t>
            </a:r>
            <a:r>
              <a:rPr lang="pt-BR" dirty="0" err="1" smtClean="0"/>
              <a:t>midline</a:t>
            </a:r>
            <a:r>
              <a:rPr lang="pt-BR" dirty="0" smtClean="0"/>
              <a:t> </a:t>
            </a:r>
            <a:r>
              <a:rPr lang="pt-BR" dirty="0" err="1" smtClean="0"/>
              <a:t>glioma</a:t>
            </a:r>
            <a:r>
              <a:rPr lang="pt-BR" dirty="0" smtClean="0"/>
              <a:t> withH3 K27M </a:t>
            </a:r>
            <a:r>
              <a:rPr lang="pt-BR" dirty="0" err="1" smtClean="0"/>
              <a:t>mutation</a:t>
            </a:r>
            <a:r>
              <a:rPr lang="pt-BR" dirty="0" smtClean="0"/>
              <a:t>: a </a:t>
            </a:r>
            <a:r>
              <a:rPr lang="pt-BR" dirty="0" err="1" smtClean="0"/>
              <a:t>comparison</a:t>
            </a:r>
            <a:r>
              <a:rPr lang="pt-BR" dirty="0" smtClean="0"/>
              <a:t> </a:t>
            </a:r>
            <a:r>
              <a:rPr lang="pt-BR" dirty="0" err="1" smtClean="0"/>
              <a:t>integrating</a:t>
            </a:r>
            <a:r>
              <a:rPr lang="pt-BR" dirty="0" smtClean="0"/>
              <a:t> </a:t>
            </a:r>
            <a:r>
              <a:rPr lang="pt-BR" dirty="0" err="1" smtClean="0"/>
              <a:t>the</a:t>
            </a:r>
            <a:r>
              <a:rPr lang="pt-BR" dirty="0" smtClean="0"/>
              <a:t> </a:t>
            </a:r>
            <a:r>
              <a:rPr lang="pt-BR" dirty="0" err="1" smtClean="0"/>
              <a:t>clinical</a:t>
            </a:r>
            <a:r>
              <a:rPr lang="pt-BR" dirty="0" smtClean="0"/>
              <a:t>, </a:t>
            </a:r>
            <a:r>
              <a:rPr lang="pt-BR" dirty="0" err="1" smtClean="0"/>
              <a:t>radiological</a:t>
            </a:r>
            <a:r>
              <a:rPr lang="pt-BR" dirty="0" smtClean="0"/>
              <a:t>, </a:t>
            </a:r>
            <a:r>
              <a:rPr lang="pt-BR" dirty="0" err="1" smtClean="0"/>
              <a:t>and</a:t>
            </a:r>
            <a:r>
              <a:rPr lang="pt-BR" dirty="0" smtClean="0"/>
              <a:t> molecular</a:t>
            </a:r>
            <a:r>
              <a:rPr lang="pt-BR" baseline="0" dirty="0" smtClean="0"/>
              <a:t> </a:t>
            </a:r>
            <a:r>
              <a:rPr lang="pt-BR" dirty="0" err="1" smtClean="0"/>
              <a:t>features</a:t>
            </a:r>
            <a:r>
              <a:rPr lang="pt-BR" dirty="0" smtClean="0"/>
              <a:t> </a:t>
            </a:r>
            <a:r>
              <a:rPr lang="pt-BR" dirty="0" err="1" smtClean="0"/>
              <a:t>between</a:t>
            </a:r>
            <a:r>
              <a:rPr lang="pt-BR" dirty="0" smtClean="0"/>
              <a:t> </a:t>
            </a:r>
            <a:r>
              <a:rPr lang="pt-BR" dirty="0" err="1" smtClean="0"/>
              <a:t>adult</a:t>
            </a:r>
            <a:r>
              <a:rPr lang="pt-BR" dirty="0" smtClean="0"/>
              <a:t> </a:t>
            </a:r>
            <a:r>
              <a:rPr lang="pt-BR" dirty="0" err="1" smtClean="0"/>
              <a:t>and</a:t>
            </a:r>
            <a:r>
              <a:rPr lang="pt-BR" dirty="0" smtClean="0"/>
              <a:t> </a:t>
            </a:r>
            <a:r>
              <a:rPr lang="pt-BR" dirty="0" err="1" smtClean="0"/>
              <a:t>pediatric</a:t>
            </a:r>
            <a:r>
              <a:rPr lang="pt-BR" dirty="0" smtClean="0"/>
              <a:t> </a:t>
            </a:r>
            <a:r>
              <a:rPr lang="pt-BR" dirty="0" err="1" smtClean="0"/>
              <a:t>patients</a:t>
            </a:r>
            <a:r>
              <a:rPr lang="pt-BR" dirty="0" smtClean="0"/>
              <a:t>. </a:t>
            </a:r>
            <a:r>
              <a:rPr lang="pt-BR" dirty="0" err="1" smtClean="0"/>
              <a:t>Neuro</a:t>
            </a:r>
            <a:r>
              <a:rPr lang="pt-BR" dirty="0" smtClean="0"/>
              <a:t> </a:t>
            </a:r>
            <a:r>
              <a:rPr lang="pt-BR" dirty="0" err="1" smtClean="0"/>
              <a:t>Oncol</a:t>
            </a:r>
            <a:r>
              <a:rPr lang="pt-BR" dirty="0" smtClean="0"/>
              <a:t>. 2020 May 15;22(5):e1-e9.</a:t>
            </a:r>
            <a:r>
              <a:rPr lang="pt-BR" baseline="0" dirty="0" smtClean="0"/>
              <a:t> </a:t>
            </a:r>
            <a:r>
              <a:rPr lang="pt-BR" dirty="0" err="1" smtClean="0"/>
              <a:t>doi</a:t>
            </a:r>
            <a:r>
              <a:rPr lang="pt-BR" dirty="0" smtClean="0"/>
              <a:t>: 10.1093/</a:t>
            </a:r>
            <a:r>
              <a:rPr lang="pt-BR" dirty="0" err="1" smtClean="0"/>
              <a:t>neuonc</a:t>
            </a:r>
            <a:r>
              <a:rPr lang="pt-BR" dirty="0" smtClean="0"/>
              <a:t>/noz152.</a:t>
            </a:r>
            <a:endParaRPr lang="pt-BR" dirty="0"/>
          </a:p>
        </p:txBody>
      </p:sp>
      <p:sp>
        <p:nvSpPr>
          <p:cNvPr id="4" name="Slide Number Placeholder 3"/>
          <p:cNvSpPr>
            <a:spLocks noGrp="1"/>
          </p:cNvSpPr>
          <p:nvPr>
            <p:ph type="sldNum" sz="quarter" idx="10"/>
          </p:nvPr>
        </p:nvSpPr>
        <p:spPr/>
        <p:txBody>
          <a:bodyPr/>
          <a:lstStyle/>
          <a:p>
            <a:fld id="{A596DD02-744F-4F87-83F3-A62154E1557D}" type="slidenum">
              <a:rPr lang="pt-BR" smtClean="0"/>
              <a:t>1</a:t>
            </a:fld>
            <a:endParaRPr lang="pt-BR"/>
          </a:p>
        </p:txBody>
      </p:sp>
    </p:spTree>
    <p:extLst>
      <p:ext uri="{BB962C8B-B14F-4D97-AF65-F5344CB8AC3E}">
        <p14:creationId xmlns:p14="http://schemas.microsoft.com/office/powerpoint/2010/main" val="1544914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804"/>
            <a:ext cx="13716000" cy="3581953"/>
          </a:xfrm>
        </p:spPr>
        <p:txBody>
          <a:bodyPr anchor="b"/>
          <a:lstStyle>
            <a:lvl1pPr algn="ctr">
              <a:defRPr sz="9000"/>
            </a:lvl1pPr>
          </a:lstStyle>
          <a:p>
            <a:r>
              <a:rPr lang="en-US"/>
              <a:t>Click to edit Master title style</a:t>
            </a:r>
            <a:endParaRPr lang="en-US" dirty="0"/>
          </a:p>
        </p:txBody>
      </p:sp>
      <p:sp>
        <p:nvSpPr>
          <p:cNvPr id="3" name="Subtitle 2"/>
          <p:cNvSpPr>
            <a:spLocks noGrp="1"/>
          </p:cNvSpPr>
          <p:nvPr>
            <p:ph type="subTitle" idx="1"/>
          </p:nvPr>
        </p:nvSpPr>
        <p:spPr>
          <a:xfrm>
            <a:off x="2286000" y="5403891"/>
            <a:ext cx="13716000" cy="2484026"/>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232093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1522166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772"/>
            <a:ext cx="3943350" cy="871910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547772"/>
            <a:ext cx="11601450" cy="87191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304801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278550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5004"/>
            <a:ext cx="15773400" cy="4279766"/>
          </a:xfrm>
        </p:spPr>
        <p:txBody>
          <a:bodyPr anchor="b"/>
          <a:lstStyle>
            <a:lvl1pPr>
              <a:defRPr sz="9000"/>
            </a:lvl1pPr>
          </a:lstStyle>
          <a:p>
            <a:r>
              <a:rPr lang="en-US"/>
              <a:t>Click to edit Master title style</a:t>
            </a:r>
            <a:endParaRPr lang="en-US" dirty="0"/>
          </a:p>
        </p:txBody>
      </p:sp>
      <p:sp>
        <p:nvSpPr>
          <p:cNvPr id="3" name="Text Placeholder 2"/>
          <p:cNvSpPr>
            <a:spLocks noGrp="1"/>
          </p:cNvSpPr>
          <p:nvPr>
            <p:ph type="body" idx="1"/>
          </p:nvPr>
        </p:nvSpPr>
        <p:spPr>
          <a:xfrm>
            <a:off x="1247775" y="6885258"/>
            <a:ext cx="15773400" cy="2250628"/>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1931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258300" y="2738860"/>
            <a:ext cx="7772400" cy="6528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251924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773"/>
            <a:ext cx="15773400" cy="198865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9683" y="2522134"/>
            <a:ext cx="7736681"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4" name="Content Placeholder 3"/>
          <p:cNvSpPr>
            <a:spLocks noGrp="1"/>
          </p:cNvSpPr>
          <p:nvPr>
            <p:ph sz="half" idx="2"/>
          </p:nvPr>
        </p:nvSpPr>
        <p:spPr>
          <a:xfrm>
            <a:off x="1259683" y="3758193"/>
            <a:ext cx="7736681"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258300" y="2522134"/>
            <a:ext cx="7774782" cy="1236059"/>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a:t>Edit Master text styles</a:t>
            </a:r>
          </a:p>
        </p:txBody>
      </p:sp>
      <p:sp>
        <p:nvSpPr>
          <p:cNvPr id="6" name="Content Placeholder 5"/>
          <p:cNvSpPr>
            <a:spLocks noGrp="1"/>
          </p:cNvSpPr>
          <p:nvPr>
            <p:ph sz="quarter" idx="4"/>
          </p:nvPr>
        </p:nvSpPr>
        <p:spPr>
          <a:xfrm>
            <a:off x="9258300" y="3758193"/>
            <a:ext cx="7774782" cy="55277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3259556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76661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25791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7774782" y="1481367"/>
            <a:ext cx="9258300" cy="7311566"/>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2675993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906"/>
            <a:ext cx="5898356" cy="2400671"/>
          </a:xfr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774782" y="1481367"/>
            <a:ext cx="9258300" cy="7311566"/>
          </a:xfrm>
        </p:spPr>
        <p:txBody>
          <a:bodyPr anchor="t"/>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1259683" y="3086576"/>
            <a:ext cx="5898356" cy="5718265"/>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a:t>Edit Master text styles</a:t>
            </a:r>
          </a:p>
        </p:txBody>
      </p:sp>
      <p:sp>
        <p:nvSpPr>
          <p:cNvPr id="5" name="Date Placeholder 4"/>
          <p:cNvSpPr>
            <a:spLocks noGrp="1"/>
          </p:cNvSpPr>
          <p:nvPr>
            <p:ph type="dt" sz="half" idx="10"/>
          </p:nvPr>
        </p:nvSpPr>
        <p:spPr/>
        <p:txBody>
          <a:bodyPr/>
          <a:lstStyle/>
          <a:p>
            <a:fld id="{0BA3DADD-AE6D-F44C-8E99-E83159E36487}" type="datetimeFigureOut">
              <a:rPr lang="pt-BR" smtClean="0"/>
              <a:pPr/>
              <a:t>17/01/2023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BAD736C-9784-0E49-AB4F-6CBCE0EDB27D}" type="slidenum">
              <a:rPr lang="pt-BR" smtClean="0"/>
              <a:pPr/>
              <a:t>‹#›</a:t>
            </a:fld>
            <a:endParaRPr lang="pt-BR"/>
          </a:p>
        </p:txBody>
      </p:sp>
    </p:spTree>
    <p:extLst>
      <p:ext uri="{BB962C8B-B14F-4D97-AF65-F5344CB8AC3E}">
        <p14:creationId xmlns:p14="http://schemas.microsoft.com/office/powerpoint/2010/main" val="391451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773"/>
            <a:ext cx="15773400" cy="19886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57300" y="2738860"/>
            <a:ext cx="15773400" cy="65280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7300" y="9535998"/>
            <a:ext cx="4114800" cy="547772"/>
          </a:xfrm>
          <a:prstGeom prst="rect">
            <a:avLst/>
          </a:prstGeom>
        </p:spPr>
        <p:txBody>
          <a:bodyPr vert="horz" lIns="91440" tIns="45720" rIns="91440" bIns="45720" rtlCol="0" anchor="ctr"/>
          <a:lstStyle>
            <a:lvl1pPr algn="l">
              <a:defRPr sz="1800">
                <a:solidFill>
                  <a:schemeClr val="tx1">
                    <a:tint val="75000"/>
                  </a:schemeClr>
                </a:solidFill>
              </a:defRPr>
            </a:lvl1pPr>
          </a:lstStyle>
          <a:p>
            <a:fld id="{0BA3DADD-AE6D-F44C-8E99-E83159E36487}" type="datetimeFigureOut">
              <a:rPr lang="pt-BR" smtClean="0"/>
              <a:pPr/>
              <a:t>17/01/2023</a:t>
            </a:fld>
            <a:endParaRPr lang="pt-BR"/>
          </a:p>
        </p:txBody>
      </p:sp>
      <p:sp>
        <p:nvSpPr>
          <p:cNvPr id="5" name="Footer Placeholder 4"/>
          <p:cNvSpPr>
            <a:spLocks noGrp="1"/>
          </p:cNvSpPr>
          <p:nvPr>
            <p:ph type="ftr" sz="quarter" idx="3"/>
          </p:nvPr>
        </p:nvSpPr>
        <p:spPr>
          <a:xfrm>
            <a:off x="6057900" y="9535998"/>
            <a:ext cx="6172200" cy="547772"/>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12915900" y="9535998"/>
            <a:ext cx="4114800" cy="547772"/>
          </a:xfrm>
          <a:prstGeom prst="rect">
            <a:avLst/>
          </a:prstGeom>
        </p:spPr>
        <p:txBody>
          <a:bodyPr vert="horz" lIns="91440" tIns="45720" rIns="91440" bIns="45720" rtlCol="0" anchor="ctr"/>
          <a:lstStyle>
            <a:lvl1pPr algn="r">
              <a:defRPr sz="1800">
                <a:solidFill>
                  <a:schemeClr val="tx1">
                    <a:tint val="75000"/>
                  </a:schemeClr>
                </a:solidFill>
              </a:defRPr>
            </a:lvl1pPr>
          </a:lstStyle>
          <a:p>
            <a:fld id="{0BAD736C-9784-0E49-AB4F-6CBCE0EDB27D}" type="slidenum">
              <a:rPr lang="pt-BR" smtClean="0"/>
              <a:pPr/>
              <a:t>‹#›</a:t>
            </a:fld>
            <a:endParaRPr lang="pt-BR"/>
          </a:p>
        </p:txBody>
      </p:sp>
    </p:spTree>
    <p:extLst>
      <p:ext uri="{BB962C8B-B14F-4D97-AF65-F5344CB8AC3E}">
        <p14:creationId xmlns:p14="http://schemas.microsoft.com/office/powerpoint/2010/main" val="333681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ounded Rectangle 27">
            <a:extLst>
              <a:ext uri="{FF2B5EF4-FFF2-40B4-BE49-F238E27FC236}">
                <a16:creationId xmlns:a16="http://schemas.microsoft.com/office/drawing/2014/main" xmlns="" id="{5F2BD0F1-005A-0044-A8AB-560F9375413B}"/>
              </a:ext>
            </a:extLst>
          </p:cNvPr>
          <p:cNvSpPr/>
          <p:nvPr/>
        </p:nvSpPr>
        <p:spPr>
          <a:xfrm>
            <a:off x="6483033" y="4252331"/>
            <a:ext cx="5436187"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4" name="Rounded Rectangle 33">
            <a:extLst>
              <a:ext uri="{FF2B5EF4-FFF2-40B4-BE49-F238E27FC236}">
                <a16:creationId xmlns:a16="http://schemas.microsoft.com/office/drawing/2014/main" xmlns="" id="{A5E64E54-F3DF-614D-AB54-FE5A3AEF7AA0}"/>
              </a:ext>
            </a:extLst>
          </p:cNvPr>
          <p:cNvSpPr/>
          <p:nvPr/>
        </p:nvSpPr>
        <p:spPr>
          <a:xfrm>
            <a:off x="12327882" y="1997494"/>
            <a:ext cx="5612877"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7" name="Rounded Rectangle 26">
            <a:extLst>
              <a:ext uri="{FF2B5EF4-FFF2-40B4-BE49-F238E27FC236}">
                <a16:creationId xmlns:a16="http://schemas.microsoft.com/office/drawing/2014/main" xmlns="" id="{A4D1C169-D6E1-FD4B-A45E-96E67FB1FAC8}"/>
              </a:ext>
            </a:extLst>
          </p:cNvPr>
          <p:cNvSpPr/>
          <p:nvPr/>
        </p:nvSpPr>
        <p:spPr>
          <a:xfrm>
            <a:off x="6483033" y="1997494"/>
            <a:ext cx="5398806" cy="483870"/>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6" name="Rounded Rectangle 25">
            <a:extLst>
              <a:ext uri="{FF2B5EF4-FFF2-40B4-BE49-F238E27FC236}">
                <a16:creationId xmlns:a16="http://schemas.microsoft.com/office/drawing/2014/main" xmlns="" id="{001D1AA0-407E-424D-91CD-EDDDAC304852}"/>
              </a:ext>
            </a:extLst>
          </p:cNvPr>
          <p:cNvSpPr/>
          <p:nvPr/>
        </p:nvSpPr>
        <p:spPr>
          <a:xfrm>
            <a:off x="424729" y="1997494"/>
            <a:ext cx="5530633" cy="489196"/>
          </a:xfrm>
          <a:prstGeom prst="roundRect">
            <a:avLst/>
          </a:prstGeom>
          <a:solidFill>
            <a:srgbClr val="00B050"/>
          </a:solid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9" name="Rectangle 28">
            <a:extLst>
              <a:ext uri="{FF2B5EF4-FFF2-40B4-BE49-F238E27FC236}">
                <a16:creationId xmlns:a16="http://schemas.microsoft.com/office/drawing/2014/main" xmlns="" id="{AC7E963C-F39C-9142-BF7D-B9F3E604B6E7}"/>
              </a:ext>
            </a:extLst>
          </p:cNvPr>
          <p:cNvSpPr/>
          <p:nvPr/>
        </p:nvSpPr>
        <p:spPr>
          <a:xfrm>
            <a:off x="0" y="800991"/>
            <a:ext cx="18288000" cy="100494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2" name="TextBox 11">
            <a:extLst>
              <a:ext uri="{FF2B5EF4-FFF2-40B4-BE49-F238E27FC236}">
                <a16:creationId xmlns:a16="http://schemas.microsoft.com/office/drawing/2014/main" xmlns="" id="{36FBF4F5-4DA9-A54C-8992-944303BBFA52}"/>
              </a:ext>
            </a:extLst>
          </p:cNvPr>
          <p:cNvSpPr txBox="1"/>
          <p:nvPr/>
        </p:nvSpPr>
        <p:spPr>
          <a:xfrm>
            <a:off x="584060" y="851805"/>
            <a:ext cx="17647920" cy="892552"/>
          </a:xfrm>
          <a:prstGeom prst="rect">
            <a:avLst/>
          </a:prstGeom>
          <a:noFill/>
        </p:spPr>
        <p:txBody>
          <a:bodyPr wrap="square" rtlCol="0">
            <a:spAutoFit/>
          </a:bodyPr>
          <a:lstStyle/>
          <a:p>
            <a:r>
              <a:rPr lang="en-US" sz="2600" b="1" dirty="0" err="1" smtClean="0">
                <a:solidFill>
                  <a:schemeClr val="bg1"/>
                </a:solidFill>
                <a:latin typeface="Calibri" charset="0"/>
                <a:ea typeface="Calibri" charset="0"/>
                <a:cs typeface="Calibri" charset="0"/>
              </a:rPr>
              <a:t>Perfil</a:t>
            </a:r>
            <a:r>
              <a:rPr lang="en-US" sz="2600" b="1" dirty="0" smtClean="0">
                <a:solidFill>
                  <a:schemeClr val="bg1"/>
                </a:solidFill>
                <a:latin typeface="Calibri" charset="0"/>
                <a:ea typeface="Calibri" charset="0"/>
                <a:cs typeface="Calibri" charset="0"/>
              </a:rPr>
              <a:t> </a:t>
            </a:r>
            <a:r>
              <a:rPr lang="en-US" sz="2600" b="1" dirty="0" err="1" smtClean="0">
                <a:solidFill>
                  <a:schemeClr val="bg1"/>
                </a:solidFill>
                <a:latin typeface="Calibri" charset="0"/>
                <a:ea typeface="Calibri" charset="0"/>
                <a:cs typeface="Calibri" charset="0"/>
              </a:rPr>
              <a:t>Epidemiológico</a:t>
            </a:r>
            <a:r>
              <a:rPr lang="en-US" sz="2600" b="1" dirty="0" smtClean="0">
                <a:solidFill>
                  <a:schemeClr val="bg1"/>
                </a:solidFill>
                <a:latin typeface="Calibri" charset="0"/>
                <a:ea typeface="Calibri" charset="0"/>
                <a:cs typeface="Calibri" charset="0"/>
              </a:rPr>
              <a:t> e </a:t>
            </a:r>
            <a:r>
              <a:rPr lang="en-US" sz="2600" b="1" dirty="0" err="1" smtClean="0">
                <a:solidFill>
                  <a:schemeClr val="bg1"/>
                </a:solidFill>
                <a:latin typeface="Calibri" charset="0"/>
                <a:ea typeface="Calibri" charset="0"/>
                <a:cs typeface="Calibri" charset="0"/>
              </a:rPr>
              <a:t>Características</a:t>
            </a:r>
            <a:r>
              <a:rPr lang="en-US" sz="2600" b="1" dirty="0" smtClean="0">
                <a:solidFill>
                  <a:schemeClr val="bg1"/>
                </a:solidFill>
                <a:latin typeface="Calibri" charset="0"/>
                <a:ea typeface="Calibri" charset="0"/>
                <a:cs typeface="Calibri" charset="0"/>
              </a:rPr>
              <a:t> </a:t>
            </a:r>
            <a:r>
              <a:rPr lang="en-US" sz="2600" b="1" dirty="0" err="1" smtClean="0">
                <a:solidFill>
                  <a:schemeClr val="bg1"/>
                </a:solidFill>
                <a:latin typeface="Calibri" charset="0"/>
                <a:ea typeface="Calibri" charset="0"/>
                <a:cs typeface="Calibri" charset="0"/>
              </a:rPr>
              <a:t>Clinicopatológicas</a:t>
            </a:r>
            <a:r>
              <a:rPr lang="en-US" sz="2600" b="1" dirty="0" smtClean="0">
                <a:solidFill>
                  <a:schemeClr val="bg1"/>
                </a:solidFill>
                <a:latin typeface="Calibri" charset="0"/>
                <a:ea typeface="Calibri" charset="0"/>
                <a:cs typeface="Calibri" charset="0"/>
              </a:rPr>
              <a:t> de </a:t>
            </a:r>
            <a:r>
              <a:rPr lang="en-US" sz="2600" b="1" dirty="0" err="1" smtClean="0">
                <a:solidFill>
                  <a:schemeClr val="bg1"/>
                </a:solidFill>
                <a:latin typeface="Calibri" charset="0"/>
                <a:ea typeface="Calibri" charset="0"/>
                <a:cs typeface="Calibri" charset="0"/>
              </a:rPr>
              <a:t>Pacientes</a:t>
            </a:r>
            <a:r>
              <a:rPr lang="en-US" sz="2600" b="1" dirty="0" smtClean="0">
                <a:solidFill>
                  <a:schemeClr val="bg1"/>
                </a:solidFill>
                <a:latin typeface="Calibri" charset="0"/>
                <a:ea typeface="Calibri" charset="0"/>
                <a:cs typeface="Calibri" charset="0"/>
              </a:rPr>
              <a:t> </a:t>
            </a:r>
            <a:r>
              <a:rPr lang="en-US" sz="2600" b="1" dirty="0" err="1" smtClean="0">
                <a:solidFill>
                  <a:schemeClr val="bg1"/>
                </a:solidFill>
                <a:latin typeface="Calibri" charset="0"/>
                <a:ea typeface="Calibri" charset="0"/>
                <a:cs typeface="Calibri" charset="0"/>
              </a:rPr>
              <a:t>Adultos</a:t>
            </a:r>
            <a:r>
              <a:rPr lang="en-US" sz="2600" b="1" dirty="0" smtClean="0">
                <a:solidFill>
                  <a:schemeClr val="bg1"/>
                </a:solidFill>
                <a:latin typeface="Calibri" charset="0"/>
                <a:ea typeface="Calibri" charset="0"/>
                <a:cs typeface="Calibri" charset="0"/>
              </a:rPr>
              <a:t> </a:t>
            </a:r>
            <a:r>
              <a:rPr lang="en-US" sz="2600" b="1" dirty="0" err="1" smtClean="0">
                <a:solidFill>
                  <a:schemeClr val="bg1"/>
                </a:solidFill>
                <a:latin typeface="Calibri" charset="0"/>
                <a:ea typeface="Calibri" charset="0"/>
                <a:cs typeface="Calibri" charset="0"/>
              </a:rPr>
              <a:t>Portadores</a:t>
            </a:r>
            <a:r>
              <a:rPr lang="en-US" sz="2600" b="1" dirty="0" smtClean="0">
                <a:solidFill>
                  <a:schemeClr val="bg1"/>
                </a:solidFill>
                <a:latin typeface="Calibri" charset="0"/>
                <a:ea typeface="Calibri" charset="0"/>
                <a:cs typeface="Calibri" charset="0"/>
              </a:rPr>
              <a:t> de</a:t>
            </a:r>
          </a:p>
          <a:p>
            <a:r>
              <a:rPr lang="en-US" sz="2600" b="1" dirty="0" smtClean="0">
                <a:solidFill>
                  <a:schemeClr val="bg1"/>
                </a:solidFill>
                <a:latin typeface="Calibri" charset="0"/>
                <a:ea typeface="Calibri" charset="0"/>
                <a:cs typeface="Calibri" charset="0"/>
              </a:rPr>
              <a:t>Gliomas de </a:t>
            </a:r>
            <a:r>
              <a:rPr lang="en-US" sz="2600" b="1" dirty="0" err="1" smtClean="0">
                <a:solidFill>
                  <a:schemeClr val="bg1"/>
                </a:solidFill>
                <a:latin typeface="Calibri" charset="0"/>
                <a:ea typeface="Calibri" charset="0"/>
                <a:cs typeface="Calibri" charset="0"/>
              </a:rPr>
              <a:t>Linha</a:t>
            </a:r>
            <a:r>
              <a:rPr lang="en-US" sz="2600" b="1" dirty="0" smtClean="0">
                <a:solidFill>
                  <a:schemeClr val="bg1"/>
                </a:solidFill>
                <a:latin typeface="Calibri" charset="0"/>
                <a:ea typeface="Calibri" charset="0"/>
                <a:cs typeface="Calibri" charset="0"/>
              </a:rPr>
              <a:t> </a:t>
            </a:r>
            <a:r>
              <a:rPr lang="en-US" sz="2600" b="1" dirty="0" err="1" smtClean="0">
                <a:solidFill>
                  <a:schemeClr val="bg1"/>
                </a:solidFill>
                <a:latin typeface="Calibri" charset="0"/>
                <a:ea typeface="Calibri" charset="0"/>
                <a:cs typeface="Calibri" charset="0"/>
              </a:rPr>
              <a:t>Média</a:t>
            </a:r>
            <a:r>
              <a:rPr lang="en-US" sz="2600" b="1" dirty="0" smtClean="0">
                <a:solidFill>
                  <a:schemeClr val="bg1"/>
                </a:solidFill>
                <a:latin typeface="Calibri" charset="0"/>
                <a:ea typeface="Calibri" charset="0"/>
                <a:cs typeface="Calibri" charset="0"/>
              </a:rPr>
              <a:t> </a:t>
            </a:r>
            <a:r>
              <a:rPr lang="en-US" sz="2600" b="1" dirty="0" err="1" smtClean="0">
                <a:solidFill>
                  <a:schemeClr val="bg1"/>
                </a:solidFill>
                <a:latin typeface="Calibri" charset="0"/>
                <a:ea typeface="Calibri" charset="0"/>
                <a:cs typeface="Calibri" charset="0"/>
              </a:rPr>
              <a:t>Tratados</a:t>
            </a:r>
            <a:r>
              <a:rPr lang="en-US" sz="2600" b="1" dirty="0" smtClean="0">
                <a:solidFill>
                  <a:schemeClr val="bg1"/>
                </a:solidFill>
                <a:latin typeface="Calibri" charset="0"/>
                <a:ea typeface="Calibri" charset="0"/>
                <a:cs typeface="Calibri" charset="0"/>
              </a:rPr>
              <a:t> </a:t>
            </a:r>
            <a:r>
              <a:rPr lang="en-US" sz="2600" b="1" dirty="0" err="1" smtClean="0">
                <a:solidFill>
                  <a:schemeClr val="bg1"/>
                </a:solidFill>
                <a:latin typeface="Calibri" charset="0"/>
                <a:ea typeface="Calibri" charset="0"/>
                <a:cs typeface="Calibri" charset="0"/>
              </a:rPr>
              <a:t>em</a:t>
            </a:r>
            <a:r>
              <a:rPr lang="en-US" sz="2600" b="1" dirty="0" smtClean="0">
                <a:solidFill>
                  <a:schemeClr val="bg1"/>
                </a:solidFill>
                <a:latin typeface="Calibri" charset="0"/>
                <a:ea typeface="Calibri" charset="0"/>
                <a:cs typeface="Calibri" charset="0"/>
              </a:rPr>
              <a:t> um Centro </a:t>
            </a:r>
            <a:r>
              <a:rPr lang="en-US" sz="2600" b="1" dirty="0" err="1" smtClean="0">
                <a:solidFill>
                  <a:schemeClr val="bg1"/>
                </a:solidFill>
                <a:latin typeface="Calibri" charset="0"/>
                <a:ea typeface="Calibri" charset="0"/>
                <a:cs typeface="Calibri" charset="0"/>
              </a:rPr>
              <a:t>Oncológico</a:t>
            </a:r>
            <a:r>
              <a:rPr lang="en-US" sz="2600" b="1" dirty="0" smtClean="0">
                <a:solidFill>
                  <a:schemeClr val="bg1"/>
                </a:solidFill>
                <a:latin typeface="Calibri" charset="0"/>
                <a:ea typeface="Calibri" charset="0"/>
                <a:cs typeface="Calibri" charset="0"/>
              </a:rPr>
              <a:t> </a:t>
            </a:r>
            <a:r>
              <a:rPr lang="en-US" sz="2600" b="1" dirty="0" err="1" smtClean="0">
                <a:solidFill>
                  <a:schemeClr val="bg1"/>
                </a:solidFill>
                <a:latin typeface="Calibri" charset="0"/>
                <a:ea typeface="Calibri" charset="0"/>
                <a:cs typeface="Calibri" charset="0"/>
              </a:rPr>
              <a:t>Brasileiro</a:t>
            </a:r>
            <a:endParaRPr lang="pt-BR" sz="2600" b="1" dirty="0">
              <a:solidFill>
                <a:schemeClr val="bg1"/>
              </a:solidFill>
              <a:latin typeface="Calibri" charset="0"/>
              <a:ea typeface="Calibri" charset="0"/>
              <a:cs typeface="Calibri" charset="0"/>
            </a:endParaRPr>
          </a:p>
        </p:txBody>
      </p:sp>
      <p:sp>
        <p:nvSpPr>
          <p:cNvPr id="13" name="TextBox 12">
            <a:extLst>
              <a:ext uri="{FF2B5EF4-FFF2-40B4-BE49-F238E27FC236}">
                <a16:creationId xmlns:a16="http://schemas.microsoft.com/office/drawing/2014/main" xmlns="" id="{AA1A24BD-BD89-144A-A301-A8058FB68A3A}"/>
              </a:ext>
            </a:extLst>
          </p:cNvPr>
          <p:cNvSpPr txBox="1"/>
          <p:nvPr/>
        </p:nvSpPr>
        <p:spPr>
          <a:xfrm>
            <a:off x="10954255" y="1347965"/>
            <a:ext cx="4981877" cy="430887"/>
          </a:xfrm>
          <a:prstGeom prst="rect">
            <a:avLst/>
          </a:prstGeom>
          <a:noFill/>
        </p:spPr>
        <p:txBody>
          <a:bodyPr wrap="none" rtlCol="0">
            <a:spAutoFit/>
          </a:bodyPr>
          <a:lstStyle/>
          <a:p>
            <a:r>
              <a:rPr lang="en-US" sz="2200" dirty="0" smtClean="0">
                <a:latin typeface="Calibri" charset="0"/>
                <a:ea typeface="Calibri" charset="0"/>
                <a:cs typeface="Calibri" charset="0"/>
              </a:rPr>
              <a:t>M.M. </a:t>
            </a:r>
            <a:r>
              <a:rPr lang="en-US" sz="2200" dirty="0" err="1" smtClean="0">
                <a:latin typeface="Calibri" charset="0"/>
                <a:ea typeface="Calibri" charset="0"/>
                <a:cs typeface="Calibri" charset="0"/>
              </a:rPr>
              <a:t>Fiamoncini</a:t>
            </a:r>
            <a:r>
              <a:rPr lang="en-US" sz="2200" dirty="0" smtClean="0">
                <a:latin typeface="Calibri" charset="0"/>
                <a:ea typeface="Calibri" charset="0"/>
                <a:cs typeface="Calibri" charset="0"/>
              </a:rPr>
              <a:t>; A.O. Saito; A.C.S.L. </a:t>
            </a:r>
            <a:r>
              <a:rPr lang="en-US" sz="2200" dirty="0" err="1" smtClean="0">
                <a:latin typeface="Calibri" charset="0"/>
                <a:ea typeface="Calibri" charset="0"/>
                <a:cs typeface="Calibri" charset="0"/>
              </a:rPr>
              <a:t>Diniz</a:t>
            </a:r>
            <a:endParaRPr lang="pt-BR" sz="2200" dirty="0">
              <a:latin typeface="Calibri" charset="0"/>
              <a:ea typeface="Calibri" charset="0"/>
              <a:cs typeface="Calibri" charset="0"/>
            </a:endParaRPr>
          </a:p>
        </p:txBody>
      </p:sp>
      <p:sp>
        <p:nvSpPr>
          <p:cNvPr id="30" name="Rectangle 29">
            <a:extLst>
              <a:ext uri="{FF2B5EF4-FFF2-40B4-BE49-F238E27FC236}">
                <a16:creationId xmlns:a16="http://schemas.microsoft.com/office/drawing/2014/main" xmlns="" id="{110A48B5-F328-D645-96C3-2D4ECF5001AD}"/>
              </a:ext>
            </a:extLst>
          </p:cNvPr>
          <p:cNvSpPr/>
          <p:nvPr/>
        </p:nvSpPr>
        <p:spPr>
          <a:xfrm>
            <a:off x="16962120" y="800991"/>
            <a:ext cx="1325880" cy="100494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31" name="Rectangle 30">
            <a:extLst>
              <a:ext uri="{FF2B5EF4-FFF2-40B4-BE49-F238E27FC236}">
                <a16:creationId xmlns:a16="http://schemas.microsoft.com/office/drawing/2014/main" xmlns="" id="{3A9E31E6-DEFD-F244-8DCD-75F5CF51EA30}"/>
              </a:ext>
            </a:extLst>
          </p:cNvPr>
          <p:cNvSpPr/>
          <p:nvPr/>
        </p:nvSpPr>
        <p:spPr>
          <a:xfrm>
            <a:off x="16497300" y="800991"/>
            <a:ext cx="464820" cy="100494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4" name="TextBox 13">
            <a:extLst>
              <a:ext uri="{FF2B5EF4-FFF2-40B4-BE49-F238E27FC236}">
                <a16:creationId xmlns:a16="http://schemas.microsoft.com/office/drawing/2014/main" xmlns="" id="{60499DB6-57F6-FA4E-AD8C-82777B9EFB6F}"/>
              </a:ext>
            </a:extLst>
          </p:cNvPr>
          <p:cNvSpPr txBox="1"/>
          <p:nvPr/>
        </p:nvSpPr>
        <p:spPr>
          <a:xfrm>
            <a:off x="424729" y="1997494"/>
            <a:ext cx="5530634" cy="461665"/>
          </a:xfrm>
          <a:prstGeom prst="rect">
            <a:avLst/>
          </a:prstGeom>
          <a:noFill/>
        </p:spPr>
        <p:txBody>
          <a:bodyPr wrap="square" rtlCol="0">
            <a:spAutoFit/>
          </a:bodyPr>
          <a:lstStyle/>
          <a:p>
            <a:pPr algn="ctr"/>
            <a:r>
              <a:rPr lang="pt-BR" sz="2400" b="1" dirty="0">
                <a:solidFill>
                  <a:schemeClr val="bg1"/>
                </a:solidFill>
                <a:latin typeface="Calibri" charset="0"/>
                <a:ea typeface="Calibri" charset="0"/>
                <a:cs typeface="Calibri" charset="0"/>
              </a:rPr>
              <a:t>INTRODUÇ</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15" name="TextBox 14">
            <a:extLst>
              <a:ext uri="{FF2B5EF4-FFF2-40B4-BE49-F238E27FC236}">
                <a16:creationId xmlns:a16="http://schemas.microsoft.com/office/drawing/2014/main" xmlns="" id="{A47B7308-5D9B-974F-AB82-CF827144DE32}"/>
              </a:ext>
            </a:extLst>
          </p:cNvPr>
          <p:cNvSpPr txBox="1"/>
          <p:nvPr/>
        </p:nvSpPr>
        <p:spPr>
          <a:xfrm>
            <a:off x="424728" y="2572453"/>
            <a:ext cx="5648177" cy="4247317"/>
          </a:xfrm>
          <a:prstGeom prst="rect">
            <a:avLst/>
          </a:prstGeom>
          <a:noFill/>
        </p:spPr>
        <p:txBody>
          <a:bodyPr wrap="square" rtlCol="0">
            <a:spAutoFit/>
          </a:bodyPr>
          <a:lstStyle/>
          <a:p>
            <a:pPr algn="just"/>
            <a:r>
              <a:rPr lang="pt-BR" sz="1500" dirty="0" err="1" smtClean="0">
                <a:latin typeface="Calibri" charset="0"/>
                <a:ea typeface="Calibri" charset="0"/>
                <a:cs typeface="Calibri" charset="0"/>
              </a:rPr>
              <a:t>Gliomas</a:t>
            </a:r>
            <a:r>
              <a:rPr lang="pt-BR" sz="1500" dirty="0" smtClean="0">
                <a:latin typeface="Calibri" charset="0"/>
                <a:ea typeface="Calibri" charset="0"/>
                <a:cs typeface="Calibri" charset="0"/>
              </a:rPr>
              <a:t> difusos de linha média (GDLM) correspondem a um subtipo de </a:t>
            </a:r>
            <a:r>
              <a:rPr lang="pt-BR" sz="1500" dirty="0" err="1" smtClean="0">
                <a:latin typeface="Calibri" charset="0"/>
                <a:ea typeface="Calibri" charset="0"/>
                <a:cs typeface="Calibri" charset="0"/>
              </a:rPr>
              <a:t>glioma</a:t>
            </a:r>
            <a:r>
              <a:rPr lang="pt-BR" sz="1500" dirty="0" smtClean="0">
                <a:latin typeface="Calibri" charset="0"/>
                <a:ea typeface="Calibri" charset="0"/>
                <a:cs typeface="Calibri" charset="0"/>
              </a:rPr>
              <a:t> que se origina de estruturas da linha média, como tronco encefálico, tálamo, medula espinhal e cerebelo.</a:t>
            </a:r>
            <a:r>
              <a:rPr lang="pt-BR" sz="1500" baseline="30000" dirty="0" smtClean="0">
                <a:latin typeface="Calibri" charset="0"/>
                <a:ea typeface="Calibri" charset="0"/>
                <a:cs typeface="Calibri" charset="0"/>
              </a:rPr>
              <a:t>1</a:t>
            </a:r>
            <a:r>
              <a:rPr lang="pt-BR" sz="1500" dirty="0" smtClean="0">
                <a:latin typeface="Calibri" charset="0"/>
                <a:ea typeface="Calibri" charset="0"/>
                <a:cs typeface="Calibri" charset="0"/>
              </a:rPr>
              <a:t> A identificação de mutações K27M nos genes que codificam a histona H3 levou à criação de uma nova entidade, os </a:t>
            </a:r>
            <a:r>
              <a:rPr lang="pt-BR" sz="1500" dirty="0" err="1" smtClean="0">
                <a:latin typeface="Calibri" charset="0"/>
                <a:ea typeface="Calibri" charset="0"/>
                <a:cs typeface="Calibri" charset="0"/>
              </a:rPr>
              <a:t>gliomas</a:t>
            </a:r>
            <a:r>
              <a:rPr lang="pt-BR" sz="1500" dirty="0" smtClean="0">
                <a:latin typeface="Calibri" charset="0"/>
                <a:ea typeface="Calibri" charset="0"/>
                <a:cs typeface="Calibri" charset="0"/>
              </a:rPr>
              <a:t> difusos de linha média H3 K27M-mutantes, incluídos a partir de 2016 na Classificação para Tumores do Sistema Nervoso Central da Organização Mundial da Saúde.</a:t>
            </a:r>
            <a:r>
              <a:rPr lang="pt-BR" sz="1500" baseline="30000" dirty="0" smtClean="0">
                <a:latin typeface="Calibri" charset="0"/>
                <a:ea typeface="Calibri" charset="0"/>
                <a:cs typeface="Calibri" charset="0"/>
              </a:rPr>
              <a:t>2</a:t>
            </a:r>
            <a:r>
              <a:rPr lang="pt-BR" sz="1500" dirty="0" smtClean="0">
                <a:latin typeface="Calibri" charset="0"/>
                <a:ea typeface="Calibri" charset="0"/>
                <a:cs typeface="Calibri" charset="0"/>
              </a:rPr>
              <a:t> A presença dessa mutação está associada a pior prognóstico em crianças e adolescentes, mas sua influência como fator prognóstico em adultos é incerta.</a:t>
            </a:r>
            <a:r>
              <a:rPr lang="pt-BR" sz="1500" baseline="30000" dirty="0" smtClean="0">
                <a:latin typeface="Calibri" charset="0"/>
                <a:ea typeface="Calibri" charset="0"/>
                <a:cs typeface="Calibri" charset="0"/>
              </a:rPr>
              <a:t>3</a:t>
            </a:r>
            <a:r>
              <a:rPr lang="pt-BR" sz="1500" dirty="0" smtClean="0">
                <a:latin typeface="Calibri" charset="0"/>
                <a:ea typeface="Calibri" charset="0"/>
                <a:cs typeface="Calibri" charset="0"/>
              </a:rPr>
              <a:t> Devido à localização, a maioria das lesões não são passíveis de ressecção cirúrgica completa, e protocolos de tratamento adjuvante específicos ainda estão sob investigação. </a:t>
            </a:r>
            <a:r>
              <a:rPr lang="pt-BR" sz="1500" dirty="0" smtClean="0">
                <a:latin typeface="Calibri" charset="0"/>
                <a:ea typeface="Calibri" charset="0"/>
                <a:cs typeface="Calibri" charset="0"/>
              </a:rPr>
              <a:t>Apesar de inicialmente reconhecidos como </a:t>
            </a:r>
            <a:r>
              <a:rPr lang="pt-BR" sz="1500" dirty="0" err="1" smtClean="0">
                <a:latin typeface="Calibri" charset="0"/>
                <a:ea typeface="Calibri" charset="0"/>
                <a:cs typeface="Calibri" charset="0"/>
              </a:rPr>
              <a:t>gliomas</a:t>
            </a:r>
            <a:r>
              <a:rPr lang="pt-BR" sz="1500" dirty="0" smtClean="0">
                <a:latin typeface="Calibri" charset="0"/>
                <a:ea typeface="Calibri" charset="0"/>
                <a:cs typeface="Calibri" charset="0"/>
              </a:rPr>
              <a:t> pediátricos, estudos recentes apontam que a incidência de </a:t>
            </a:r>
            <a:r>
              <a:rPr lang="pt-BR" sz="1500" dirty="0" err="1" smtClean="0">
                <a:latin typeface="Calibri" charset="0"/>
                <a:ea typeface="Calibri" charset="0"/>
                <a:cs typeface="Calibri" charset="0"/>
              </a:rPr>
              <a:t>GDLMs</a:t>
            </a:r>
            <a:r>
              <a:rPr lang="pt-BR" sz="1500" dirty="0" smtClean="0">
                <a:latin typeface="Calibri" charset="0"/>
                <a:ea typeface="Calibri" charset="0"/>
                <a:cs typeface="Calibri" charset="0"/>
              </a:rPr>
              <a:t> é similar ou até superior em pacientes adultos.</a:t>
            </a:r>
            <a:r>
              <a:rPr lang="pt-BR" sz="1500" baseline="30000" dirty="0" smtClean="0">
                <a:latin typeface="Calibri" charset="0"/>
                <a:ea typeface="Calibri" charset="0"/>
                <a:cs typeface="Calibri" charset="0"/>
              </a:rPr>
              <a:t>4 </a:t>
            </a:r>
            <a:r>
              <a:rPr lang="pt-BR" sz="1500" dirty="0" smtClean="0">
                <a:latin typeface="Calibri" charset="0"/>
                <a:ea typeface="Calibri" charset="0"/>
                <a:cs typeface="Calibri" charset="0"/>
              </a:rPr>
              <a:t>Sabe-se que os adultos</a:t>
            </a:r>
            <a:r>
              <a:rPr lang="pt-BR" sz="1500" dirty="0" smtClean="0">
                <a:latin typeface="Calibri" charset="0"/>
                <a:ea typeface="Calibri" charset="0"/>
                <a:cs typeface="Calibri" charset="0"/>
              </a:rPr>
              <a:t> possuem características clínicas, radiológicas e moleculares  distintas da popula</a:t>
            </a:r>
            <a:r>
              <a:rPr lang="pt-BR" sz="1500" dirty="0" smtClean="0">
                <a:latin typeface="Calibri" charset="0"/>
                <a:ea typeface="Calibri" charset="0"/>
                <a:cs typeface="Calibri" charset="0"/>
              </a:rPr>
              <a:t>ção pediátrica, entretanto, poucos estudos objetivaram analisar esses pacientes, especialmente na América Latina.</a:t>
            </a:r>
            <a:r>
              <a:rPr lang="pt-BR" sz="1500" baseline="30000" dirty="0" smtClean="0">
                <a:latin typeface="Calibri" charset="0"/>
                <a:ea typeface="Calibri" charset="0"/>
                <a:cs typeface="Calibri" charset="0"/>
              </a:rPr>
              <a:t>5 </a:t>
            </a:r>
            <a:r>
              <a:rPr lang="pt-BR" sz="1500" dirty="0" smtClean="0">
                <a:latin typeface="Calibri" charset="0"/>
                <a:ea typeface="Calibri" charset="0"/>
                <a:cs typeface="Calibri" charset="0"/>
              </a:rPr>
              <a:t> </a:t>
            </a:r>
            <a:endParaRPr lang="pt-BR" sz="1500" baseline="30000" dirty="0" smtClean="0">
              <a:latin typeface="Calibri" charset="0"/>
              <a:ea typeface="Calibri" charset="0"/>
              <a:cs typeface="Calibri" charset="0"/>
            </a:endParaRPr>
          </a:p>
        </p:txBody>
      </p:sp>
      <p:sp>
        <p:nvSpPr>
          <p:cNvPr id="18" name="TextBox 17">
            <a:extLst>
              <a:ext uri="{FF2B5EF4-FFF2-40B4-BE49-F238E27FC236}">
                <a16:creationId xmlns:a16="http://schemas.microsoft.com/office/drawing/2014/main" xmlns="" id="{B6CA608A-2DC5-9041-9E97-EBBF8BECB85E}"/>
              </a:ext>
            </a:extLst>
          </p:cNvPr>
          <p:cNvSpPr txBox="1"/>
          <p:nvPr/>
        </p:nvSpPr>
        <p:spPr>
          <a:xfrm>
            <a:off x="6445652" y="1975289"/>
            <a:ext cx="5436187" cy="461665"/>
          </a:xfrm>
          <a:prstGeom prst="rect">
            <a:avLst/>
          </a:prstGeom>
          <a:noFill/>
        </p:spPr>
        <p:txBody>
          <a:bodyPr wrap="square" rtlCol="0">
            <a:spAutoFit/>
          </a:bodyPr>
          <a:lstStyle/>
          <a:p>
            <a:pPr algn="ctr"/>
            <a:r>
              <a:rPr lang="pt-BR" sz="2400" b="1" dirty="0" smtClean="0">
                <a:solidFill>
                  <a:schemeClr val="bg1"/>
                </a:solidFill>
                <a:latin typeface="Calibri" charset="0"/>
                <a:ea typeface="Calibri" charset="0"/>
                <a:cs typeface="Calibri" charset="0"/>
              </a:rPr>
              <a:t>OBJETIVO</a:t>
            </a:r>
            <a:endParaRPr lang="pt-BR" sz="2400" b="1" dirty="0">
              <a:solidFill>
                <a:schemeClr val="bg1"/>
              </a:solidFill>
              <a:latin typeface="Calibri" charset="0"/>
              <a:ea typeface="Calibri" charset="0"/>
              <a:cs typeface="Calibri" charset="0"/>
            </a:endParaRPr>
          </a:p>
        </p:txBody>
      </p:sp>
      <p:sp>
        <p:nvSpPr>
          <p:cNvPr id="19" name="TextBox 18">
            <a:extLst>
              <a:ext uri="{FF2B5EF4-FFF2-40B4-BE49-F238E27FC236}">
                <a16:creationId xmlns:a16="http://schemas.microsoft.com/office/drawing/2014/main" xmlns="" id="{414ECDDF-475F-AA4A-87B3-CF665B158A65}"/>
              </a:ext>
            </a:extLst>
          </p:cNvPr>
          <p:cNvSpPr txBox="1"/>
          <p:nvPr/>
        </p:nvSpPr>
        <p:spPr>
          <a:xfrm>
            <a:off x="6445652" y="2501287"/>
            <a:ext cx="5522571" cy="1762021"/>
          </a:xfrm>
          <a:prstGeom prst="rect">
            <a:avLst/>
          </a:prstGeom>
          <a:noFill/>
        </p:spPr>
        <p:txBody>
          <a:bodyPr wrap="square" rtlCol="0">
            <a:spAutoFit/>
          </a:bodyPr>
          <a:lstStyle/>
          <a:p>
            <a:pPr algn="just"/>
            <a:r>
              <a:rPr lang="pt-BR" sz="1500" dirty="0" smtClean="0">
                <a:latin typeface="Calibri" charset="0"/>
                <a:ea typeface="Calibri" charset="0"/>
                <a:cs typeface="Calibri" charset="0"/>
              </a:rPr>
              <a:t>O objetivo primário do estudo foi descrever e analisar características demográficas, clínicas e patológicas de pacientes adultos com </a:t>
            </a:r>
            <a:r>
              <a:rPr lang="pt-BR" sz="1500" dirty="0" err="1" smtClean="0">
                <a:latin typeface="Calibri" charset="0"/>
                <a:ea typeface="Calibri" charset="0"/>
                <a:cs typeface="Calibri" charset="0"/>
              </a:rPr>
              <a:t>gliomas</a:t>
            </a:r>
            <a:r>
              <a:rPr lang="pt-BR" sz="1500" dirty="0" smtClean="0">
                <a:latin typeface="Calibri" charset="0"/>
                <a:ea typeface="Calibri" charset="0"/>
                <a:cs typeface="Calibri" charset="0"/>
              </a:rPr>
              <a:t> de linha média tratados no </a:t>
            </a:r>
            <a:r>
              <a:rPr lang="pt-BR" sz="1500" dirty="0" err="1" smtClean="0">
                <a:latin typeface="Calibri" charset="0"/>
                <a:ea typeface="Calibri" charset="0"/>
                <a:cs typeface="Calibri" charset="0"/>
              </a:rPr>
              <a:t>A.C.Camargo</a:t>
            </a:r>
            <a:r>
              <a:rPr lang="pt-BR" sz="1500" dirty="0" smtClean="0">
                <a:latin typeface="Calibri" charset="0"/>
                <a:ea typeface="Calibri" charset="0"/>
                <a:cs typeface="Calibri" charset="0"/>
              </a:rPr>
              <a:t> </a:t>
            </a:r>
            <a:r>
              <a:rPr lang="pt-BR" sz="1500" dirty="0" err="1" smtClean="0">
                <a:latin typeface="Calibri" charset="0"/>
                <a:ea typeface="Calibri" charset="0"/>
                <a:cs typeface="Calibri" charset="0"/>
              </a:rPr>
              <a:t>Cancer</a:t>
            </a:r>
            <a:r>
              <a:rPr lang="pt-BR" sz="1500" dirty="0" smtClean="0">
                <a:latin typeface="Calibri" charset="0"/>
                <a:ea typeface="Calibri" charset="0"/>
                <a:cs typeface="Calibri" charset="0"/>
              </a:rPr>
              <a:t> Center. Como objetivo secundário foram descritos os desfechos de sobrevida após tratamento. Características clínicas e patológicas foram correlacionadas com os desfechos de sobrevida global (SG) em busca de potenciais fatores prognósticos.</a:t>
            </a:r>
            <a:endParaRPr lang="pt-BR" sz="1500" dirty="0">
              <a:latin typeface="Calibri" charset="0"/>
              <a:ea typeface="Calibri" charset="0"/>
              <a:cs typeface="Calibri" charset="0"/>
            </a:endParaRPr>
          </a:p>
        </p:txBody>
      </p:sp>
      <p:sp>
        <p:nvSpPr>
          <p:cNvPr id="20" name="TextBox 19">
            <a:extLst>
              <a:ext uri="{FF2B5EF4-FFF2-40B4-BE49-F238E27FC236}">
                <a16:creationId xmlns:a16="http://schemas.microsoft.com/office/drawing/2014/main" xmlns="" id="{989EB4AE-6623-BC4D-8A59-FAB159F3CD26}"/>
              </a:ext>
            </a:extLst>
          </p:cNvPr>
          <p:cNvSpPr txBox="1"/>
          <p:nvPr/>
        </p:nvSpPr>
        <p:spPr>
          <a:xfrm>
            <a:off x="6421760" y="4270922"/>
            <a:ext cx="5483969" cy="461665"/>
          </a:xfrm>
          <a:prstGeom prst="rect">
            <a:avLst/>
          </a:prstGeom>
          <a:noFill/>
        </p:spPr>
        <p:txBody>
          <a:bodyPr wrap="square" rtlCol="0">
            <a:spAutoFit/>
          </a:bodyPr>
          <a:lstStyle/>
          <a:p>
            <a:pPr algn="ctr"/>
            <a:r>
              <a:rPr lang="pt-BR" sz="2400" b="1" dirty="0" smtClean="0">
                <a:solidFill>
                  <a:schemeClr val="bg1"/>
                </a:solidFill>
                <a:latin typeface="Calibri" charset="0"/>
                <a:ea typeface="Calibri" charset="0"/>
                <a:cs typeface="Calibri" charset="0"/>
              </a:rPr>
              <a:t>MÉTODOS</a:t>
            </a:r>
            <a:endParaRPr lang="pt-BR" sz="2400" b="1" dirty="0">
              <a:solidFill>
                <a:schemeClr val="bg1"/>
              </a:solidFill>
              <a:latin typeface="Calibri" charset="0"/>
              <a:ea typeface="Calibri" charset="0"/>
              <a:cs typeface="Calibri" charset="0"/>
            </a:endParaRPr>
          </a:p>
        </p:txBody>
      </p:sp>
      <p:sp>
        <p:nvSpPr>
          <p:cNvPr id="21" name="TextBox 20">
            <a:extLst>
              <a:ext uri="{FF2B5EF4-FFF2-40B4-BE49-F238E27FC236}">
                <a16:creationId xmlns:a16="http://schemas.microsoft.com/office/drawing/2014/main" xmlns="" id="{ED535ABC-B6F0-914E-A2CD-EEC99805C25A}"/>
              </a:ext>
            </a:extLst>
          </p:cNvPr>
          <p:cNvSpPr txBox="1"/>
          <p:nvPr/>
        </p:nvSpPr>
        <p:spPr>
          <a:xfrm>
            <a:off x="6394003" y="4785710"/>
            <a:ext cx="5511726" cy="2185214"/>
          </a:xfrm>
          <a:prstGeom prst="rect">
            <a:avLst/>
          </a:prstGeom>
          <a:noFill/>
        </p:spPr>
        <p:txBody>
          <a:bodyPr wrap="square" rtlCol="0">
            <a:spAutoFit/>
          </a:bodyPr>
          <a:lstStyle/>
          <a:p>
            <a:pPr algn="just"/>
            <a:r>
              <a:rPr lang="en-US" sz="1500" dirty="0" err="1" smtClean="0">
                <a:latin typeface="Calibri" charset="0"/>
                <a:ea typeface="Calibri" charset="0"/>
                <a:cs typeface="Calibri" charset="0"/>
              </a:rPr>
              <a:t>Trata</a:t>
            </a:r>
            <a:r>
              <a:rPr lang="en-US" sz="1500" dirty="0" smtClean="0">
                <a:latin typeface="Calibri" charset="0"/>
                <a:ea typeface="Calibri" charset="0"/>
                <a:cs typeface="Calibri" charset="0"/>
              </a:rPr>
              <a:t>-se de um </a:t>
            </a:r>
            <a:r>
              <a:rPr lang="en-US" sz="1500" dirty="0" err="1" smtClean="0">
                <a:latin typeface="Calibri" charset="0"/>
                <a:ea typeface="Calibri" charset="0"/>
                <a:cs typeface="Calibri" charset="0"/>
              </a:rPr>
              <a:t>estudo</a:t>
            </a:r>
            <a:r>
              <a:rPr lang="en-US" sz="1500" dirty="0" smtClean="0">
                <a:latin typeface="Calibri" charset="0"/>
                <a:ea typeface="Calibri" charset="0"/>
                <a:cs typeface="Calibri" charset="0"/>
              </a:rPr>
              <a:t> </a:t>
            </a:r>
            <a:r>
              <a:rPr lang="en-US" sz="1500" dirty="0" err="1" smtClean="0">
                <a:latin typeface="Calibri" charset="0"/>
                <a:ea typeface="Calibri" charset="0"/>
                <a:cs typeface="Calibri" charset="0"/>
              </a:rPr>
              <a:t>analítico</a:t>
            </a:r>
            <a:r>
              <a:rPr lang="en-US" sz="1500" dirty="0" smtClean="0">
                <a:latin typeface="Calibri" charset="0"/>
                <a:ea typeface="Calibri" charset="0"/>
                <a:cs typeface="Calibri" charset="0"/>
              </a:rPr>
              <a:t>, </a:t>
            </a:r>
            <a:r>
              <a:rPr lang="en-US" sz="1500" dirty="0" err="1" smtClean="0">
                <a:latin typeface="Calibri" charset="0"/>
                <a:ea typeface="Calibri" charset="0"/>
                <a:cs typeface="Calibri" charset="0"/>
              </a:rPr>
              <a:t>observacional</a:t>
            </a:r>
            <a:r>
              <a:rPr lang="en-US" sz="1500" dirty="0" smtClean="0">
                <a:latin typeface="Calibri" charset="0"/>
                <a:ea typeface="Calibri" charset="0"/>
                <a:cs typeface="Calibri" charset="0"/>
              </a:rPr>
              <a:t>, </a:t>
            </a:r>
            <a:r>
              <a:rPr lang="en-US" sz="1500" dirty="0" err="1" smtClean="0">
                <a:latin typeface="Calibri" charset="0"/>
                <a:ea typeface="Calibri" charset="0"/>
                <a:cs typeface="Calibri" charset="0"/>
              </a:rPr>
              <a:t>retrospectivo</a:t>
            </a:r>
            <a:r>
              <a:rPr lang="en-US" sz="1500" dirty="0" smtClean="0">
                <a:latin typeface="Calibri" charset="0"/>
                <a:ea typeface="Calibri" charset="0"/>
                <a:cs typeface="Calibri" charset="0"/>
              </a:rPr>
              <a:t> e </a:t>
            </a:r>
            <a:r>
              <a:rPr lang="en-US" sz="1500" dirty="0" err="1" smtClean="0">
                <a:latin typeface="Calibri" charset="0"/>
                <a:ea typeface="Calibri" charset="0"/>
                <a:cs typeface="Calibri" charset="0"/>
              </a:rPr>
              <a:t>unicêntrico</a:t>
            </a:r>
            <a:r>
              <a:rPr lang="en-US" sz="1500" dirty="0" smtClean="0">
                <a:latin typeface="Calibri" charset="0"/>
                <a:ea typeface="Calibri" charset="0"/>
                <a:cs typeface="Calibri" charset="0"/>
              </a:rPr>
              <a:t>, </a:t>
            </a:r>
            <a:r>
              <a:rPr lang="en-US" sz="1500" dirty="0" err="1" smtClean="0">
                <a:latin typeface="Calibri" charset="0"/>
                <a:ea typeface="Calibri" charset="0"/>
                <a:cs typeface="Calibri" charset="0"/>
              </a:rPr>
              <a:t>baseado</a:t>
            </a:r>
            <a:r>
              <a:rPr lang="en-US" sz="1500" dirty="0" smtClean="0">
                <a:latin typeface="Calibri" charset="0"/>
                <a:ea typeface="Calibri" charset="0"/>
                <a:cs typeface="Calibri" charset="0"/>
              </a:rPr>
              <a:t> </a:t>
            </a:r>
            <a:r>
              <a:rPr lang="en-US" sz="1500" dirty="0" err="1" smtClean="0">
                <a:latin typeface="Calibri" charset="0"/>
                <a:ea typeface="Calibri" charset="0"/>
                <a:cs typeface="Calibri" charset="0"/>
              </a:rPr>
              <a:t>em</a:t>
            </a:r>
            <a:r>
              <a:rPr lang="en-US" sz="1500" dirty="0" smtClean="0">
                <a:latin typeface="Calibri" charset="0"/>
                <a:ea typeface="Calibri" charset="0"/>
                <a:cs typeface="Calibri" charset="0"/>
              </a:rPr>
              <a:t> </a:t>
            </a:r>
            <a:r>
              <a:rPr lang="en-US" sz="1500" dirty="0" err="1" smtClean="0">
                <a:latin typeface="Calibri" charset="0"/>
                <a:ea typeface="Calibri" charset="0"/>
                <a:cs typeface="Calibri" charset="0"/>
              </a:rPr>
              <a:t>revisão</a:t>
            </a:r>
            <a:r>
              <a:rPr lang="en-US" sz="1500" dirty="0" smtClean="0">
                <a:latin typeface="Calibri" charset="0"/>
                <a:ea typeface="Calibri" charset="0"/>
                <a:cs typeface="Calibri" charset="0"/>
              </a:rPr>
              <a:t> de </a:t>
            </a:r>
            <a:r>
              <a:rPr lang="en-US" sz="1500" dirty="0" err="1" smtClean="0">
                <a:latin typeface="Calibri" charset="0"/>
                <a:ea typeface="Calibri" charset="0"/>
                <a:cs typeface="Calibri" charset="0"/>
              </a:rPr>
              <a:t>prontuários</a:t>
            </a:r>
            <a:r>
              <a:rPr lang="en-US" sz="1500" dirty="0" smtClean="0">
                <a:latin typeface="Calibri" charset="0"/>
                <a:ea typeface="Calibri" charset="0"/>
                <a:cs typeface="Calibri" charset="0"/>
              </a:rPr>
              <a:t>. </a:t>
            </a:r>
            <a:r>
              <a:rPr lang="pt-BR" sz="1500" dirty="0" smtClean="0">
                <a:latin typeface="Calibri" charset="0"/>
                <a:ea typeface="Calibri" charset="0"/>
                <a:cs typeface="Calibri" charset="0"/>
              </a:rPr>
              <a:t>Foram incluídos 52 pacientes de 18 anos ou mais ao diagnóstico, portadores de </a:t>
            </a:r>
            <a:r>
              <a:rPr lang="pt-BR" sz="1500" dirty="0" err="1" smtClean="0">
                <a:latin typeface="Calibri" charset="0"/>
                <a:ea typeface="Calibri" charset="0"/>
                <a:cs typeface="Calibri" charset="0"/>
              </a:rPr>
              <a:t>gliomas</a:t>
            </a:r>
            <a:r>
              <a:rPr lang="pt-BR" sz="1500" dirty="0" smtClean="0">
                <a:latin typeface="Calibri" charset="0"/>
                <a:ea typeface="Calibri" charset="0"/>
                <a:cs typeface="Calibri" charset="0"/>
              </a:rPr>
              <a:t> em tálamo, mesencéfalo, ponte, bulbo, medula espinhal e cerebelo, em tratamento no </a:t>
            </a:r>
            <a:r>
              <a:rPr lang="pt-BR" sz="1500" dirty="0" err="1" smtClean="0">
                <a:latin typeface="Calibri" charset="0"/>
                <a:ea typeface="Calibri" charset="0"/>
                <a:cs typeface="Calibri" charset="0"/>
              </a:rPr>
              <a:t>A.C.Camargo</a:t>
            </a:r>
            <a:r>
              <a:rPr lang="pt-BR" sz="1500" dirty="0" smtClean="0">
                <a:latin typeface="Calibri" charset="0"/>
                <a:ea typeface="Calibri" charset="0"/>
                <a:cs typeface="Calibri" charset="0"/>
              </a:rPr>
              <a:t> no período entre Janeiro de 2007 a Junho de 2022. </a:t>
            </a:r>
            <a:r>
              <a:rPr lang="pt-BR" sz="1500" dirty="0" smtClean="0"/>
              <a:t>Associações entre fatores </a:t>
            </a:r>
            <a:r>
              <a:rPr lang="pt-BR" sz="1500" dirty="0"/>
              <a:t>preditivos </a:t>
            </a:r>
            <a:r>
              <a:rPr lang="pt-BR" sz="1500" dirty="0" smtClean="0"/>
              <a:t>e sobrevida global utilizaram </a:t>
            </a:r>
            <a:r>
              <a:rPr lang="pt-BR" sz="1500" dirty="0"/>
              <a:t>modelos estatísticos </a:t>
            </a:r>
            <a:r>
              <a:rPr lang="pt-BR" sz="1500" dirty="0" err="1"/>
              <a:t>univariados</a:t>
            </a:r>
            <a:r>
              <a:rPr lang="pt-BR" sz="1500" dirty="0"/>
              <a:t> e multivariados. </a:t>
            </a:r>
            <a:r>
              <a:rPr lang="pt-BR" sz="1500" dirty="0" smtClean="0"/>
              <a:t>Valor-p &lt;0.05 foi considerado significativo.</a:t>
            </a:r>
            <a:endParaRPr lang="pt-BR" sz="1500" dirty="0"/>
          </a:p>
          <a:p>
            <a:pPr algn="just"/>
            <a:endParaRPr lang="pt-BR" sz="1600" dirty="0">
              <a:latin typeface="Calibri" charset="0"/>
              <a:ea typeface="Calibri" charset="0"/>
              <a:cs typeface="Calibri" charset="0"/>
            </a:endParaRPr>
          </a:p>
        </p:txBody>
      </p:sp>
      <p:sp>
        <p:nvSpPr>
          <p:cNvPr id="32" name="TextBox 31">
            <a:extLst>
              <a:ext uri="{FF2B5EF4-FFF2-40B4-BE49-F238E27FC236}">
                <a16:creationId xmlns:a16="http://schemas.microsoft.com/office/drawing/2014/main" xmlns="" id="{80911BC6-C929-C743-8A55-B63E6304E3CF}"/>
              </a:ext>
            </a:extLst>
          </p:cNvPr>
          <p:cNvSpPr txBox="1"/>
          <p:nvPr/>
        </p:nvSpPr>
        <p:spPr>
          <a:xfrm>
            <a:off x="12242720" y="1982362"/>
            <a:ext cx="5698039" cy="461665"/>
          </a:xfrm>
          <a:prstGeom prst="rect">
            <a:avLst/>
          </a:prstGeom>
          <a:noFill/>
        </p:spPr>
        <p:txBody>
          <a:bodyPr wrap="square" rtlCol="0">
            <a:spAutoFit/>
          </a:bodyPr>
          <a:lstStyle/>
          <a:p>
            <a:pPr algn="ctr"/>
            <a:r>
              <a:rPr lang="pt-BR" sz="2400" b="1" dirty="0" smtClean="0">
                <a:solidFill>
                  <a:schemeClr val="bg1"/>
                </a:solidFill>
                <a:latin typeface="Calibri" charset="0"/>
                <a:ea typeface="Calibri" charset="0"/>
                <a:cs typeface="Calibri" charset="0"/>
              </a:rPr>
              <a:t>RESULTADOS E CONCLUS</a:t>
            </a:r>
            <a:r>
              <a:rPr lang="es-ES" sz="2400" b="1" dirty="0">
                <a:solidFill>
                  <a:schemeClr val="bg1"/>
                </a:solidFill>
                <a:latin typeface="Calibri" charset="0"/>
                <a:ea typeface="Calibri" charset="0"/>
                <a:cs typeface="Calibri" charset="0"/>
              </a:rPr>
              <a:t>ÃO</a:t>
            </a:r>
            <a:endParaRPr lang="pt-BR" sz="2400" b="1" dirty="0">
              <a:solidFill>
                <a:schemeClr val="bg1"/>
              </a:solidFill>
              <a:latin typeface="Calibri" charset="0"/>
              <a:ea typeface="Calibri" charset="0"/>
              <a:cs typeface="Calibri" charset="0"/>
            </a:endParaRPr>
          </a:p>
        </p:txBody>
      </p:sp>
      <p:sp>
        <p:nvSpPr>
          <p:cNvPr id="33" name="TextBox 32">
            <a:extLst>
              <a:ext uri="{FF2B5EF4-FFF2-40B4-BE49-F238E27FC236}">
                <a16:creationId xmlns:a16="http://schemas.microsoft.com/office/drawing/2014/main" xmlns="" id="{B14C257E-FAC8-9842-9590-26985410A87C}"/>
              </a:ext>
            </a:extLst>
          </p:cNvPr>
          <p:cNvSpPr txBox="1"/>
          <p:nvPr/>
        </p:nvSpPr>
        <p:spPr>
          <a:xfrm>
            <a:off x="12312851" y="2572453"/>
            <a:ext cx="5680311" cy="5170646"/>
          </a:xfrm>
          <a:prstGeom prst="rect">
            <a:avLst/>
          </a:prstGeom>
          <a:noFill/>
        </p:spPr>
        <p:txBody>
          <a:bodyPr wrap="square" rtlCol="0">
            <a:spAutoFit/>
          </a:bodyPr>
          <a:lstStyle/>
          <a:p>
            <a:pPr algn="just"/>
            <a:r>
              <a:rPr lang="pt-BR" sz="1500" dirty="0">
                <a:latin typeface="Calibri" charset="0"/>
                <a:ea typeface="Calibri" charset="0"/>
                <a:cs typeface="Calibri" charset="0"/>
              </a:rPr>
              <a:t>O presente </a:t>
            </a:r>
            <a:r>
              <a:rPr lang="pt-BR" sz="1500" dirty="0" smtClean="0">
                <a:latin typeface="Calibri" charset="0"/>
                <a:ea typeface="Calibri" charset="0"/>
                <a:cs typeface="Calibri" charset="0"/>
              </a:rPr>
              <a:t>estudo reforça que os GDLM em adultos representam um grupo de tumores distinto. Houve predomínio de lesões de alto grau histológico (63,9%) e IDH selvagens (89,5%). A maioria dos pacientes tiveram suas lesões </a:t>
            </a:r>
            <a:r>
              <a:rPr lang="pt-BR" sz="1500" dirty="0" err="1" smtClean="0">
                <a:latin typeface="Calibri" charset="0"/>
                <a:ea typeface="Calibri" charset="0"/>
                <a:cs typeface="Calibri" charset="0"/>
              </a:rPr>
              <a:t>biopsiadas</a:t>
            </a:r>
            <a:r>
              <a:rPr lang="pt-BR" sz="1500" dirty="0" smtClean="0">
                <a:latin typeface="Calibri" charset="0"/>
                <a:ea typeface="Calibri" charset="0"/>
                <a:cs typeface="Calibri" charset="0"/>
              </a:rPr>
              <a:t> ou parcialmente ressecadas (69,2%) e receberam alguma combinação de radioterapia (RT) com </a:t>
            </a:r>
            <a:r>
              <a:rPr lang="pt-BR" sz="1500" dirty="0" err="1" smtClean="0">
                <a:latin typeface="Calibri" charset="0"/>
                <a:ea typeface="Calibri" charset="0"/>
                <a:cs typeface="Calibri" charset="0"/>
              </a:rPr>
              <a:t>temozolamida</a:t>
            </a:r>
            <a:r>
              <a:rPr lang="pt-BR" sz="1500" dirty="0" smtClean="0">
                <a:latin typeface="Calibri" charset="0"/>
                <a:ea typeface="Calibri" charset="0"/>
                <a:cs typeface="Calibri" charset="0"/>
              </a:rPr>
              <a:t> (TMZ) como tratamento adjuvante (59,6%). A mediana de idade ao diagnóstico de 35,5 anos foi inferior à mediana de 64,0 anos do </a:t>
            </a:r>
            <a:r>
              <a:rPr lang="pt-BR" sz="1500" dirty="0" err="1" smtClean="0">
                <a:latin typeface="Calibri" charset="0"/>
                <a:ea typeface="Calibri" charset="0"/>
                <a:cs typeface="Calibri" charset="0"/>
              </a:rPr>
              <a:t>glioblastoma</a:t>
            </a:r>
            <a:r>
              <a:rPr lang="pt-BR" sz="1500" dirty="0" smtClean="0">
                <a:latin typeface="Calibri" charset="0"/>
                <a:ea typeface="Calibri" charset="0"/>
                <a:cs typeface="Calibri" charset="0"/>
              </a:rPr>
              <a:t> multiforme (GBM). Em relação ao GDLM pediátrico, que possui prognóstico sombrio (SG mediana de 9,0 a 11,2 meses)</a:t>
            </a:r>
            <a:r>
              <a:rPr lang="pt-BR" sz="1500" baseline="30000" dirty="0" smtClean="0">
                <a:latin typeface="Calibri" charset="0"/>
                <a:ea typeface="Calibri" charset="0"/>
                <a:cs typeface="Calibri" charset="0"/>
              </a:rPr>
              <a:t>6</a:t>
            </a:r>
            <a:r>
              <a:rPr lang="pt-BR" sz="1500" dirty="0" smtClean="0">
                <a:latin typeface="Calibri" charset="0"/>
                <a:ea typeface="Calibri" charset="0"/>
                <a:cs typeface="Calibri" charset="0"/>
              </a:rPr>
              <a:t> e predileção pela ponte, foi </a:t>
            </a:r>
            <a:r>
              <a:rPr lang="pt-BR" sz="1500" dirty="0">
                <a:latin typeface="Calibri" charset="0"/>
                <a:ea typeface="Calibri" charset="0"/>
                <a:cs typeface="Calibri" charset="0"/>
              </a:rPr>
              <a:t>possível observar </a:t>
            </a:r>
            <a:r>
              <a:rPr lang="pt-BR" sz="1500" dirty="0" smtClean="0">
                <a:latin typeface="Calibri" charset="0"/>
                <a:ea typeface="Calibri" charset="0"/>
                <a:cs typeface="Calibri" charset="0"/>
              </a:rPr>
              <a:t>um predomínio de lesões talâmicas em adultos </a:t>
            </a:r>
            <a:r>
              <a:rPr lang="pt-BR" sz="1500" dirty="0">
                <a:latin typeface="Calibri" charset="0"/>
                <a:ea typeface="Calibri" charset="0"/>
                <a:cs typeface="Calibri" charset="0"/>
              </a:rPr>
              <a:t>(32,7</a:t>
            </a:r>
            <a:r>
              <a:rPr lang="pt-BR" sz="1500" dirty="0" smtClean="0">
                <a:latin typeface="Calibri" charset="0"/>
                <a:ea typeface="Calibri" charset="0"/>
                <a:cs typeface="Calibri" charset="0"/>
              </a:rPr>
              <a:t>%), além de um melhor prognóstico (SG mediana de 63,0 meses) (Figura 1). A adição </a:t>
            </a:r>
            <a:r>
              <a:rPr lang="pt-BR" sz="1500" dirty="0">
                <a:latin typeface="Calibri" charset="0"/>
                <a:ea typeface="Calibri" charset="0"/>
                <a:cs typeface="Calibri" charset="0"/>
              </a:rPr>
              <a:t>de </a:t>
            </a:r>
            <a:r>
              <a:rPr lang="pt-BR" sz="1500" dirty="0" smtClean="0">
                <a:latin typeface="Calibri" charset="0"/>
                <a:ea typeface="Calibri" charset="0"/>
                <a:cs typeface="Calibri" charset="0"/>
              </a:rPr>
              <a:t>TMZ à RT não traduziu benefício em SG (</a:t>
            </a:r>
            <a:r>
              <a:rPr lang="pt-BR" sz="1500" i="1" dirty="0" smtClean="0">
                <a:latin typeface="Calibri" charset="0"/>
                <a:ea typeface="Calibri" charset="0"/>
                <a:cs typeface="Calibri" charset="0"/>
              </a:rPr>
              <a:t>p</a:t>
            </a:r>
            <a:r>
              <a:rPr lang="pt-BR" sz="1500" dirty="0" smtClean="0">
                <a:latin typeface="Calibri" charset="0"/>
                <a:ea typeface="Calibri" charset="0"/>
                <a:cs typeface="Calibri" charset="0"/>
              </a:rPr>
              <a:t> = 0.989) (Figura 2), e sugere que extrapolar os protocolos de tratamento aplicados ao GBM não é a estratégia ideal.  A </a:t>
            </a:r>
            <a:r>
              <a:rPr lang="pt-BR" sz="1500" dirty="0">
                <a:latin typeface="Calibri" charset="0"/>
                <a:ea typeface="Calibri" charset="0"/>
                <a:cs typeface="Calibri" charset="0"/>
              </a:rPr>
              <a:t>mutação H3 K27M não foi </a:t>
            </a:r>
            <a:r>
              <a:rPr lang="pt-BR" sz="1500" dirty="0" smtClean="0">
                <a:latin typeface="Calibri" charset="0"/>
                <a:ea typeface="Calibri" charset="0"/>
                <a:cs typeface="Calibri" charset="0"/>
              </a:rPr>
              <a:t>fator </a:t>
            </a:r>
            <a:r>
              <a:rPr lang="pt-BR" sz="1500" dirty="0">
                <a:latin typeface="Calibri" charset="0"/>
                <a:ea typeface="Calibri" charset="0"/>
                <a:cs typeface="Calibri" charset="0"/>
              </a:rPr>
              <a:t>prognóstico independente nessa </a:t>
            </a:r>
            <a:r>
              <a:rPr lang="pt-BR" sz="1500" dirty="0" smtClean="0">
                <a:latin typeface="Calibri" charset="0"/>
                <a:ea typeface="Calibri" charset="0"/>
                <a:cs typeface="Calibri" charset="0"/>
              </a:rPr>
              <a:t>série (</a:t>
            </a:r>
            <a:r>
              <a:rPr lang="pt-BR" sz="1500" i="1" dirty="0" smtClean="0">
                <a:latin typeface="Calibri" charset="0"/>
                <a:ea typeface="Calibri" charset="0"/>
                <a:cs typeface="Calibri" charset="0"/>
              </a:rPr>
              <a:t>p</a:t>
            </a:r>
            <a:r>
              <a:rPr lang="pt-BR" sz="1500" dirty="0" smtClean="0">
                <a:latin typeface="Calibri" charset="0"/>
                <a:ea typeface="Calibri" charset="0"/>
                <a:cs typeface="Calibri" charset="0"/>
              </a:rPr>
              <a:t> = 0.236). Observou-se uma associação </a:t>
            </a:r>
            <a:r>
              <a:rPr lang="pt-BR" sz="1500" dirty="0">
                <a:latin typeface="Calibri" charset="0"/>
                <a:ea typeface="Calibri" charset="0"/>
                <a:cs typeface="Calibri" charset="0"/>
              </a:rPr>
              <a:t>entre alto grau </a:t>
            </a:r>
            <a:r>
              <a:rPr lang="pt-BR" sz="1500" dirty="0" smtClean="0">
                <a:latin typeface="Calibri" charset="0"/>
                <a:ea typeface="Calibri" charset="0"/>
                <a:cs typeface="Calibri" charset="0"/>
              </a:rPr>
              <a:t>histológico </a:t>
            </a:r>
            <a:r>
              <a:rPr lang="pt-BR" sz="1500" dirty="0">
                <a:latin typeface="Calibri" charset="0"/>
                <a:ea typeface="Calibri" charset="0"/>
                <a:cs typeface="Calibri" charset="0"/>
              </a:rPr>
              <a:t>(</a:t>
            </a:r>
            <a:r>
              <a:rPr lang="pt-BR" sz="1500" i="1" dirty="0">
                <a:latin typeface="Calibri" charset="0"/>
                <a:ea typeface="Calibri" charset="0"/>
                <a:cs typeface="Calibri" charset="0"/>
              </a:rPr>
              <a:t>p</a:t>
            </a:r>
            <a:r>
              <a:rPr lang="pt-BR" sz="1500" dirty="0">
                <a:latin typeface="Calibri" charset="0"/>
                <a:ea typeface="Calibri" charset="0"/>
                <a:cs typeface="Calibri" charset="0"/>
              </a:rPr>
              <a:t> = 0.018</a:t>
            </a:r>
            <a:r>
              <a:rPr lang="pt-BR" sz="1500" dirty="0" smtClean="0">
                <a:latin typeface="Calibri" charset="0"/>
                <a:ea typeface="Calibri" charset="0"/>
                <a:cs typeface="Calibri" charset="0"/>
              </a:rPr>
              <a:t>), </a:t>
            </a:r>
            <a:r>
              <a:rPr lang="pt-BR" sz="1500" dirty="0">
                <a:latin typeface="Calibri" charset="0"/>
                <a:ea typeface="Calibri" charset="0"/>
                <a:cs typeface="Calibri" charset="0"/>
              </a:rPr>
              <a:t>ECOG performance status ≥</a:t>
            </a:r>
            <a:r>
              <a:rPr lang="pt-BR" sz="1500" dirty="0" smtClean="0">
                <a:latin typeface="Calibri" charset="0"/>
                <a:ea typeface="Calibri" charset="0"/>
                <a:cs typeface="Calibri" charset="0"/>
              </a:rPr>
              <a:t>2 (</a:t>
            </a:r>
            <a:r>
              <a:rPr lang="pt-BR" sz="1500" i="1" dirty="0" smtClean="0">
                <a:latin typeface="Calibri" charset="0"/>
                <a:ea typeface="Calibri" charset="0"/>
                <a:cs typeface="Calibri" charset="0"/>
              </a:rPr>
              <a:t>p</a:t>
            </a:r>
            <a:r>
              <a:rPr lang="pt-BR" sz="1500" dirty="0" smtClean="0">
                <a:latin typeface="Calibri" charset="0"/>
                <a:ea typeface="Calibri" charset="0"/>
                <a:cs typeface="Calibri" charset="0"/>
              </a:rPr>
              <a:t> = 0.001) </a:t>
            </a:r>
            <a:r>
              <a:rPr lang="pt-BR" sz="1500" dirty="0">
                <a:latin typeface="Calibri" charset="0"/>
                <a:ea typeface="Calibri" charset="0"/>
                <a:cs typeface="Calibri" charset="0"/>
              </a:rPr>
              <a:t>e localização talâmica e </a:t>
            </a:r>
            <a:r>
              <a:rPr lang="pt-BR" sz="1500" dirty="0" err="1" smtClean="0">
                <a:latin typeface="Calibri" charset="0"/>
                <a:ea typeface="Calibri" charset="0"/>
                <a:cs typeface="Calibri" charset="0"/>
              </a:rPr>
              <a:t>mesencefálica</a:t>
            </a:r>
            <a:r>
              <a:rPr lang="pt-BR" sz="1500" dirty="0" smtClean="0">
                <a:latin typeface="Calibri" charset="0"/>
                <a:ea typeface="Calibri" charset="0"/>
                <a:cs typeface="Calibri" charset="0"/>
              </a:rPr>
              <a:t> (</a:t>
            </a:r>
            <a:r>
              <a:rPr lang="pt-BR" sz="1500" i="1" dirty="0" smtClean="0">
                <a:latin typeface="Calibri" charset="0"/>
                <a:ea typeface="Calibri" charset="0"/>
                <a:cs typeface="Calibri" charset="0"/>
              </a:rPr>
              <a:t>p</a:t>
            </a:r>
            <a:r>
              <a:rPr lang="pt-BR" sz="1500" dirty="0" smtClean="0">
                <a:latin typeface="Calibri" charset="0"/>
                <a:ea typeface="Calibri" charset="0"/>
                <a:cs typeface="Calibri" charset="0"/>
              </a:rPr>
              <a:t> = 0.015) </a:t>
            </a:r>
            <a:r>
              <a:rPr lang="pt-BR" sz="1500" dirty="0">
                <a:latin typeface="Calibri" charset="0"/>
                <a:ea typeface="Calibri" charset="0"/>
                <a:cs typeface="Calibri" charset="0"/>
              </a:rPr>
              <a:t>com pior </a:t>
            </a:r>
            <a:r>
              <a:rPr lang="pt-BR" sz="1500" dirty="0" smtClean="0">
                <a:latin typeface="Calibri" charset="0"/>
                <a:ea typeface="Calibri" charset="0"/>
                <a:cs typeface="Calibri" charset="0"/>
              </a:rPr>
              <a:t>prognóstico. O </a:t>
            </a:r>
            <a:r>
              <a:rPr lang="pt-BR" sz="1500" dirty="0">
                <a:latin typeface="Calibri" charset="0"/>
                <a:ea typeface="Calibri" charset="0"/>
                <a:cs typeface="Calibri" charset="0"/>
              </a:rPr>
              <a:t>melhor entendimento dos </a:t>
            </a:r>
            <a:r>
              <a:rPr lang="pt-BR" sz="1500" dirty="0" smtClean="0">
                <a:latin typeface="Calibri" charset="0"/>
                <a:ea typeface="Calibri" charset="0"/>
                <a:cs typeface="Calibri" charset="0"/>
              </a:rPr>
              <a:t>GDLM </a:t>
            </a:r>
            <a:r>
              <a:rPr lang="pt-BR" sz="1500" dirty="0">
                <a:latin typeface="Calibri" charset="0"/>
                <a:ea typeface="Calibri" charset="0"/>
                <a:cs typeface="Calibri" charset="0"/>
              </a:rPr>
              <a:t>em adultos deve contribuir com a formulação de estratégias otimizadas de tratamento, através do refinamento dos protocolos </a:t>
            </a:r>
            <a:r>
              <a:rPr lang="pt-BR" sz="1500" dirty="0" smtClean="0">
                <a:latin typeface="Calibri" charset="0"/>
                <a:ea typeface="Calibri" charset="0"/>
                <a:cs typeface="Calibri" charset="0"/>
              </a:rPr>
              <a:t>de radioterapia </a:t>
            </a:r>
            <a:r>
              <a:rPr lang="pt-BR" sz="1500" dirty="0">
                <a:latin typeface="Calibri" charset="0"/>
                <a:ea typeface="Calibri" charset="0"/>
                <a:cs typeface="Calibri" charset="0"/>
              </a:rPr>
              <a:t>e </a:t>
            </a:r>
            <a:r>
              <a:rPr lang="pt-BR" sz="1500" dirty="0" smtClean="0">
                <a:latin typeface="Calibri" charset="0"/>
                <a:ea typeface="Calibri" charset="0"/>
                <a:cs typeface="Calibri" charset="0"/>
              </a:rPr>
              <a:t>quimioterapia </a:t>
            </a:r>
            <a:r>
              <a:rPr lang="pt-BR" sz="1500" dirty="0">
                <a:latin typeface="Calibri" charset="0"/>
                <a:ea typeface="Calibri" charset="0"/>
                <a:cs typeface="Calibri" charset="0"/>
              </a:rPr>
              <a:t>e do advento de novas terapias-alvo moleculares.</a:t>
            </a:r>
          </a:p>
        </p:txBody>
      </p:sp>
      <p:sp>
        <p:nvSpPr>
          <p:cNvPr id="44" name="Rounded Rectangle 43">
            <a:extLst>
              <a:ext uri="{FF2B5EF4-FFF2-40B4-BE49-F238E27FC236}">
                <a16:creationId xmlns:a16="http://schemas.microsoft.com/office/drawing/2014/main" xmlns="" id="{811B4335-7FB6-0649-84FD-BD02F8A00755}"/>
              </a:ext>
            </a:extLst>
          </p:cNvPr>
          <p:cNvSpPr/>
          <p:nvPr/>
        </p:nvSpPr>
        <p:spPr>
          <a:xfrm>
            <a:off x="12362786" y="7880277"/>
            <a:ext cx="5543068" cy="2180394"/>
          </a:xfrm>
          <a:prstGeom prst="roundRect">
            <a:avLst/>
          </a:prstGeom>
          <a:noFill/>
          <a:ln w="412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45" name="TextBox 44">
            <a:extLst>
              <a:ext uri="{FF2B5EF4-FFF2-40B4-BE49-F238E27FC236}">
                <a16:creationId xmlns:a16="http://schemas.microsoft.com/office/drawing/2014/main" xmlns="" id="{0D6EBE1A-8008-FA46-896B-260C146290A8}"/>
              </a:ext>
            </a:extLst>
          </p:cNvPr>
          <p:cNvSpPr txBox="1"/>
          <p:nvPr/>
        </p:nvSpPr>
        <p:spPr>
          <a:xfrm>
            <a:off x="12552785" y="7907714"/>
            <a:ext cx="5232880" cy="2308324"/>
          </a:xfrm>
          <a:prstGeom prst="rect">
            <a:avLst/>
          </a:prstGeom>
          <a:noFill/>
        </p:spPr>
        <p:txBody>
          <a:bodyPr wrap="square" rtlCol="0">
            <a:spAutoFit/>
          </a:bodyPr>
          <a:lstStyle/>
          <a:p>
            <a:pPr algn="just"/>
            <a:r>
              <a:rPr lang="en-US" sz="1000" b="1" dirty="0" err="1" smtClean="0">
                <a:latin typeface="Calibri" charset="0"/>
                <a:ea typeface="Calibri" charset="0"/>
                <a:cs typeface="Calibri" charset="0"/>
              </a:rPr>
              <a:t>Referências</a:t>
            </a:r>
            <a:r>
              <a:rPr lang="en-US" sz="1000" b="1" dirty="0" smtClean="0">
                <a:latin typeface="Calibri" charset="0"/>
                <a:ea typeface="Calibri" charset="0"/>
                <a:cs typeface="Calibri" charset="0"/>
              </a:rPr>
              <a:t>: </a:t>
            </a:r>
          </a:p>
          <a:p>
            <a:pPr marL="228600" indent="-228600" algn="just">
              <a:buAutoNum type="arabicPeriod"/>
            </a:pPr>
            <a:r>
              <a:rPr lang="pt-BR" sz="800" dirty="0" smtClean="0"/>
              <a:t>Dono </a:t>
            </a:r>
            <a:r>
              <a:rPr lang="pt-BR" sz="800" dirty="0"/>
              <a:t>A, </a:t>
            </a:r>
            <a:r>
              <a:rPr lang="pt-BR" sz="800" dirty="0" err="1"/>
              <a:t>Takayasu</a:t>
            </a:r>
            <a:r>
              <a:rPr lang="pt-BR" sz="800" dirty="0"/>
              <a:t> T, </a:t>
            </a:r>
            <a:r>
              <a:rPr lang="pt-BR" sz="800" dirty="0" err="1"/>
              <a:t>Ballester</a:t>
            </a:r>
            <a:r>
              <a:rPr lang="pt-BR" sz="800" dirty="0"/>
              <a:t> LY, </a:t>
            </a:r>
            <a:r>
              <a:rPr lang="pt-BR" sz="800" dirty="0" err="1"/>
              <a:t>Esquenazi</a:t>
            </a:r>
            <a:r>
              <a:rPr lang="pt-BR" sz="800" dirty="0"/>
              <a:t> Y. </a:t>
            </a:r>
            <a:r>
              <a:rPr lang="pt-BR" sz="800" dirty="0" err="1"/>
              <a:t>Adult</a:t>
            </a:r>
            <a:r>
              <a:rPr lang="pt-BR" sz="800" dirty="0"/>
              <a:t> </a:t>
            </a:r>
            <a:r>
              <a:rPr lang="pt-BR" sz="800" dirty="0" err="1"/>
              <a:t>diffuse</a:t>
            </a:r>
            <a:r>
              <a:rPr lang="pt-BR" sz="800" dirty="0"/>
              <a:t> </a:t>
            </a:r>
            <a:r>
              <a:rPr lang="pt-BR" sz="800" dirty="0" err="1"/>
              <a:t>midline</a:t>
            </a:r>
            <a:r>
              <a:rPr lang="pt-BR" sz="800" dirty="0"/>
              <a:t> </a:t>
            </a:r>
            <a:r>
              <a:rPr lang="pt-BR" sz="800" dirty="0" err="1"/>
              <a:t>gliomas</a:t>
            </a:r>
            <a:r>
              <a:rPr lang="pt-BR" sz="800" dirty="0"/>
              <a:t>: </a:t>
            </a:r>
            <a:r>
              <a:rPr lang="pt-BR" sz="800" dirty="0" err="1"/>
              <a:t>Clinical</a:t>
            </a:r>
            <a:r>
              <a:rPr lang="pt-BR" sz="800" dirty="0"/>
              <a:t>, </a:t>
            </a:r>
            <a:r>
              <a:rPr lang="pt-BR" sz="800" dirty="0" err="1"/>
              <a:t>radiological</a:t>
            </a:r>
            <a:r>
              <a:rPr lang="pt-BR" sz="800" dirty="0"/>
              <a:t>, </a:t>
            </a:r>
            <a:r>
              <a:rPr lang="pt-BR" sz="800" dirty="0" err="1"/>
              <a:t>and</a:t>
            </a:r>
            <a:r>
              <a:rPr lang="pt-BR" sz="800" dirty="0"/>
              <a:t> </a:t>
            </a:r>
            <a:r>
              <a:rPr lang="pt-BR" sz="800" dirty="0" err="1"/>
              <a:t>genetic</a:t>
            </a:r>
            <a:r>
              <a:rPr lang="pt-BR" sz="800" dirty="0"/>
              <a:t> </a:t>
            </a:r>
            <a:r>
              <a:rPr lang="pt-BR" sz="800" dirty="0" err="1"/>
              <a:t>characteristics</a:t>
            </a:r>
            <a:r>
              <a:rPr lang="pt-BR" sz="800" dirty="0"/>
              <a:t>. J </a:t>
            </a:r>
            <a:r>
              <a:rPr lang="pt-BR" sz="800" dirty="0" err="1"/>
              <a:t>Clin</a:t>
            </a:r>
            <a:r>
              <a:rPr lang="pt-BR" sz="800" dirty="0"/>
              <a:t> </a:t>
            </a:r>
            <a:r>
              <a:rPr lang="pt-BR" sz="800" dirty="0" err="1"/>
              <a:t>Neurosci</a:t>
            </a:r>
            <a:r>
              <a:rPr lang="pt-BR" sz="800" dirty="0"/>
              <a:t>. 2020 Dec;82(</a:t>
            </a:r>
            <a:r>
              <a:rPr lang="pt-BR" sz="800" dirty="0" err="1"/>
              <a:t>Pt</a:t>
            </a:r>
            <a:r>
              <a:rPr lang="pt-BR" sz="800" dirty="0"/>
              <a:t> A):1-8. </a:t>
            </a:r>
            <a:r>
              <a:rPr lang="pt-BR" sz="800" dirty="0" err="1"/>
              <a:t>doi</a:t>
            </a:r>
            <a:r>
              <a:rPr lang="pt-BR" sz="800" dirty="0"/>
              <a:t>: 10.1016/j.jocn.2020.10.005. </a:t>
            </a:r>
            <a:r>
              <a:rPr lang="pt-BR" sz="800" dirty="0" err="1"/>
              <a:t>Epub</a:t>
            </a:r>
            <a:r>
              <a:rPr lang="pt-BR" sz="800" dirty="0"/>
              <a:t> 2020 </a:t>
            </a:r>
            <a:r>
              <a:rPr lang="pt-BR" sz="800" dirty="0" err="1"/>
              <a:t>Nov</a:t>
            </a:r>
            <a:r>
              <a:rPr lang="pt-BR" sz="800" dirty="0"/>
              <a:t> 1. PMID: 33317715; PMCID: PMC7748263</a:t>
            </a:r>
            <a:r>
              <a:rPr lang="pt-BR" sz="800" dirty="0" smtClean="0"/>
              <a:t>.</a:t>
            </a:r>
          </a:p>
          <a:p>
            <a:pPr marL="228600" indent="-228600" algn="just">
              <a:buAutoNum type="arabicPeriod"/>
            </a:pPr>
            <a:r>
              <a:rPr lang="pt-BR" sz="800" dirty="0"/>
              <a:t>Louis DN, Perry A, </a:t>
            </a:r>
            <a:r>
              <a:rPr lang="pt-BR" sz="800" dirty="0" err="1"/>
              <a:t>Reifenberger</a:t>
            </a:r>
            <a:r>
              <a:rPr lang="pt-BR" sz="800" dirty="0"/>
              <a:t> G, von </a:t>
            </a:r>
            <a:r>
              <a:rPr lang="pt-BR" sz="800" dirty="0" err="1"/>
              <a:t>Deimling</a:t>
            </a:r>
            <a:r>
              <a:rPr lang="pt-BR" sz="800" dirty="0"/>
              <a:t> A, </a:t>
            </a:r>
            <a:r>
              <a:rPr lang="pt-BR" sz="800" dirty="0" err="1"/>
              <a:t>Figarella-Branger</a:t>
            </a:r>
            <a:r>
              <a:rPr lang="pt-BR" sz="800" dirty="0"/>
              <a:t> D, </a:t>
            </a:r>
            <a:r>
              <a:rPr lang="pt-BR" sz="800" dirty="0" err="1"/>
              <a:t>Cavenee</a:t>
            </a:r>
            <a:r>
              <a:rPr lang="pt-BR" sz="800" dirty="0"/>
              <a:t> WK, et al. The 2016 World Health </a:t>
            </a:r>
            <a:r>
              <a:rPr lang="pt-BR" sz="800" dirty="0" err="1"/>
              <a:t>Organization</a:t>
            </a:r>
            <a:r>
              <a:rPr lang="pt-BR" sz="800" dirty="0"/>
              <a:t> </a:t>
            </a:r>
            <a:r>
              <a:rPr lang="pt-BR" sz="800" dirty="0" err="1"/>
              <a:t>classification</a:t>
            </a:r>
            <a:r>
              <a:rPr lang="pt-BR" sz="800" dirty="0"/>
              <a:t> </a:t>
            </a:r>
            <a:r>
              <a:rPr lang="pt-BR" sz="800" dirty="0" err="1"/>
              <a:t>of</a:t>
            </a:r>
            <a:r>
              <a:rPr lang="pt-BR" sz="800" dirty="0"/>
              <a:t> </a:t>
            </a:r>
            <a:r>
              <a:rPr lang="pt-BR" sz="800" dirty="0" err="1"/>
              <a:t>tumors</a:t>
            </a:r>
            <a:r>
              <a:rPr lang="pt-BR" sz="800" dirty="0"/>
              <a:t> </a:t>
            </a:r>
            <a:r>
              <a:rPr lang="pt-BR" sz="800" dirty="0" err="1"/>
              <a:t>of</a:t>
            </a:r>
            <a:r>
              <a:rPr lang="pt-BR" sz="800" dirty="0"/>
              <a:t> </a:t>
            </a:r>
            <a:r>
              <a:rPr lang="pt-BR" sz="800" dirty="0" err="1"/>
              <a:t>the</a:t>
            </a:r>
            <a:r>
              <a:rPr lang="pt-BR" sz="800" dirty="0"/>
              <a:t> central </a:t>
            </a:r>
            <a:r>
              <a:rPr lang="pt-BR" sz="800" dirty="0" err="1"/>
              <a:t>nervous</a:t>
            </a:r>
            <a:r>
              <a:rPr lang="pt-BR" sz="800" dirty="0"/>
              <a:t> system: a </a:t>
            </a:r>
            <a:r>
              <a:rPr lang="pt-BR" sz="800" dirty="0" err="1"/>
              <a:t>summary</a:t>
            </a:r>
            <a:r>
              <a:rPr lang="pt-BR" sz="800" dirty="0" smtClean="0"/>
              <a:t>.</a:t>
            </a:r>
          </a:p>
          <a:p>
            <a:pPr marL="228600" indent="-228600" algn="just">
              <a:buAutoNum type="arabicPeriod"/>
            </a:pPr>
            <a:r>
              <a:rPr lang="pt-BR" sz="800" dirty="0" err="1"/>
              <a:t>Schulte</a:t>
            </a:r>
            <a:r>
              <a:rPr lang="pt-BR" sz="800" dirty="0"/>
              <a:t> JD, </a:t>
            </a:r>
            <a:r>
              <a:rPr lang="pt-BR" sz="800" dirty="0" err="1"/>
              <a:t>Buerki</a:t>
            </a:r>
            <a:r>
              <a:rPr lang="pt-BR" sz="800" dirty="0"/>
              <a:t> RA, </a:t>
            </a:r>
            <a:r>
              <a:rPr lang="pt-BR" sz="800" dirty="0" err="1"/>
              <a:t>Lapointe</a:t>
            </a:r>
            <a:r>
              <a:rPr lang="pt-BR" sz="800" dirty="0"/>
              <a:t> S, et. al. </a:t>
            </a:r>
            <a:r>
              <a:rPr lang="pt-BR" sz="800" dirty="0" err="1"/>
              <a:t>Clinical</a:t>
            </a:r>
            <a:r>
              <a:rPr lang="pt-BR" sz="800" dirty="0"/>
              <a:t>, </a:t>
            </a:r>
            <a:r>
              <a:rPr lang="pt-BR" sz="800" dirty="0" err="1"/>
              <a:t>radiologic</a:t>
            </a:r>
            <a:r>
              <a:rPr lang="pt-BR" sz="800" dirty="0"/>
              <a:t>, </a:t>
            </a:r>
            <a:r>
              <a:rPr lang="pt-BR" sz="800" dirty="0" err="1"/>
              <a:t>and</a:t>
            </a:r>
            <a:r>
              <a:rPr lang="pt-BR" sz="800" dirty="0"/>
              <a:t> </a:t>
            </a:r>
            <a:r>
              <a:rPr lang="pt-BR" sz="800" dirty="0" err="1"/>
              <a:t>genetic</a:t>
            </a:r>
            <a:r>
              <a:rPr lang="pt-BR" sz="800" dirty="0"/>
              <a:t> </a:t>
            </a:r>
            <a:r>
              <a:rPr lang="pt-BR" sz="800" dirty="0" err="1"/>
              <a:t>characteristics</a:t>
            </a:r>
            <a:r>
              <a:rPr lang="pt-BR" sz="800" dirty="0"/>
              <a:t> </a:t>
            </a:r>
            <a:r>
              <a:rPr lang="pt-BR" sz="800" dirty="0" err="1"/>
              <a:t>of</a:t>
            </a:r>
            <a:r>
              <a:rPr lang="pt-BR" sz="800" dirty="0"/>
              <a:t> </a:t>
            </a:r>
            <a:r>
              <a:rPr lang="pt-BR" sz="800" dirty="0" err="1"/>
              <a:t>histone</a:t>
            </a:r>
            <a:r>
              <a:rPr lang="pt-BR" sz="800" dirty="0"/>
              <a:t> </a:t>
            </a:r>
            <a:r>
              <a:rPr lang="pt-BR" sz="800" dirty="0" smtClean="0"/>
              <a:t>H3 K27M-mutant </a:t>
            </a:r>
            <a:r>
              <a:rPr lang="pt-BR" sz="800" dirty="0" err="1"/>
              <a:t>diffuse</a:t>
            </a:r>
            <a:r>
              <a:rPr lang="pt-BR" sz="800" dirty="0"/>
              <a:t> </a:t>
            </a:r>
            <a:r>
              <a:rPr lang="pt-BR" sz="800" dirty="0" err="1"/>
              <a:t>midline</a:t>
            </a:r>
            <a:r>
              <a:rPr lang="pt-BR" sz="800" dirty="0"/>
              <a:t> </a:t>
            </a:r>
            <a:r>
              <a:rPr lang="pt-BR" sz="800" dirty="0" err="1"/>
              <a:t>gliomas</a:t>
            </a:r>
            <a:r>
              <a:rPr lang="pt-BR" sz="800" dirty="0"/>
              <a:t> in </a:t>
            </a:r>
            <a:r>
              <a:rPr lang="pt-BR" sz="800" dirty="0" err="1"/>
              <a:t>adults</a:t>
            </a:r>
            <a:r>
              <a:rPr lang="pt-BR" sz="800" dirty="0"/>
              <a:t>. </a:t>
            </a:r>
            <a:r>
              <a:rPr lang="pt-BR" sz="800" dirty="0" err="1"/>
              <a:t>Neurooncol</a:t>
            </a:r>
            <a:r>
              <a:rPr lang="pt-BR" sz="800" dirty="0"/>
              <a:t> Adv. 2020 </a:t>
            </a:r>
            <a:r>
              <a:rPr lang="pt-BR" sz="800" dirty="0" err="1"/>
              <a:t>Oct</a:t>
            </a:r>
            <a:r>
              <a:rPr lang="pt-BR" sz="800" dirty="0"/>
              <a:t> 22;2(1):vdaa142. </a:t>
            </a:r>
            <a:r>
              <a:rPr lang="pt-BR" sz="800" dirty="0" err="1" smtClean="0"/>
              <a:t>doi</a:t>
            </a:r>
            <a:r>
              <a:rPr lang="pt-BR" sz="800" dirty="0" smtClean="0"/>
              <a:t>: 10.1093/</a:t>
            </a:r>
            <a:r>
              <a:rPr lang="pt-BR" sz="800" dirty="0" err="1" smtClean="0"/>
              <a:t>noajnl</a:t>
            </a:r>
            <a:r>
              <a:rPr lang="pt-BR" sz="800" dirty="0" smtClean="0"/>
              <a:t>/vdaa142</a:t>
            </a:r>
            <a:r>
              <a:rPr lang="pt-BR" sz="800" dirty="0"/>
              <a:t>. PMID: 33354667; PMCID: PMC7739048</a:t>
            </a:r>
            <a:endParaRPr lang="pt-BR" sz="800" dirty="0" smtClean="0"/>
          </a:p>
          <a:p>
            <a:pPr marL="228600" indent="-228600" algn="just">
              <a:buFontTx/>
              <a:buAutoNum type="arabicPeriod"/>
            </a:pPr>
            <a:r>
              <a:rPr lang="pt-BR" sz="800" dirty="0" err="1" smtClean="0"/>
              <a:t>Ebrahimi</a:t>
            </a:r>
            <a:r>
              <a:rPr lang="pt-BR" sz="800" dirty="0" smtClean="0"/>
              <a:t> </a:t>
            </a:r>
            <a:r>
              <a:rPr lang="pt-BR" sz="800" dirty="0"/>
              <a:t>A, </a:t>
            </a:r>
            <a:r>
              <a:rPr lang="pt-BR" sz="800" dirty="0" err="1"/>
              <a:t>Skardelly</a:t>
            </a:r>
            <a:r>
              <a:rPr lang="pt-BR" sz="800" dirty="0"/>
              <a:t> M, </a:t>
            </a:r>
            <a:r>
              <a:rPr lang="pt-BR" sz="800" dirty="0" err="1"/>
              <a:t>Schuhmann</a:t>
            </a:r>
            <a:r>
              <a:rPr lang="pt-BR" sz="800" dirty="0"/>
              <a:t> MU, et al.. High </a:t>
            </a:r>
            <a:r>
              <a:rPr lang="pt-BR" sz="800" dirty="0" err="1"/>
              <a:t>frequency</a:t>
            </a:r>
            <a:r>
              <a:rPr lang="pt-BR" sz="800" dirty="0"/>
              <a:t> </a:t>
            </a:r>
            <a:r>
              <a:rPr lang="pt-BR" sz="800" dirty="0" err="1"/>
              <a:t>of</a:t>
            </a:r>
            <a:r>
              <a:rPr lang="pt-BR" sz="800" dirty="0"/>
              <a:t> H3 K27M </a:t>
            </a:r>
            <a:r>
              <a:rPr lang="pt-BR" sz="800" dirty="0" err="1"/>
              <a:t>mutations</a:t>
            </a:r>
            <a:r>
              <a:rPr lang="pt-BR" sz="800" dirty="0"/>
              <a:t> in </a:t>
            </a:r>
            <a:r>
              <a:rPr lang="pt-BR" sz="800" dirty="0" err="1"/>
              <a:t>adult</a:t>
            </a:r>
            <a:r>
              <a:rPr lang="pt-BR" sz="800" dirty="0"/>
              <a:t> </a:t>
            </a:r>
            <a:r>
              <a:rPr lang="pt-BR" sz="800" dirty="0" err="1"/>
              <a:t>midline</a:t>
            </a:r>
            <a:r>
              <a:rPr lang="pt-BR" sz="800" dirty="0"/>
              <a:t> </a:t>
            </a:r>
            <a:r>
              <a:rPr lang="pt-BR" sz="800" dirty="0" err="1"/>
              <a:t>gliomas</a:t>
            </a:r>
            <a:r>
              <a:rPr lang="pt-BR" sz="800" dirty="0"/>
              <a:t>. J </a:t>
            </a:r>
            <a:r>
              <a:rPr lang="pt-BR" sz="800" dirty="0" err="1"/>
              <a:t>Cancer</a:t>
            </a:r>
            <a:r>
              <a:rPr lang="pt-BR" sz="800" dirty="0"/>
              <a:t> Res </a:t>
            </a:r>
            <a:r>
              <a:rPr lang="pt-BR" sz="800" dirty="0" err="1"/>
              <a:t>Clin</a:t>
            </a:r>
            <a:r>
              <a:rPr lang="pt-BR" sz="800" dirty="0"/>
              <a:t> </a:t>
            </a:r>
            <a:r>
              <a:rPr lang="pt-BR" sz="800" dirty="0" err="1"/>
              <a:t>Oncol</a:t>
            </a:r>
            <a:r>
              <a:rPr lang="pt-BR" sz="800" dirty="0"/>
              <a:t>. 2019. </a:t>
            </a:r>
            <a:r>
              <a:rPr lang="pt-BR" sz="800" dirty="0" err="1"/>
              <a:t>doi</a:t>
            </a:r>
            <a:r>
              <a:rPr lang="pt-BR" sz="800" dirty="0"/>
              <a:t>: 10.1007/s00432-018-02836-5</a:t>
            </a:r>
            <a:r>
              <a:rPr lang="pt-BR" sz="800" dirty="0" smtClean="0"/>
              <a:t>.</a:t>
            </a:r>
          </a:p>
          <a:p>
            <a:pPr marL="228600" indent="-228600" algn="just">
              <a:buFontTx/>
              <a:buAutoNum type="arabicPeriod"/>
            </a:pPr>
            <a:r>
              <a:rPr lang="pt-BR" sz="800" dirty="0"/>
              <a:t>Jiang H, Yang K, </a:t>
            </a:r>
            <a:r>
              <a:rPr lang="pt-BR" sz="800" dirty="0" err="1"/>
              <a:t>Ren</a:t>
            </a:r>
            <a:r>
              <a:rPr lang="pt-BR" sz="800" dirty="0"/>
              <a:t> X, </a:t>
            </a:r>
            <a:r>
              <a:rPr lang="pt-BR" sz="800" dirty="0" err="1"/>
              <a:t>Cui</a:t>
            </a:r>
            <a:r>
              <a:rPr lang="pt-BR" sz="800" dirty="0"/>
              <a:t> Y, Li M, Lei Y, </a:t>
            </a:r>
            <a:r>
              <a:rPr lang="pt-BR" sz="800" dirty="0" err="1"/>
              <a:t>Lin</a:t>
            </a:r>
            <a:r>
              <a:rPr lang="pt-BR" sz="800" dirty="0"/>
              <a:t> S. </a:t>
            </a:r>
            <a:r>
              <a:rPr lang="pt-BR" sz="800" dirty="0" err="1"/>
              <a:t>Diffuse</a:t>
            </a:r>
            <a:r>
              <a:rPr lang="pt-BR" sz="800" dirty="0"/>
              <a:t> </a:t>
            </a:r>
            <a:r>
              <a:rPr lang="pt-BR" sz="800" dirty="0" err="1"/>
              <a:t>midline</a:t>
            </a:r>
            <a:r>
              <a:rPr lang="pt-BR" sz="800" dirty="0"/>
              <a:t> </a:t>
            </a:r>
            <a:r>
              <a:rPr lang="pt-BR" sz="800" dirty="0" err="1"/>
              <a:t>glioma</a:t>
            </a:r>
            <a:r>
              <a:rPr lang="pt-BR" sz="800" dirty="0"/>
              <a:t> withH3 K27M </a:t>
            </a:r>
            <a:r>
              <a:rPr lang="pt-BR" sz="800" dirty="0" err="1"/>
              <a:t>mutation</a:t>
            </a:r>
            <a:r>
              <a:rPr lang="pt-BR" sz="800" dirty="0"/>
              <a:t>: a </a:t>
            </a:r>
            <a:r>
              <a:rPr lang="pt-BR" sz="800" dirty="0" err="1"/>
              <a:t>comparison</a:t>
            </a:r>
            <a:r>
              <a:rPr lang="pt-BR" sz="800" dirty="0"/>
              <a:t> </a:t>
            </a:r>
            <a:r>
              <a:rPr lang="pt-BR" sz="800" dirty="0" err="1"/>
              <a:t>integrating</a:t>
            </a:r>
            <a:r>
              <a:rPr lang="pt-BR" sz="800" dirty="0"/>
              <a:t> </a:t>
            </a:r>
            <a:r>
              <a:rPr lang="pt-BR" sz="800" dirty="0" err="1"/>
              <a:t>the</a:t>
            </a:r>
            <a:r>
              <a:rPr lang="pt-BR" sz="800" dirty="0"/>
              <a:t> </a:t>
            </a:r>
            <a:r>
              <a:rPr lang="pt-BR" sz="800" dirty="0" err="1"/>
              <a:t>clinical</a:t>
            </a:r>
            <a:r>
              <a:rPr lang="pt-BR" sz="800" dirty="0"/>
              <a:t>, </a:t>
            </a:r>
            <a:r>
              <a:rPr lang="pt-BR" sz="800" dirty="0" err="1"/>
              <a:t>radiological</a:t>
            </a:r>
            <a:r>
              <a:rPr lang="pt-BR" sz="800" dirty="0"/>
              <a:t>, </a:t>
            </a:r>
            <a:r>
              <a:rPr lang="pt-BR" sz="800" dirty="0" err="1"/>
              <a:t>and</a:t>
            </a:r>
            <a:r>
              <a:rPr lang="pt-BR" sz="800" dirty="0"/>
              <a:t> molecular </a:t>
            </a:r>
            <a:r>
              <a:rPr lang="pt-BR" sz="800" dirty="0" err="1"/>
              <a:t>features</a:t>
            </a:r>
            <a:r>
              <a:rPr lang="pt-BR" sz="800" dirty="0"/>
              <a:t> </a:t>
            </a:r>
            <a:r>
              <a:rPr lang="pt-BR" sz="800" dirty="0" err="1"/>
              <a:t>between</a:t>
            </a:r>
            <a:r>
              <a:rPr lang="pt-BR" sz="800" dirty="0"/>
              <a:t> </a:t>
            </a:r>
            <a:r>
              <a:rPr lang="pt-BR" sz="800" dirty="0" err="1"/>
              <a:t>adult</a:t>
            </a:r>
            <a:r>
              <a:rPr lang="pt-BR" sz="800" dirty="0"/>
              <a:t> </a:t>
            </a:r>
            <a:r>
              <a:rPr lang="pt-BR" sz="800" dirty="0" err="1"/>
              <a:t>and</a:t>
            </a:r>
            <a:r>
              <a:rPr lang="pt-BR" sz="800" dirty="0"/>
              <a:t> </a:t>
            </a:r>
            <a:r>
              <a:rPr lang="pt-BR" sz="800" dirty="0" err="1"/>
              <a:t>pediatric</a:t>
            </a:r>
            <a:r>
              <a:rPr lang="pt-BR" sz="800" dirty="0"/>
              <a:t> </a:t>
            </a:r>
            <a:r>
              <a:rPr lang="pt-BR" sz="800" dirty="0" err="1"/>
              <a:t>patients</a:t>
            </a:r>
            <a:r>
              <a:rPr lang="pt-BR" sz="800" dirty="0"/>
              <a:t>. </a:t>
            </a:r>
            <a:r>
              <a:rPr lang="pt-BR" sz="800" dirty="0" err="1"/>
              <a:t>Neuro</a:t>
            </a:r>
            <a:r>
              <a:rPr lang="pt-BR" sz="800" dirty="0"/>
              <a:t> </a:t>
            </a:r>
            <a:r>
              <a:rPr lang="pt-BR" sz="800" dirty="0" err="1"/>
              <a:t>Oncol</a:t>
            </a:r>
            <a:r>
              <a:rPr lang="pt-BR" sz="800" dirty="0"/>
              <a:t>. 2020 May 15;22(5):e1-e9. </a:t>
            </a:r>
            <a:r>
              <a:rPr lang="pt-BR" sz="800" dirty="0" err="1"/>
              <a:t>doi</a:t>
            </a:r>
            <a:r>
              <a:rPr lang="pt-BR" sz="800" dirty="0"/>
              <a:t>: 10.1093/</a:t>
            </a:r>
            <a:r>
              <a:rPr lang="pt-BR" sz="800" dirty="0" err="1"/>
              <a:t>neuonc</a:t>
            </a:r>
            <a:r>
              <a:rPr lang="pt-BR" sz="800" dirty="0"/>
              <a:t>/noz152</a:t>
            </a:r>
            <a:r>
              <a:rPr lang="pt-BR" sz="800" dirty="0" smtClean="0"/>
              <a:t>.</a:t>
            </a:r>
          </a:p>
          <a:p>
            <a:pPr marL="228600" indent="-228600" algn="just">
              <a:buFontTx/>
              <a:buAutoNum type="arabicPeriod"/>
            </a:pPr>
            <a:r>
              <a:rPr lang="pt-BR" sz="800" dirty="0" err="1"/>
              <a:t>Mackay</a:t>
            </a:r>
            <a:r>
              <a:rPr lang="pt-BR" sz="800" dirty="0"/>
              <a:t> A, </a:t>
            </a:r>
            <a:r>
              <a:rPr lang="pt-BR" sz="800" dirty="0" err="1"/>
              <a:t>Burford</a:t>
            </a:r>
            <a:r>
              <a:rPr lang="pt-BR" sz="800" dirty="0"/>
              <a:t> A, Carvalho D, </a:t>
            </a:r>
            <a:r>
              <a:rPr lang="pt-BR" sz="800" dirty="0" err="1"/>
              <a:t>Izquierdo</a:t>
            </a:r>
            <a:r>
              <a:rPr lang="pt-BR" sz="800" dirty="0"/>
              <a:t> E, </a:t>
            </a:r>
            <a:r>
              <a:rPr lang="pt-BR" sz="800" dirty="0" err="1"/>
              <a:t>Fazal-Salom</a:t>
            </a:r>
            <a:r>
              <a:rPr lang="pt-BR" sz="800" dirty="0"/>
              <a:t> J, Taylor KR, et al. </a:t>
            </a:r>
            <a:r>
              <a:rPr lang="pt-BR" sz="800" dirty="0" err="1"/>
              <a:t>Integrated</a:t>
            </a:r>
            <a:r>
              <a:rPr lang="pt-BR" sz="800" dirty="0"/>
              <a:t> molecular meta-</a:t>
            </a:r>
            <a:r>
              <a:rPr lang="pt-BR" sz="800" dirty="0" err="1"/>
              <a:t>analysis</a:t>
            </a:r>
            <a:r>
              <a:rPr lang="pt-BR" sz="800" dirty="0"/>
              <a:t> </a:t>
            </a:r>
            <a:r>
              <a:rPr lang="pt-BR" sz="800" dirty="0" err="1"/>
              <a:t>of</a:t>
            </a:r>
            <a:r>
              <a:rPr lang="pt-BR" sz="800" dirty="0"/>
              <a:t> 1,000 </a:t>
            </a:r>
            <a:r>
              <a:rPr lang="pt-BR" sz="800" dirty="0" err="1"/>
              <a:t>pediatric</a:t>
            </a:r>
            <a:r>
              <a:rPr lang="pt-BR" sz="800" dirty="0"/>
              <a:t> high-grade </a:t>
            </a:r>
            <a:r>
              <a:rPr lang="pt-BR" sz="800" dirty="0" err="1"/>
              <a:t>and</a:t>
            </a:r>
            <a:r>
              <a:rPr lang="pt-BR" sz="800" dirty="0"/>
              <a:t> </a:t>
            </a:r>
            <a:r>
              <a:rPr lang="pt-BR" sz="800" dirty="0" err="1"/>
              <a:t>diffuse</a:t>
            </a:r>
            <a:r>
              <a:rPr lang="pt-BR" sz="800" dirty="0"/>
              <a:t> </a:t>
            </a:r>
            <a:r>
              <a:rPr lang="pt-BR" sz="800" dirty="0" err="1"/>
              <a:t>intrinsic</a:t>
            </a:r>
            <a:r>
              <a:rPr lang="pt-BR" sz="800" dirty="0"/>
              <a:t> </a:t>
            </a:r>
            <a:r>
              <a:rPr lang="pt-BR" sz="800" dirty="0" err="1"/>
              <a:t>pontine</a:t>
            </a:r>
            <a:r>
              <a:rPr lang="pt-BR" sz="800" dirty="0"/>
              <a:t> </a:t>
            </a:r>
            <a:r>
              <a:rPr lang="pt-BR" sz="800" dirty="0" err="1"/>
              <a:t>glioma</a:t>
            </a:r>
            <a:r>
              <a:rPr lang="pt-BR" sz="800" dirty="0"/>
              <a:t>. </a:t>
            </a:r>
            <a:r>
              <a:rPr lang="pt-BR" sz="800" dirty="0" err="1"/>
              <a:t>Cancer</a:t>
            </a:r>
            <a:r>
              <a:rPr lang="pt-BR" sz="800" dirty="0"/>
              <a:t> </a:t>
            </a:r>
            <a:r>
              <a:rPr lang="pt-BR" sz="800" dirty="0" err="1"/>
              <a:t>Cell</a:t>
            </a:r>
            <a:r>
              <a:rPr lang="pt-BR" sz="800" dirty="0"/>
              <a:t>. 2017;32:520–37.</a:t>
            </a:r>
          </a:p>
          <a:p>
            <a:endParaRPr lang="pt-BR" sz="1400" dirty="0">
              <a:latin typeface="Calibri" charset="0"/>
              <a:ea typeface="Calibri" charset="0"/>
              <a:cs typeface="Calibri" charset="0"/>
            </a:endParaRPr>
          </a:p>
        </p:txBody>
      </p:sp>
      <p:sp>
        <p:nvSpPr>
          <p:cNvPr id="49" name="Retângulo 48"/>
          <p:cNvSpPr/>
          <p:nvPr/>
        </p:nvSpPr>
        <p:spPr>
          <a:xfrm>
            <a:off x="15227439" y="112498"/>
            <a:ext cx="3004541" cy="615553"/>
          </a:xfrm>
          <a:prstGeom prst="rect">
            <a:avLst/>
          </a:prstGeom>
          <a:solidFill>
            <a:srgbClr val="00B050"/>
          </a:solidFill>
        </p:spPr>
        <p:txBody>
          <a:bodyPr wrap="square">
            <a:spAutoFit/>
          </a:bodyPr>
          <a:lstStyle/>
          <a:p>
            <a:pPr algn="ctr"/>
            <a:r>
              <a:rPr lang="pt-BR" sz="1700" b="1" dirty="0" smtClean="0">
                <a:solidFill>
                  <a:schemeClr val="bg1"/>
                </a:solidFill>
                <a:effectLst>
                  <a:outerShdw blurRad="38100" dist="38100" dir="2700000" algn="tl">
                    <a:srgbClr val="000000">
                      <a:alpha val="43137"/>
                    </a:srgbClr>
                  </a:outerShdw>
                </a:effectLst>
              </a:rPr>
              <a:t>Encontro de Ciência e Inovação 2023</a:t>
            </a:r>
            <a:endParaRPr lang="pt-BR" sz="1700" b="1" dirty="0">
              <a:solidFill>
                <a:schemeClr val="bg1"/>
              </a:solidFill>
              <a:effectLst>
                <a:outerShdw blurRad="38100" dist="38100" dir="2700000" algn="tl">
                  <a:srgbClr val="000000">
                    <a:alpha val="43137"/>
                  </a:srgbClr>
                </a:outerShdw>
              </a:effectLst>
            </a:endParaRPr>
          </a:p>
        </p:txBody>
      </p:sp>
      <p:pic>
        <p:nvPicPr>
          <p:cNvPr id="37" name="Imagem 36" descr="C:\Users\25496\Downloads\ACC - Assinaturas versão horizontal_RGB (2).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72311"/>
            <a:ext cx="5416062" cy="641567"/>
          </a:xfrm>
          <a:prstGeom prst="rect">
            <a:avLst/>
          </a:prstGeom>
          <a:noFill/>
          <a:ln>
            <a:noFill/>
          </a:ln>
        </p:spPr>
      </p:pic>
      <p:pic>
        <p:nvPicPr>
          <p:cNvPr id="25" name="Picture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4729" y="6839443"/>
            <a:ext cx="5411419" cy="3289942"/>
          </a:xfrm>
          <a:prstGeom prst="rect">
            <a:avLst/>
          </a:prstGeom>
        </p:spPr>
      </p:pic>
      <p:pic>
        <p:nvPicPr>
          <p:cNvPr id="39" name="Picture 3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71413" y="6819770"/>
            <a:ext cx="5091012" cy="3307410"/>
          </a:xfrm>
          <a:prstGeom prst="rect">
            <a:avLst/>
          </a:prstGeom>
        </p:spPr>
      </p:pic>
    </p:spTree>
    <p:extLst>
      <p:ext uri="{BB962C8B-B14F-4D97-AF65-F5344CB8AC3E}">
        <p14:creationId xmlns:p14="http://schemas.microsoft.com/office/powerpoint/2010/main" val="342200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2062</TotalTime>
  <Words>1346</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neves Neves Campos</dc:creator>
  <cp:lastModifiedBy>MARCELO MOSER FIAMONCINI</cp:lastModifiedBy>
  <cp:revision>101</cp:revision>
  <dcterms:created xsi:type="dcterms:W3CDTF">2018-02-05T15:36:18Z</dcterms:created>
  <dcterms:modified xsi:type="dcterms:W3CDTF">2023-01-19T02:55:24Z</dcterms:modified>
</cp:coreProperties>
</file>