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1"/>
    <p:restoredTop sz="95935"/>
  </p:normalViewPr>
  <p:slideViewPr>
    <p:cSldViewPr snapToGrid="0" snapToObjects="1">
      <p:cViewPr>
        <p:scale>
          <a:sx n="64" d="100"/>
          <a:sy n="64" d="100"/>
        </p:scale>
        <p:origin x="144" y="76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93665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Merkel </a:t>
            </a:r>
            <a:r>
              <a:rPr lang="pt-PT" sz="14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Cell</a:t>
            </a:r>
            <a:r>
              <a:rPr lang="pt-PT" sz="14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Carcinoma:</a:t>
            </a:r>
            <a:endParaRPr lang="pt-BR" sz="1400" dirty="0">
              <a:ln>
                <a:noFill/>
              </a:ln>
              <a:solidFill>
                <a:srgbClr val="000000"/>
              </a:solidFill>
              <a:effectLst/>
              <a:latin typeface="Helvetica Neue" panose="02000503000000020004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PT" sz="14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Ipilimumabe em combinação com N</a:t>
            </a:r>
            <a:r>
              <a:rPr lang="it-IT" sz="14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ivolumabe</a:t>
            </a:r>
            <a:r>
              <a:rPr lang="pt-PT" sz="14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como alternativa de tratamento para pacientes com carcinoma de células de Merkel avançado refratários a terapia antiPD1/antiPDL1</a:t>
            </a:r>
            <a:endParaRPr lang="pt-BR" sz="1400" dirty="0">
              <a:ln>
                <a:noFill/>
              </a:ln>
              <a:solidFill>
                <a:srgbClr val="000000"/>
              </a:solidFill>
              <a:effectLst/>
              <a:latin typeface="Helvetica Neue" panose="02000503000000020004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Coelho Junior, M.J.; Lobo, M.;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Duprat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Neto, J.</a:t>
            </a:r>
            <a:endParaRPr lang="pt-BR" sz="1200" dirty="0">
              <a:latin typeface="Calibri" charset="0"/>
              <a:ea typeface="Calibri" charset="0"/>
              <a:cs typeface="Calibri" charset="0"/>
            </a:endParaRPr>
          </a:p>
          <a:p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294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 uma revisão sistemática sobre o tratamento sistêmico de CCM localmente avançado ou metastático refratário a PDL1.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5244097"/>
            <a:ext cx="5436187" cy="295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Trata-se de um estudo de 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revisão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sistemática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conduzido conforme a metodologia 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ferred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Reporting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Items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for 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Systematic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Reviews and Meta-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Analyses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(PRISMA), (MOHER, 2009) em processo de 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submissão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 plataforma de registro de 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revisões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sistemáticas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pt-BR" sz="18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ernational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Prospective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Register of </a:t>
            </a:r>
            <a:r>
              <a:rPr lang="pt-BR" sz="1800" i="1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Systematic</a:t>
            </a:r>
            <a:r>
              <a:rPr lang="pt-BR" sz="1800" i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Reviews 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(PROSPERO). 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2274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50000"/>
              </a:lnSpc>
            </a:pPr>
            <a:r>
              <a:rPr lang="pt-BR" sz="12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Um total de 1126 publicações foram identificadas após a pesquisa supracitada. Após exclusão de duplicados e critérios de exclusão por não se tratar de casuísticas novas, 4 publicações foram selecionadas. Duas dessas quatro publicações possuem o mesmo primeiro autor, não sendo possível distinguir se são casuísticas independentes ou </a:t>
            </a:r>
            <a:r>
              <a:rPr lang="pt-BR" sz="12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sobreponentes</a:t>
            </a:r>
            <a:r>
              <a:rPr lang="pt-BR" sz="12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desta forma seus resultados foram avaliados individualmente. A tabela 1 mostra os estudos selecionados para revisão, bem com algumas características demográficas.</a:t>
            </a:r>
            <a:endParaRPr lang="pt-B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229043" y="6984867"/>
            <a:ext cx="5436187" cy="1473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>
              <a:lnSpc>
                <a:spcPct val="150000"/>
              </a:lnSpc>
            </a:pPr>
            <a:r>
              <a:rPr lang="pt-BR" sz="11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grande limitação observada nesta revisão é o número de pacientes incluídos em cada uma das séries, além da diversidade da apresentação do quadro clínico. Entretanto, ao considerarmos a linha do tempo do tratamento do Carcinoma de Merkel Metastático temos um promissor caminho no emprego da imunoterapia combinada como opção de tratamento</a:t>
            </a:r>
            <a:r>
              <a:rPr lang="pt-BR" sz="18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569741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327883" y="8646994"/>
            <a:ext cx="5264099" cy="623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9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9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Shalhout</a:t>
            </a:r>
            <a:r>
              <a:rPr lang="en-US" sz="9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Sophia Z., et al. "A retrospective study of ipilimumab plus nivolumab in anti-PD-L1/PD-1 refractory Merkel cell carcinoma."</a:t>
            </a:r>
            <a:r>
              <a:rPr lang="en-US" sz="9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9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Journal of Immunotherapy</a:t>
            </a:r>
            <a:r>
              <a:rPr lang="en-US" sz="9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9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45.7 (2022): 299-302.</a:t>
            </a:r>
            <a:r>
              <a:rPr lang="pt-BR" sz="900" dirty="0">
                <a:effectLst/>
              </a:rPr>
              <a:t> </a:t>
            </a:r>
            <a:endParaRPr lang="pt-B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0" y="113463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 de Texto 11">
            <a:extLst>
              <a:ext uri="{FF2B5EF4-FFF2-40B4-BE49-F238E27FC236}">
                <a16:creationId xmlns:a16="http://schemas.microsoft.com/office/drawing/2014/main" id="{82223A75-5350-3C9E-7992-73279846B52B}"/>
              </a:ext>
            </a:extLst>
          </p:cNvPr>
          <p:cNvSpPr txBox="1"/>
          <p:nvPr/>
        </p:nvSpPr>
        <p:spPr>
          <a:xfrm>
            <a:off x="6784975" y="49720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2" name="Caixa de Texto 11">
            <a:extLst>
              <a:ext uri="{FF2B5EF4-FFF2-40B4-BE49-F238E27FC236}">
                <a16:creationId xmlns:a16="http://schemas.microsoft.com/office/drawing/2014/main" id="{1212E15F-CD16-0E20-25FC-FE975A9D3FB6}"/>
              </a:ext>
            </a:extLst>
          </p:cNvPr>
          <p:cNvSpPr txBox="1"/>
          <p:nvPr/>
        </p:nvSpPr>
        <p:spPr>
          <a:xfrm>
            <a:off x="6784975" y="49720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3" name="Imagem 62">
            <a:extLst>
              <a:ext uri="{FF2B5EF4-FFF2-40B4-BE49-F238E27FC236}">
                <a16:creationId xmlns:a16="http://schemas.microsoft.com/office/drawing/2014/main" id="{73A96521-B8E8-65AD-A130-472325426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9043" y="4826203"/>
            <a:ext cx="5362939" cy="2252637"/>
          </a:xfrm>
          <a:prstGeom prst="rect">
            <a:avLst/>
          </a:prstGeom>
        </p:spPr>
      </p:pic>
      <p:sp>
        <p:nvSpPr>
          <p:cNvPr id="65" name="Caixa de Texto 10">
            <a:extLst>
              <a:ext uri="{FF2B5EF4-FFF2-40B4-BE49-F238E27FC236}">
                <a16:creationId xmlns:a16="http://schemas.microsoft.com/office/drawing/2014/main" id="{1908C9C1-61EC-A2FB-2473-07D30D0A02EB}"/>
              </a:ext>
            </a:extLst>
          </p:cNvPr>
          <p:cNvSpPr txBox="1"/>
          <p:nvPr/>
        </p:nvSpPr>
        <p:spPr>
          <a:xfrm>
            <a:off x="6800215" y="567055"/>
            <a:ext cx="276860" cy="26924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6" name="Caixa de Texto 11">
            <a:extLst>
              <a:ext uri="{FF2B5EF4-FFF2-40B4-BE49-F238E27FC236}">
                <a16:creationId xmlns:a16="http://schemas.microsoft.com/office/drawing/2014/main" id="{9C00AE45-0D05-76EC-442B-0213CADB66F3}"/>
              </a:ext>
            </a:extLst>
          </p:cNvPr>
          <p:cNvSpPr txBox="1"/>
          <p:nvPr/>
        </p:nvSpPr>
        <p:spPr>
          <a:xfrm>
            <a:off x="6784975" y="49212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DC774775-280E-2E3A-46C0-4C8405DFDE09}"/>
              </a:ext>
            </a:extLst>
          </p:cNvPr>
          <p:cNvSpPr txBox="1"/>
          <p:nvPr/>
        </p:nvSpPr>
        <p:spPr>
          <a:xfrm>
            <a:off x="1" y="2540135"/>
            <a:ext cx="6227172" cy="799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 carcinoma de c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lulas de Merkel (MCC) 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uma tumor maligno da pele pouco frequente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porem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BR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agressiv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mostrando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caracterí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sticas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epiteliais 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neuroend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crinas. A maioria (pelo menos 80%) dos casos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est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associada ao P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oliomavírus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ncogê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nico de c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lulas de Merkel (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MCPyV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O diagnóstico do 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CCM 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predominantemente na pele  de pessoas com história de exposição solar frequente por muitos anos, mais velhos e fenótipo cutâneo mais </a:t>
            </a:r>
            <a:r>
              <a:rPr lang="es-ES_tradnl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clar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Também se observa  risco aumentado de desenvolver CCM em pacientes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imunocomprometidos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 naqueles com outros tipos de tumores 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primá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rios(síndrome de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Cowden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Como o 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MCC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 um tumor raro tem sido difícil tratá-lo. Há recorrência 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</a:t>
            </a:r>
            <a:r>
              <a:rPr lang="pt-BR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ressecção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cirúrgica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da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doen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ç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localizada em cerca de um ter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ç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 dos pacientes. Apesar de 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linfadenectomia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a radioterapia ou quimioterapia adjuvante possam diminuir a probabilidade de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recorr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ê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ncia, uma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porcentagem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significativa de pacientes desenvolve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doen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ç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metast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ática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neste cenário nenhuma das terapias disponível parece aumentar a sobrevida. Regimes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quimioter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picos comumente usados 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​​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pacientes com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doen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ç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local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metast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tica ou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irressec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vel incluem cisplatina ou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carboplatina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mais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etoposido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topotecano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 ou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ciclofosfamida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doxorrubicina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(ou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epirrubicina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vincristina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Embora o MCC seja inicialmente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quimiossens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í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vel, a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resist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ê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ncia geralmente se desenvolve rapidamente e as regressões do tumor raramente são duradouras. A taxa de sobrevida de 2 anos para pacientes com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doen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ç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em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est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pt-BR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gio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IV do American Joint </a:t>
            </a:r>
            <a:r>
              <a:rPr lang="pt-BR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Committee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BR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Cancer (AJCC) 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estimada em 26%. Assim, novas opções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terap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ê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uticas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são extremamente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necess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rias para pacientes com MCC nos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cen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rios adjuvante 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metast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ático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avanç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ado.Está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sendo observado uma 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oncretude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de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evidê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ncias cientificas sugerindo que a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hist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ria natural do MCC 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significativamente afetada pelo estado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imunol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gico do hospedeiro. Foi  demonstramos que a expressão de PD-L1 por MCC 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um fator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progn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stico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independente, 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 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sugere uma  melhor sobrevida global em uma coorte de pacientes de uma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única</a:t>
            </a:r>
            <a:r>
              <a:rPr lang="it-I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institui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ção. Os resultados destes estudos indicam que as c</a:t>
            </a:r>
            <a:r>
              <a:rPr lang="fr-FR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é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lulas tumorais MCC e o microambiente circundante exibem elementos de ativação imune que podem ser aumentados com agentes bloqueadores de ponto de controle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imunol</a:t>
            </a:r>
            <a:r>
              <a:rPr lang="es-ES_tradnl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gico, como anti-PD-1 e anti-PD-L1, e fornecem uma justificativa para explorar essas terapias. Porem ainda não são conhecidos todos os mecanismos de crescimento do MCC e ja existem alguns artigos que demostram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refratariedade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no uso de agentes bloqueadores de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Check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Point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com o pdl1 em portadores de MCC avançados e metastáticos que emergem como desafio para os pesquisadores que trabalham com tumores cutâneos. Nesse trabalho buscamos realizar revisão sistemática  para elaborar o racional do tratamento destes doentes com 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ipilimumabe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+</a:t>
            </a:r>
            <a:r>
              <a:rPr lang="pt-PT" sz="120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nivolumabe</a:t>
            </a:r>
            <a:r>
              <a:rPr lang="pt-PT" sz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pt-BR" sz="1200" dirty="0">
              <a:ln>
                <a:noFill/>
              </a:ln>
              <a:solidFill>
                <a:srgbClr val="000000"/>
              </a:solidFill>
              <a:effectLst/>
              <a:latin typeface="Helvetica Neue" panose="02000503000000020004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 de Texto 11">
            <a:extLst>
              <a:ext uri="{FF2B5EF4-FFF2-40B4-BE49-F238E27FC236}">
                <a16:creationId xmlns:a16="http://schemas.microsoft.com/office/drawing/2014/main" id="{5F8BACBC-56D1-75D9-62F7-E15FDAFF31B5}"/>
              </a:ext>
            </a:extLst>
          </p:cNvPr>
          <p:cNvSpPr txBox="1"/>
          <p:nvPr/>
        </p:nvSpPr>
        <p:spPr>
          <a:xfrm>
            <a:off x="6784975" y="49720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Caixa de Texto 11">
            <a:extLst>
              <a:ext uri="{FF2B5EF4-FFF2-40B4-BE49-F238E27FC236}">
                <a16:creationId xmlns:a16="http://schemas.microsoft.com/office/drawing/2014/main" id="{E17D3847-536C-83C3-AA50-2B30E9A78C42}"/>
              </a:ext>
            </a:extLst>
          </p:cNvPr>
          <p:cNvSpPr txBox="1"/>
          <p:nvPr/>
        </p:nvSpPr>
        <p:spPr>
          <a:xfrm>
            <a:off x="6784975" y="49720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Caixa de Texto 11">
            <a:extLst>
              <a:ext uri="{FF2B5EF4-FFF2-40B4-BE49-F238E27FC236}">
                <a16:creationId xmlns:a16="http://schemas.microsoft.com/office/drawing/2014/main" id="{3B98E908-D9CA-FD8F-2D19-4104596A2276}"/>
              </a:ext>
            </a:extLst>
          </p:cNvPr>
          <p:cNvSpPr txBox="1"/>
          <p:nvPr/>
        </p:nvSpPr>
        <p:spPr>
          <a:xfrm>
            <a:off x="6784975" y="49720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Caixa de Texto 11">
            <a:extLst>
              <a:ext uri="{FF2B5EF4-FFF2-40B4-BE49-F238E27FC236}">
                <a16:creationId xmlns:a16="http://schemas.microsoft.com/office/drawing/2014/main" id="{8539DA52-E890-21E5-A901-F8583597E623}"/>
              </a:ext>
            </a:extLst>
          </p:cNvPr>
          <p:cNvSpPr txBox="1"/>
          <p:nvPr/>
        </p:nvSpPr>
        <p:spPr>
          <a:xfrm>
            <a:off x="6784975" y="49720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Caixa de Texto 10">
            <a:extLst>
              <a:ext uri="{FF2B5EF4-FFF2-40B4-BE49-F238E27FC236}">
                <a16:creationId xmlns:a16="http://schemas.microsoft.com/office/drawing/2014/main" id="{CAD528E0-CAAB-824A-FFCA-437408886E14}"/>
              </a:ext>
            </a:extLst>
          </p:cNvPr>
          <p:cNvSpPr txBox="1"/>
          <p:nvPr/>
        </p:nvSpPr>
        <p:spPr>
          <a:xfrm>
            <a:off x="6800215" y="567055"/>
            <a:ext cx="276860" cy="26924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Caixa de Texto 11">
            <a:extLst>
              <a:ext uri="{FF2B5EF4-FFF2-40B4-BE49-F238E27FC236}">
                <a16:creationId xmlns:a16="http://schemas.microsoft.com/office/drawing/2014/main" id="{D5BDAE75-BA8E-DA94-636F-BE4FFB16A780}"/>
              </a:ext>
            </a:extLst>
          </p:cNvPr>
          <p:cNvSpPr txBox="1"/>
          <p:nvPr/>
        </p:nvSpPr>
        <p:spPr>
          <a:xfrm>
            <a:off x="6784975" y="492125"/>
            <a:ext cx="351790" cy="3594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08151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809</Words>
  <Application>Microsoft Macintosh PowerPoint</Application>
  <PresentationFormat>Personalizar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Times New Roman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Manoel Coelho Junior</cp:lastModifiedBy>
  <cp:revision>59</cp:revision>
  <dcterms:created xsi:type="dcterms:W3CDTF">2018-02-05T15:36:18Z</dcterms:created>
  <dcterms:modified xsi:type="dcterms:W3CDTF">2023-01-18T23:34:47Z</dcterms:modified>
</cp:coreProperties>
</file>